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80" r:id="rId3"/>
  </p:sldMasterIdLst>
  <p:notesMasterIdLst>
    <p:notesMasterId r:id="rId57"/>
  </p:notesMasterIdLst>
  <p:handoutMasterIdLst>
    <p:handoutMasterId r:id="rId58"/>
  </p:handoutMasterIdLst>
  <p:sldIdLst>
    <p:sldId id="256" r:id="rId4"/>
    <p:sldId id="287" r:id="rId5"/>
    <p:sldId id="319" r:id="rId6"/>
    <p:sldId id="320" r:id="rId7"/>
    <p:sldId id="329" r:id="rId8"/>
    <p:sldId id="331" r:id="rId9"/>
    <p:sldId id="334" r:id="rId10"/>
    <p:sldId id="341" r:id="rId11"/>
    <p:sldId id="321" r:id="rId12"/>
    <p:sldId id="326" r:id="rId13"/>
    <p:sldId id="290" r:id="rId14"/>
    <p:sldId id="322" r:id="rId15"/>
    <p:sldId id="311" r:id="rId16"/>
    <p:sldId id="316" r:id="rId17"/>
    <p:sldId id="312" r:id="rId18"/>
    <p:sldId id="292" r:id="rId19"/>
    <p:sldId id="297" r:id="rId20"/>
    <p:sldId id="296" r:id="rId21"/>
    <p:sldId id="302" r:id="rId22"/>
    <p:sldId id="303" r:id="rId23"/>
    <p:sldId id="305" r:id="rId24"/>
    <p:sldId id="337" r:id="rId25"/>
    <p:sldId id="340" r:id="rId26"/>
    <p:sldId id="342" r:id="rId27"/>
    <p:sldId id="325" r:id="rId28"/>
    <p:sldId id="308" r:id="rId29"/>
    <p:sldId id="309" r:id="rId30"/>
    <p:sldId id="310" r:id="rId31"/>
    <p:sldId id="336" r:id="rId32"/>
    <p:sldId id="343" r:id="rId33"/>
    <p:sldId id="318" r:id="rId34"/>
    <p:sldId id="344" r:id="rId35"/>
    <p:sldId id="345" r:id="rId36"/>
    <p:sldId id="348" r:id="rId37"/>
    <p:sldId id="350" r:id="rId38"/>
    <p:sldId id="351" r:id="rId39"/>
    <p:sldId id="333" r:id="rId40"/>
    <p:sldId id="349" r:id="rId41"/>
    <p:sldId id="352" r:id="rId42"/>
    <p:sldId id="328" r:id="rId43"/>
    <p:sldId id="286" r:id="rId44"/>
    <p:sldId id="335" r:id="rId45"/>
    <p:sldId id="268" r:id="rId46"/>
    <p:sldId id="289" r:id="rId47"/>
    <p:sldId id="314" r:id="rId48"/>
    <p:sldId id="300" r:id="rId49"/>
    <p:sldId id="301" r:id="rId50"/>
    <p:sldId id="293" r:id="rId51"/>
    <p:sldId id="295" r:id="rId52"/>
    <p:sldId id="323" r:id="rId53"/>
    <p:sldId id="304" r:id="rId54"/>
    <p:sldId id="324" r:id="rId55"/>
    <p:sldId id="327" r:id="rId5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 Ray" initials="" lastIdx="6" clrIdx="0"/>
  <p:cmAuthor id="1" name="julie McEnery" initials="" lastIdx="2" clrIdx="1"/>
  <p:cmAuthor id="2" name="Colleen Wilson-Hodge" initials="" lastIdx="1" clrIdx="2"/>
  <p:cmAuthor id="3" name="Luca Baldini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1" autoAdjust="0"/>
    <p:restoredTop sz="86364" autoAdjust="0"/>
  </p:normalViewPr>
  <p:slideViewPr>
    <p:cSldViewPr snapToGrid="0" snapToObjects="1" showGuides="1">
      <p:cViewPr varScale="1">
        <p:scale>
          <a:sx n="135" d="100"/>
          <a:sy n="135" d="100"/>
        </p:scale>
        <p:origin x="-424" y="-104"/>
      </p:cViewPr>
      <p:guideLst>
        <p:guide orient="horz" pos="1879"/>
        <p:guide pos="4005"/>
      </p:guideLst>
    </p:cSldViewPr>
  </p:slideViewPr>
  <p:outlineViewPr>
    <p:cViewPr>
      <p:scale>
        <a:sx n="33" d="100"/>
        <a:sy n="33" d="100"/>
      </p:scale>
      <p:origin x="0" y="25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commentAuthors" Target="commentAuthors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4">
    <p:pos x="6000" y="0"/>
    <p:text>Is the figure at the lower right gamma Cyg? Not a transitional pulsar, but a very interesting case of mode switching!</p:text>
  </p:cm>
  <p:cm authorId="0" idx="5">
    <p:pos x="6000" y="100"/>
    <p:text>Better figure would be one of 3FGL J1544.6-1125. OK, I just did that. Now it makes more sense</p:text>
  </p:cm>
  <p:cm authorId="1" idx="2">
    <p:pos x="6000" y="200"/>
    <p:text>Would it be fair to say that the gamma-rays are especially helpful for identifying systems that are close to or undergoing transition?</p:text>
  </p:cm>
  <p:cm authorId="0" idx="6">
    <p:pos x="6000" y="300"/>
    <p:text>Don't overplay it, since optical, X-ray and radio pulsations all change at the transition as well. I think the gamma rays are more important for understanding how the system configuraion is changing at the transition than just identifying the transitions themselves. (With the exception being as-yet unidentified transitional systems by looking for LAT sources with step functions in their flux)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idx="1">
    <p:pos x="6000" y="0"/>
    <p:text>Nanograv has 55 total pulsars in its active list. 11 of those are Fermi discoveries (from Paul Ray)</p:text>
  </p:cm>
  <p:cm authorId="3" idx="1">
    <p:pos x="6000" y="100"/>
    <p:text>This is the first time Pass 8 is mentioned. Just want to double check that everybody in the panel is familiar with that. (Otherwise you could say "7-year catalog analysis")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B1B93-0390-3241-8A6C-D7C3B0BF248E}" type="datetimeFigureOut">
              <a:rPr lang="en-US" smtClean="0"/>
              <a:t>20/10/19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B72F4-C01D-CF49-9B3E-40671443D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643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17CDE-306B-EB43-9269-B487984A46EF}" type="datetimeFigureOut">
              <a:rPr lang="en-US" smtClean="0"/>
              <a:t>20/10/19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C9449-3E0F-0744-BFF9-F72DC2A0B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486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C9449-3E0F-0744-BFF9-F72DC2A0B2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32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Hermeticity</a:t>
            </a:r>
            <a:r>
              <a:rPr lang="en-US" dirty="0" smtClean="0"/>
              <a:t> is hard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C9449-3E0F-0744-BFF9-F72DC2A0B2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68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ACA140-4403-7940-AC97-48183C621FDB}" type="slidenum">
              <a:rPr lang="en-US"/>
              <a:pPr/>
              <a:t>23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1038"/>
            <a:ext cx="607060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175" y="4324350"/>
            <a:ext cx="5049838" cy="41703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30" tIns="44865" rIns="89730" bIns="4486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A065EE-C329-E249-9E4A-9D5E5F91A1E2}" type="slidenum">
              <a:rPr lang="en-US"/>
              <a:pPr/>
              <a:t>24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2625"/>
            <a:ext cx="6064250" cy="3411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175" y="4322763"/>
            <a:ext cx="5048250" cy="41735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30" tIns="44865" rIns="89730" bIns="44865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F17B40-D7B2-3748-96F8-8935F4B36A56}" type="slidenum">
              <a:rPr lang="en-US"/>
              <a:pPr/>
              <a:t>26</a:t>
            </a:fld>
            <a:endParaRPr lang="en-US"/>
          </a:p>
        </p:txBody>
      </p:sp>
      <p:sp>
        <p:nvSpPr>
          <p:cNvPr id="32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3A72A3-B9B5-7642-AA18-D1F83E8969EF}" type="slidenum">
              <a:rPr lang="en-US"/>
              <a:pPr/>
              <a:t>27</a:t>
            </a:fld>
            <a:endParaRPr lang="en-US"/>
          </a:p>
        </p:txBody>
      </p:sp>
      <p:sp>
        <p:nvSpPr>
          <p:cNvPr id="32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plateau</a:t>
            </a:r>
            <a:r>
              <a:rPr lang="en-US" baseline="0" dirty="0" smtClean="0"/>
              <a:t> where detector resolution limit is reached at high energy</a:t>
            </a:r>
            <a:r>
              <a:rPr lang="en-US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C9449-3E0F-0744-BFF9-F72DC2A0B2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82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Note effect of 2D detector geometry </a:t>
            </a:r>
            <a:r>
              <a:rPr lang="mr-IN" baseline="0" dirty="0" smtClean="0"/>
              <a:t>–</a:t>
            </a:r>
            <a:r>
              <a:rPr lang="en-US" baseline="0" dirty="0" smtClean="0"/>
              <a:t> resolution degrades at high incidence angle where the tracks do not cross many layers.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C9449-3E0F-0744-BFF9-F72DC2A0B2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82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>
                <a:solidFill>
                  <a:srgbClr val="000000"/>
                </a:solidFill>
                <a:latin typeface="Arial" charset="0"/>
              </a:rPr>
              <a:t>Low Energies  </a:t>
            </a:r>
            <a:r>
              <a:rPr lang="en-US" b="0" dirty="0" smtClean="0">
                <a:latin typeface="Arial" charset="0"/>
              </a:rPr>
              <a:t>- Energy </a:t>
            </a:r>
            <a:r>
              <a:rPr lang="en-US" dirty="0" smtClean="0">
                <a:latin typeface="Arial" charset="0"/>
              </a:rPr>
              <a:t>deposited</a:t>
            </a:r>
            <a:r>
              <a:rPr lang="en-US" b="0" dirty="0" smtClean="0">
                <a:latin typeface="Arial" charset="0"/>
              </a:rPr>
              <a:t> in Tracker is critical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rial" charset="0"/>
              </a:rPr>
              <a:t>High Energies </a:t>
            </a:r>
            <a:r>
              <a:rPr lang="en-US" b="0" dirty="0" smtClean="0">
                <a:latin typeface="Arial" charset="0"/>
              </a:rPr>
              <a:t>- Leakage of shower is critical. Gaps where sensors are not active become important. </a:t>
            </a:r>
            <a:r>
              <a:rPr lang="en-US" dirty="0" smtClean="0">
                <a:latin typeface="Arial" charset="0"/>
              </a:rPr>
              <a:t>Reconstruction must be c</a:t>
            </a:r>
            <a:r>
              <a:rPr lang="en-US" b="0" dirty="0" smtClean="0">
                <a:latin typeface="Arial" charset="0"/>
              </a:rPr>
              <a:t>ompensate for both.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C9449-3E0F-0744-BFF9-F72DC2A0B20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7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tinyurl.com</a:t>
            </a:r>
            <a:r>
              <a:rPr lang="en-US" dirty="0" smtClean="0"/>
              <a:t>/</a:t>
            </a:r>
            <a:r>
              <a:rPr lang="en-US" dirty="0" err="1" smtClean="0"/>
              <a:t>fermipulsars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C9449-3E0F-0744-BFF9-F72DC2A0B20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10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Lines of constant rotational energy in red. Line of constant polar B in green.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Fermi-directed searches have found 1/3 of the 348 known</a:t>
            </a:r>
            <a:r>
              <a:rPr lang="en-US" baseline="0" dirty="0" smtClean="0"/>
              <a:t> </a:t>
            </a:r>
            <a:r>
              <a:rPr lang="en-US" dirty="0" smtClean="0"/>
              <a:t>field millisecond pulsars (10 discovered in gamma rays). ~2 dozen of those added to pulsar timing arrays.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C9449-3E0F-0744-BFF9-F72DC2A0B2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8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C9449-3E0F-0744-BFF9-F72DC2A0B2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600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of these known so far. Initially in LMXB phase. Transitions</a:t>
            </a:r>
            <a:r>
              <a:rPr lang="en-US" baseline="0" dirty="0" smtClean="0"/>
              <a:t> to rotation-powered pulsar in late 2012 over a day or few. Gamma ray pulsations detected in rotation-</a:t>
            </a:r>
            <a:r>
              <a:rPr lang="en-US" baseline="0" dirty="0" err="1" smtClean="0"/>
              <a:t>pow</a:t>
            </a:r>
            <a:r>
              <a:rPr lang="en-US" baseline="0" dirty="0" smtClean="0"/>
              <a:t> phase. Transition rates estimated at ~27 </a:t>
            </a:r>
            <a:r>
              <a:rPr lang="en-US" baseline="0" dirty="0" err="1" smtClean="0"/>
              <a:t>yrs</a:t>
            </a:r>
            <a:r>
              <a:rPr lang="en-US" baseline="0" dirty="0" smtClean="0"/>
              <a:t> based on LAT obs. Nine </a:t>
            </a:r>
            <a:r>
              <a:rPr lang="en-US" baseline="0" dirty="0" err="1" smtClean="0"/>
              <a:t>redback</a:t>
            </a:r>
            <a:r>
              <a:rPr lang="en-US" baseline="0" dirty="0" smtClean="0"/>
              <a:t> systems known = very close MSP binary. </a:t>
            </a:r>
            <a:r>
              <a:rPr lang="en-US" baseline="0" dirty="0" err="1" smtClean="0"/>
              <a:t>Redbacks</a:t>
            </a:r>
            <a:r>
              <a:rPr lang="en-US" baseline="0" dirty="0" smtClean="0"/>
              <a:t> have larger low mass companions than BW and show radio eclipses.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LMXB state,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disk penetrates the pulsar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megnetosphere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quenching the rotation-powered pulsar emission mechanism. The observed X- and gamma-ray emission is the result of synchrotron and synchrotron self-Compton scattering from electrons accelerated at the interface between the disk and the pulsar magnetosphere.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0C507-2F97-A748-A646-C860522EFF4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/>
              <a:t>The bottom figure is from </a:t>
            </a:r>
            <a:r>
              <a:rPr lang="en-GB" dirty="0" err="1"/>
              <a:t>Bogdanov</a:t>
            </a:r>
            <a:r>
              <a:rPr lang="en-GB" dirty="0"/>
              <a:t> &amp; Halpern 2015,  "Identification of the </a:t>
            </a:r>
            <a:br>
              <a:rPr lang="en-GB" dirty="0"/>
            </a:br>
            <a:r>
              <a:rPr lang="en-GB" dirty="0"/>
              <a:t>High-energy Gamma-Ray Source 3FGL J1544.6-1125 as a Transitional </a:t>
            </a:r>
            <a:br>
              <a:rPr lang="en-GB" dirty="0"/>
            </a:br>
            <a:r>
              <a:rPr lang="en-GB" dirty="0"/>
              <a:t>Millisecond Pulsar Binary in an Accreting State", </a:t>
            </a:r>
            <a:r>
              <a:rPr lang="en-GB" dirty="0" err="1"/>
              <a:t>ApJl</a:t>
            </a:r>
            <a:r>
              <a:rPr lang="en-GB" dirty="0"/>
              <a:t>,  803,  L27</a:t>
            </a:r>
          </a:p>
          <a:p>
            <a:pPr lvl="0">
              <a:spcBef>
                <a:spcPts val="0"/>
              </a:spcBef>
              <a:buNone/>
            </a:pPr>
            <a:r>
              <a:rPr lang="en-GB" dirty="0" smtClean="0"/>
              <a:t>Searches</a:t>
            </a:r>
            <a:r>
              <a:rPr lang="en-GB" baseline="0" dirty="0" smtClean="0"/>
              <a:t> of </a:t>
            </a:r>
            <a:r>
              <a:rPr lang="en-GB" dirty="0" smtClean="0"/>
              <a:t>LAT </a:t>
            </a:r>
            <a:r>
              <a:rPr lang="en-GB" dirty="0" err="1"/>
              <a:t>unassociated</a:t>
            </a:r>
            <a:r>
              <a:rPr lang="en-GB" dirty="0"/>
              <a:t> source error regions </a:t>
            </a:r>
            <a:r>
              <a:rPr lang="en-GB" dirty="0" smtClean="0"/>
              <a:t>that</a:t>
            </a:r>
            <a:r>
              <a:rPr lang="en-GB" baseline="0" dirty="0" smtClean="0"/>
              <a:t> turn up</a:t>
            </a:r>
            <a:r>
              <a:rPr lang="en-GB" dirty="0" smtClean="0"/>
              <a:t> </a:t>
            </a:r>
            <a:r>
              <a:rPr lang="en-GB" dirty="0"/>
              <a:t>variable optical and X-ray sources </a:t>
            </a:r>
            <a:r>
              <a:rPr lang="en-GB" dirty="0" smtClean="0"/>
              <a:t>are</a:t>
            </a:r>
            <a:r>
              <a:rPr lang="en-GB" baseline="0" dirty="0" smtClean="0"/>
              <a:t> finding</a:t>
            </a:r>
            <a:r>
              <a:rPr lang="en-GB" dirty="0" smtClean="0"/>
              <a:t> </a:t>
            </a:r>
            <a:r>
              <a:rPr lang="en-GB" dirty="0"/>
              <a:t>transitional MSPs in either their MSP or accreting states.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1038"/>
            <a:ext cx="6069013" cy="34147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892087" y="4324046"/>
            <a:ext cx="5048928" cy="4170733"/>
          </a:xfrm>
          <a:prstGeom prst="rect">
            <a:avLst/>
          </a:prstGeom>
          <a:noFill/>
          <a:ln>
            <a:noFill/>
          </a:ln>
        </p:spPr>
        <p:txBody>
          <a:bodyPr lIns="90225" tIns="45100" rIns="90225" bIns="45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sldNum" idx="12"/>
          </p:nvPr>
        </p:nvSpPr>
        <p:spPr>
          <a:xfrm>
            <a:off x="3861037" y="8723184"/>
            <a:ext cx="2970507" cy="453680"/>
          </a:xfrm>
          <a:prstGeom prst="rect">
            <a:avLst/>
          </a:prstGeom>
          <a:noFill/>
          <a:ln>
            <a:noFill/>
          </a:ln>
        </p:spPr>
        <p:txBody>
          <a:bodyPr lIns="90225" tIns="45100" rIns="90225" bIns="45100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GB" sz="11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>
                <a:buSzPct val="25000"/>
              </a:pPr>
              <a:t>39</a:t>
            </a:fld>
            <a:endParaRPr lang="en-GB" sz="11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C9449-3E0F-0744-BFF9-F72DC2A0B20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803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fermi.gsfc.nasa.gov</a:t>
            </a:r>
            <a:r>
              <a:rPr lang="en-US" dirty="0" smtClean="0"/>
              <a:t>/</a:t>
            </a:r>
            <a:r>
              <a:rPr lang="en-US" dirty="0" err="1" smtClean="0"/>
              <a:t>ssc</a:t>
            </a:r>
            <a:r>
              <a:rPr lang="en-US" dirty="0" smtClean="0"/>
              <a:t>/data/analysis/documentation/Cicerone/</a:t>
            </a:r>
            <a:r>
              <a:rPr lang="en-US" dirty="0" err="1" smtClean="0"/>
              <a:t>Cicerone_Introduction</a:t>
            </a:r>
            <a:r>
              <a:rPr lang="en-US" dirty="0" smtClean="0"/>
              <a:t>/</a:t>
            </a:r>
            <a:r>
              <a:rPr lang="en-US" dirty="0" err="1" smtClean="0"/>
              <a:t>LAT_overview.html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C9449-3E0F-0744-BFF9-F72DC2A0B20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93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color fig of</a:t>
            </a:r>
            <a:r>
              <a:rPr lang="en-US" baseline="0" dirty="0" smtClean="0"/>
              <a:t> shell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C9449-3E0F-0744-BFF9-F72DC2A0B20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91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C9449-3E0F-0744-BFF9-F72DC2A0B20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2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D72853-8098-2F49-9940-6BA44AA0DE95}" type="slidenum">
              <a:rPr lang="en-US"/>
              <a:pPr/>
              <a:t>8</a:t>
            </a:fld>
            <a:endParaRPr lang="en-US"/>
          </a:p>
        </p:txBody>
      </p:sp>
      <p:sp>
        <p:nvSpPr>
          <p:cNvPr id="4546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2625"/>
            <a:ext cx="6064250" cy="3411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465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175" y="4322763"/>
            <a:ext cx="5048250" cy="41735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30" tIns="44865" rIns="89730" bIns="44865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Gamma-ray astronomy</a:t>
            </a:r>
            <a:r>
              <a:rPr lang="en-US" baseline="0" dirty="0" smtClean="0"/>
              <a:t> is the art of putting</a:t>
            </a:r>
            <a:r>
              <a:rPr lang="en-US" dirty="0" smtClean="0"/>
              <a:t> something destructive in the</a:t>
            </a:r>
            <a:r>
              <a:rPr lang="en-US" baseline="0" dirty="0" smtClean="0"/>
              <a:t> way of the gamma-ray signal and then getting creative about interpreting what happens back into position, energy, time, and potentially polarization information. Coded-mask, occultation/shadowed counters, Compton trackers, pair conversion trackers. Even the ground-based techniques.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C9449-3E0F-0744-BFF9-F72DC2A0B2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53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613A55-F6BF-D047-8E42-B84E792E7780}" type="slidenum">
              <a:rPr lang="en-US"/>
              <a:pPr/>
              <a:t>10</a:t>
            </a:fld>
            <a:endParaRPr lang="en-US"/>
          </a:p>
        </p:txBody>
      </p:sp>
      <p:sp>
        <p:nvSpPr>
          <p:cNvPr id="32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5270A4-6A58-0248-88C6-BE0783497100}" type="slidenum">
              <a:rPr lang="en-US"/>
              <a:pPr/>
              <a:t>11</a:t>
            </a:fld>
            <a:endParaRPr lang="en-US"/>
          </a:p>
        </p:txBody>
      </p:sp>
      <p:sp>
        <p:nvSpPr>
          <p:cNvPr id="32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47A10D-9389-5D42-9007-8C9B67BE3B06}" type="slidenum">
              <a:rPr lang="en-US"/>
              <a:pPr/>
              <a:t>13</a:t>
            </a:fld>
            <a:endParaRPr lang="en-US"/>
          </a:p>
        </p:txBody>
      </p:sp>
      <p:sp>
        <p:nvSpPr>
          <p:cNvPr id="32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3596D-89C6-C342-A1C3-1CDBC3D4E35E}" type="slidenum">
              <a:rPr lang="en-US"/>
              <a:pPr/>
              <a:t>16</a:t>
            </a:fld>
            <a:endParaRPr lang="en-US"/>
          </a:p>
        </p:txBody>
      </p:sp>
      <p:sp>
        <p:nvSpPr>
          <p:cNvPr id="32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 this one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 David’s thesis for profile 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C9449-3E0F-0744-BFF9-F72DC2A0B2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5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8A29-3CDB-0B48-9279-1FE3FA9702F3}" type="datetime1">
              <a:rPr lang="en-US" smtClean="0"/>
              <a:t>20/10/19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5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99A0C-BE9C-6C4D-8FB6-72AA3A664D3C}" type="datetime1">
              <a:rPr lang="en-US" smtClean="0"/>
              <a:t>20/10/19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77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2924-2253-2648-AC30-8DED63D860D4}" type="datetime1">
              <a:rPr lang="en-US" smtClean="0"/>
              <a:t>20/10/19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82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11701" y="445025"/>
            <a:ext cx="8520599" cy="572625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8520599" cy="341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699" cy="393524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46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85800" y="90767"/>
            <a:ext cx="7770900" cy="10723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685800" y="1401856"/>
            <a:ext cx="7770900" cy="31927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743200" marR="0" lvl="7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087687" marR="0" lvl="8" indent="-230187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267201" y="4800601"/>
            <a:ext cx="2133599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54105" y="4767263"/>
            <a:ext cx="2895600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‹#›</a:t>
            </a:fld>
            <a:endParaRPr lang="en-GB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268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85800" y="90767"/>
            <a:ext cx="7770900" cy="10723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4267201" y="4800601"/>
            <a:ext cx="2133599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54105" y="4767263"/>
            <a:ext cx="2895600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‹#›</a:t>
            </a:fld>
            <a:endParaRPr lang="en-GB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3858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267201" y="4800601"/>
            <a:ext cx="2133599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54105" y="4767263"/>
            <a:ext cx="2895600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‹#›</a:t>
            </a:fld>
            <a:endParaRPr lang="en-GB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5168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685800" y="1773937"/>
            <a:ext cx="7772400" cy="733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5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685800" y="2514600"/>
            <a:ext cx="7772400" cy="6583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ctr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267201" y="4800601"/>
            <a:ext cx="2133599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54105" y="4767263"/>
            <a:ext cx="2895600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‹#›</a:t>
            </a:fld>
            <a:endParaRPr lang="en-GB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03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ctrTitle"/>
          </p:nvPr>
        </p:nvSpPr>
        <p:spPr>
          <a:xfrm>
            <a:off x="685800" y="3200400"/>
            <a:ext cx="7772400" cy="732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ubTitle" idx="1"/>
          </p:nvPr>
        </p:nvSpPr>
        <p:spPr>
          <a:xfrm>
            <a:off x="685799" y="3943351"/>
            <a:ext cx="7770900" cy="6556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4267201" y="4800601"/>
            <a:ext cx="2133599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54105" y="4767263"/>
            <a:ext cx="2895600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‹#›</a:t>
            </a:fld>
            <a:endParaRPr lang="en-GB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38"/>
          <p:cNvSpPr>
            <a:spLocks noGrp="1"/>
          </p:cNvSpPr>
          <p:nvPr>
            <p:ph type="pic" idx="2"/>
          </p:nvPr>
        </p:nvSpPr>
        <p:spPr>
          <a:xfrm rot="-60061">
            <a:off x="2056138" y="318455"/>
            <a:ext cx="5031467" cy="2531859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743200" marR="0" lvl="7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087687" marR="0" lvl="8" indent="-230187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24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685800" y="742951"/>
            <a:ext cx="7770900" cy="1307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5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2067485"/>
            <a:ext cx="7770900" cy="9614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267201" y="4800601"/>
            <a:ext cx="2133599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54105" y="4767263"/>
            <a:ext cx="2895600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‹#›</a:t>
            </a:fld>
            <a:endParaRPr lang="en-GB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0196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85800" y="90767"/>
            <a:ext cx="7770900" cy="10723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1" y="1320404"/>
            <a:ext cx="3611999" cy="3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398712" marR="0" lvl="7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2398712" marR="0" lvl="8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844733" y="1320404"/>
            <a:ext cx="3611999" cy="3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5050" marR="0" lvl="2" indent="-2222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20850" marR="0" lvl="4" indent="-2222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398712" marR="0" lvl="7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2398712" marR="0" lvl="8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267201" y="4800601"/>
            <a:ext cx="2133599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54105" y="4767263"/>
            <a:ext cx="2895600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‹#›</a:t>
            </a:fld>
            <a:endParaRPr lang="en-GB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113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406D6-2986-9E47-957A-E8F04380E3FB}" type="datetime1">
              <a:rPr lang="en-US" smtClean="0"/>
              <a:t>20/10/19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05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85800" y="90767"/>
            <a:ext cx="7770900" cy="10723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1" y="1163172"/>
            <a:ext cx="3611999" cy="460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685801" y="1828800"/>
            <a:ext cx="3611999" cy="2765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5812" marR="0" lvl="5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398712" marR="0" lvl="7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2398712" marR="0" lvl="8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4845527" y="1163172"/>
            <a:ext cx="3611999" cy="460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4845527" y="1828800"/>
            <a:ext cx="3611999" cy="2765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5812" marR="0" lvl="5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398712" marR="0" lvl="7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2398712" marR="0" lvl="8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267201" y="4800601"/>
            <a:ext cx="2133599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54105" y="4767263"/>
            <a:ext cx="2895600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‹#›</a:t>
            </a:fld>
            <a:endParaRPr lang="en-GB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" name="Shape 61"/>
          <p:cNvCxnSpPr/>
          <p:nvPr/>
        </p:nvCxnSpPr>
        <p:spPr>
          <a:xfrm>
            <a:off x="786204" y="1643903"/>
            <a:ext cx="3429000" cy="1125"/>
          </a:xfrm>
          <a:prstGeom prst="straightConnector1">
            <a:avLst/>
          </a:prstGeom>
          <a:noFill/>
          <a:ln w="9525" cap="flat" cmpd="sng">
            <a:solidFill>
              <a:srgbClr val="FFFFFF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Shape 62"/>
          <p:cNvCxnSpPr/>
          <p:nvPr/>
        </p:nvCxnSpPr>
        <p:spPr>
          <a:xfrm>
            <a:off x="4936966" y="1643903"/>
            <a:ext cx="3429000" cy="1125"/>
          </a:xfrm>
          <a:prstGeom prst="straightConnector1">
            <a:avLst/>
          </a:prstGeom>
          <a:noFill/>
          <a:ln w="9525" cap="flat" cmpd="sng">
            <a:solidFill>
              <a:srgbClr val="FFFFFF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60754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658904" y="728663"/>
            <a:ext cx="3657600" cy="8714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800600" y="342900"/>
            <a:ext cx="3657600" cy="4251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398712" marR="0" lvl="7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2398712" marR="0" lvl="8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658904" y="1600201"/>
            <a:ext cx="3657600" cy="2686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4267201" y="4800601"/>
            <a:ext cx="2133599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354105" y="4767263"/>
            <a:ext cx="2895600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‹#›</a:t>
            </a:fld>
            <a:endParaRPr lang="en-GB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152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805082" y="726947"/>
            <a:ext cx="3657600" cy="8709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3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pic" idx="2"/>
          </p:nvPr>
        </p:nvSpPr>
        <p:spPr>
          <a:xfrm>
            <a:off x="663387" y="383241"/>
            <a:ext cx="3657600" cy="4165199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799853" y="1597913"/>
            <a:ext cx="3657600" cy="268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267201" y="4800601"/>
            <a:ext cx="2133599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54105" y="4767263"/>
            <a:ext cx="2895600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‹#›</a:t>
            </a:fld>
            <a:endParaRPr lang="en-GB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2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above 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685801" y="3113533"/>
            <a:ext cx="7776899" cy="761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3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idx="2"/>
          </p:nvPr>
        </p:nvSpPr>
        <p:spPr>
          <a:xfrm>
            <a:off x="1828801" y="342900"/>
            <a:ext cx="5486399" cy="2733074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0571" y="3886199"/>
            <a:ext cx="7776899" cy="71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267201" y="4800601"/>
            <a:ext cx="2133599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54105" y="4767263"/>
            <a:ext cx="2895600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‹#›</a:t>
            </a:fld>
            <a:endParaRPr lang="en-GB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0732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yboard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685801" y="3116356"/>
            <a:ext cx="7776899" cy="759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3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idx="2"/>
          </p:nvPr>
        </p:nvSpPr>
        <p:spPr>
          <a:xfrm>
            <a:off x="685801" y="342900"/>
            <a:ext cx="2331599" cy="123435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0571" y="3886199"/>
            <a:ext cx="7776899" cy="71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4267201" y="4800601"/>
            <a:ext cx="2133599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354105" y="4767263"/>
            <a:ext cx="2895600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‹#›</a:t>
            </a:fld>
            <a:endParaRPr lang="en-GB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>
            <a:spLocks noGrp="1"/>
          </p:cNvSpPr>
          <p:nvPr>
            <p:ph type="pic" idx="3"/>
          </p:nvPr>
        </p:nvSpPr>
        <p:spPr>
          <a:xfrm>
            <a:off x="685801" y="1841575"/>
            <a:ext cx="2331599" cy="123435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idx="4"/>
          </p:nvPr>
        </p:nvSpPr>
        <p:spPr>
          <a:xfrm>
            <a:off x="3412490" y="342900"/>
            <a:ext cx="2331599" cy="123435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pic" idx="5"/>
          </p:nvPr>
        </p:nvSpPr>
        <p:spPr>
          <a:xfrm>
            <a:off x="3412490" y="1841575"/>
            <a:ext cx="2331599" cy="123435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pic" idx="6"/>
          </p:nvPr>
        </p:nvSpPr>
        <p:spPr>
          <a:xfrm>
            <a:off x="6139181" y="342900"/>
            <a:ext cx="2331599" cy="123435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pic" idx="7"/>
          </p:nvPr>
        </p:nvSpPr>
        <p:spPr>
          <a:xfrm>
            <a:off x="6139181" y="1841575"/>
            <a:ext cx="2331599" cy="123435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4823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685800" y="90767"/>
            <a:ext cx="7770900" cy="10723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 rot="5400000">
            <a:off x="2931026" y="-930863"/>
            <a:ext cx="3280275" cy="777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743200" marR="0" lvl="7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087687" marR="0" lvl="8" indent="-230187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4267201" y="4800601"/>
            <a:ext cx="2133599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354105" y="4767263"/>
            <a:ext cx="2895600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‹#›</a:t>
            </a:fld>
            <a:endParaRPr lang="en-GB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6786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 rot="5400000">
            <a:off x="5865562" y="1697288"/>
            <a:ext cx="4194675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 rot="5400000">
            <a:off x="1598363" y="-512512"/>
            <a:ext cx="419467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743200" marR="0" lvl="7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087687" marR="0" lvl="8" indent="-230187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4267201" y="4800601"/>
            <a:ext cx="2133599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354105" y="4767263"/>
            <a:ext cx="2895600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‹#›</a:t>
            </a:fld>
            <a:endParaRPr lang="en-GB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3609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11701" y="445025"/>
            <a:ext cx="8520599" cy="572625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8520599" cy="341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699" cy="393524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20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Sub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892969" y="863947"/>
            <a:ext cx="7358099" cy="17412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165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482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647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800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965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130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28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892969" y="2652118"/>
            <a:ext cx="7358099" cy="596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165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482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647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79600" marR="0" lvl="5" indent="-1905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ct val="76000"/>
              <a:buFont typeface="Helvetica Neue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184400" marR="0" lvl="6" indent="-1905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ct val="76000"/>
              <a:buFont typeface="Helvetica Neue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01900" marR="0" lvl="7" indent="-1905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ct val="76000"/>
              <a:buFont typeface="Helvetica Neue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06700" marR="0" lvl="8" indent="-1905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ct val="76000"/>
              <a:buFont typeface="Helvetica Neue"/>
              <a:buChar char="•"/>
              <a:defRPr sz="2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4437982" y="4878958"/>
            <a:ext cx="259200" cy="200924"/>
          </a:xfrm>
          <a:prstGeom prst="rect">
            <a:avLst/>
          </a:prstGeom>
          <a:noFill/>
          <a:ln>
            <a:noFill/>
          </a:ln>
        </p:spPr>
        <p:txBody>
          <a:bodyPr lIns="35725" tIns="35725" rIns="35725" bIns="35725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1300">
                <a:latin typeface="Helvetica Neue"/>
                <a:ea typeface="Helvetica Neue"/>
                <a:cs typeface="Helvetica Neue"/>
                <a:sym typeface="Helvetica Neue"/>
              </a:rPr>
              <a:pPr algn="ctr">
                <a:buClr>
                  <a:srgbClr val="000000"/>
                </a:buClr>
                <a:buSzPct val="25000"/>
                <a:buFont typeface="Helvetica Neue"/>
                <a:buNone/>
              </a:pPr>
              <a:t>‹#›</a:t>
            </a:fld>
            <a:endParaRPr lang="en-GB"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75913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1130300" y="75010"/>
            <a:ext cx="7429500" cy="4929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1356360" y="742951"/>
            <a:ext cx="6416039" cy="3257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341313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2"/>
          </p:nvPr>
        </p:nvSpPr>
        <p:spPr>
          <a:xfrm>
            <a:off x="152400" y="4171950"/>
            <a:ext cx="8686800" cy="8572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3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3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8616950" y="75010"/>
            <a:ext cx="527050" cy="15359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b="1">
                <a:solidFill>
                  <a:srgbClr val="3333CC"/>
                </a:solidFill>
              </a:rPr>
              <a:pPr algn="r">
                <a:buSzPct val="25000"/>
              </a:pPr>
              <a:t>‹#›</a:t>
            </a:fld>
            <a:endParaRPr lang="en-GB" b="1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8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7733B-9D11-7447-937B-DFF63D175AA5}" type="datetime1">
              <a:rPr lang="en-US" smtClean="0"/>
              <a:t>20/10/19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34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1130300" y="75010"/>
            <a:ext cx="7429500" cy="4929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228601" y="742950"/>
            <a:ext cx="8610599" cy="4286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3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3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8616950" y="75010"/>
            <a:ext cx="527050" cy="15359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b="1">
                <a:solidFill>
                  <a:srgbClr val="3333CC"/>
                </a:solidFill>
              </a:rPr>
              <a:pPr algn="r">
                <a:buSzPct val="25000"/>
              </a:pPr>
              <a:t>‹#›</a:t>
            </a:fld>
            <a:endParaRPr lang="en-GB" b="1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446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7AF-8CD4-254B-B340-19B74A9AFC03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20/10/23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941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BCD6-CBBE-0F47-A89E-DDF08649B85A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20/10/23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066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139C-3CCB-D44C-8A0E-EE25F59967BC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20/10/23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9064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64B1-BFAD-2549-97CD-1BDC1A047D50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20/10/23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971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B9B6-175B-E942-B8A0-9FAD13D869F0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20/10/23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31439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7785D-2E71-6A4A-946E-5AE918AB992B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20/10/23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2825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07B6-CDC7-5149-9B3D-05969B8BB81A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20/10/23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2412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0000-CA4A-0543-8B75-F30E0AF9176F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20/10/23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392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EB9BA-53FB-734C-B388-804B8D886A62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20/10/23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401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88EC-20ED-244B-88DC-C933742042E1}" type="datetime1">
              <a:rPr lang="en-US" smtClean="0"/>
              <a:t>20/10/19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04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A951-F14C-4649-9C51-AB343F7182F3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20/10/23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6480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ACC5-B44A-B740-8F83-0BA2E4E0B5B2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20/10/23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413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BDB83-712B-034A-8FFB-44B827C191F7}" type="datetime1">
              <a:rPr lang="en-US" smtClean="0"/>
              <a:t>20/10/19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2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00888-A34F-8D4D-BB7D-36B6B1747D94}" type="datetime1">
              <a:rPr lang="en-US" smtClean="0"/>
              <a:t>20/10/19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43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7DD7-1EB5-B64D-B6FD-B7DF11CDB05F}" type="datetime1">
              <a:rPr lang="en-US" smtClean="0"/>
              <a:t>20/10/19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6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F2A-17AC-2B4D-9405-E87BB90BA1B4}" type="datetime1">
              <a:rPr lang="en-US" smtClean="0"/>
              <a:t>20/10/19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89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5D3D-4E39-3844-8BA2-6DDF51DDBB6C}" type="datetime1">
              <a:rPr lang="en-US" smtClean="0"/>
              <a:t>20/10/19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2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20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1396C-F7E4-CF4F-9475-2F531C3CF3E1}" type="datetime1">
              <a:rPr lang="en-US" smtClean="0"/>
              <a:t>20/10/19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1A1AD-CCA9-9A4B-A05B-CB88DC12E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4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85800" y="90767"/>
            <a:ext cx="7770900" cy="10723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85800" y="1314450"/>
            <a:ext cx="7770900" cy="32802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743200" marR="0" lvl="7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087687" marR="0" lvl="8" indent="-230187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267201" y="4800601"/>
            <a:ext cx="2133599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defTabSz="914400"/>
            <a:endParaRPr kern="0">
              <a:solidFill>
                <a:srgbClr val="FFFFFF"/>
              </a:solidFill>
            </a:endParaRPr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54105" y="4767263"/>
            <a:ext cx="2895600" cy="273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defTabSz="914400"/>
            <a:endParaRPr kern="0">
              <a:solidFill>
                <a:srgbClr val="FFFFFF"/>
              </a:solidFill>
            </a:endParaRPr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914400">
              <a:buSzPct val="25000"/>
            </a:pPr>
            <a:fld id="{00000000-1234-1234-1234-123412341234}" type="slidenum">
              <a:rPr lang="en-GB"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 defTabSz="914400">
                <a:buSzPct val="25000"/>
              </a:pPr>
              <a:t>‹#›</a:t>
            </a:fld>
            <a:endParaRPr lang="en-GB"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99139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  <a:lumOff val="50000"/>
              </a:schemeClr>
            </a:gs>
            <a:gs pos="15000">
              <a:schemeClr val="tx1">
                <a:lumMod val="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539"/>
            <a:ext cx="8229600" cy="778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3466"/>
            <a:ext cx="8229600" cy="355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426BA-F72D-4949-8E7B-54C619F53B32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20/10/23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6782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5" Type="http://schemas.openxmlformats.org/officeDocument/2006/relationships/comments" Target="../comments/comment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54.jpeg"/><Relationship Id="rId13" Type="http://schemas.openxmlformats.org/officeDocument/2006/relationships/image" Target="../media/image55.png"/><Relationship Id="rId14" Type="http://schemas.openxmlformats.org/officeDocument/2006/relationships/image" Target="../media/image56.jpeg"/><Relationship Id="rId15" Type="http://schemas.openxmlformats.org/officeDocument/2006/relationships/image" Target="../media/image57.png"/><Relationship Id="rId16" Type="http://schemas.openxmlformats.org/officeDocument/2006/relationships/image" Target="../media/image58.png"/><Relationship Id="rId17" Type="http://schemas.openxmlformats.org/officeDocument/2006/relationships/image" Target="../media/image59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jpeg"/><Relationship Id="rId9" Type="http://schemas.openxmlformats.org/officeDocument/2006/relationships/image" Target="../media/image51.png"/><Relationship Id="rId10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Fermi Gamma-ray Space </a:t>
            </a:r>
            <a:r>
              <a:rPr lang="en-US" dirty="0"/>
              <a:t>T</a:t>
            </a:r>
            <a:r>
              <a:rPr lang="en-US" dirty="0" smtClean="0"/>
              <a:t>elescope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Liz Hays</a:t>
            </a:r>
          </a:p>
          <a:p>
            <a:r>
              <a:rPr lang="en-US" dirty="0" smtClean="0"/>
              <a:t>NASA GSFC</a:t>
            </a:r>
            <a:endParaRPr lang="en-US" dirty="0"/>
          </a:p>
        </p:txBody>
      </p:sp>
      <p:pic>
        <p:nvPicPr>
          <p:cNvPr id="5" name="Picture 4" descr="Fermi_spacecraft_graphic_188900main_GLASTsat07_lg_trans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21467">
            <a:off x="6185431" y="3642313"/>
            <a:ext cx="2584704" cy="79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8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8196" name="Picture 4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6" t="7662" r="2164" b="2709"/>
          <a:stretch/>
        </p:blipFill>
        <p:spPr bwMode="auto">
          <a:xfrm>
            <a:off x="1775591" y="1560134"/>
            <a:ext cx="5149369" cy="310856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08197" name="Text Box 5"/>
          <p:cNvSpPr txBox="1">
            <a:spLocks noChangeArrowheads="1"/>
          </p:cNvSpPr>
          <p:nvPr/>
        </p:nvSpPr>
        <p:spPr bwMode="auto">
          <a:xfrm>
            <a:off x="4032988" y="2730111"/>
            <a:ext cx="18004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Arial" charset="0"/>
              </a:rPr>
              <a:t>  </a:t>
            </a:r>
            <a:r>
              <a:rPr lang="en-US" sz="1200" dirty="0">
                <a:latin typeface="Arial" charset="0"/>
              </a:rPr>
              <a:t>Pair Cross-Section </a:t>
            </a:r>
          </a:p>
          <a:p>
            <a:r>
              <a:rPr lang="en-US" sz="1200" dirty="0">
                <a:latin typeface="Arial" charset="0"/>
              </a:rPr>
              <a:t>saturates at </a:t>
            </a:r>
            <a:r>
              <a:rPr lang="en-US" sz="1200" dirty="0" err="1">
                <a:latin typeface="Arial" charset="0"/>
              </a:rPr>
              <a:t>E</a:t>
            </a:r>
            <a:r>
              <a:rPr lang="en-US" sz="1200" baseline="-25000" dirty="0" err="1">
                <a:latin typeface="Symbol" charset="0"/>
              </a:rPr>
              <a:t>g</a:t>
            </a:r>
            <a:r>
              <a:rPr lang="en-US" sz="1200" dirty="0">
                <a:latin typeface="Arial" charset="0"/>
              </a:rPr>
              <a:t> &gt; 1 </a:t>
            </a:r>
            <a:r>
              <a:rPr lang="en-US" sz="1200" dirty="0" err="1">
                <a:latin typeface="Arial" charset="0"/>
              </a:rPr>
              <a:t>GeV</a:t>
            </a:r>
            <a:endParaRPr lang="en-US" sz="1200" dirty="0">
              <a:latin typeface="Arial" charset="0"/>
            </a:endParaRPr>
          </a:p>
        </p:txBody>
      </p:sp>
      <p:sp>
        <p:nvSpPr>
          <p:cNvPr id="320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Gamma-ray Energy Loss Mechanisms</a:t>
            </a:r>
          </a:p>
        </p:txBody>
      </p:sp>
      <p:sp>
        <p:nvSpPr>
          <p:cNvPr id="320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6920" y="827038"/>
            <a:ext cx="7273305" cy="7330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For photons </a:t>
            </a:r>
            <a:r>
              <a:rPr lang="en-US" sz="2000" dirty="0" smtClean="0"/>
              <a:t>with energy &gt; ~10 MeV pair </a:t>
            </a:r>
            <a:r>
              <a:rPr lang="en-US" sz="2000" dirty="0"/>
              <a:t>conversion is the dominant energy loss </a:t>
            </a:r>
            <a:r>
              <a:rPr lang="en-US" sz="2000" dirty="0" smtClean="0"/>
              <a:t>mechanism in matter.</a:t>
            </a: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7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1267" name="Text Box 3"/>
          <p:cNvSpPr txBox="1">
            <a:spLocks noChangeArrowheads="1"/>
          </p:cNvSpPr>
          <p:nvPr/>
        </p:nvSpPr>
        <p:spPr bwMode="auto">
          <a:xfrm>
            <a:off x="4077865" y="1353005"/>
            <a:ext cx="309022" cy="45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60" tIns="44280" rIns="90360" bIns="44280">
            <a:spAutoFit/>
          </a:bodyPr>
          <a:lstStyle/>
          <a:p>
            <a:pPr eaLnBrk="0" hangingPunct="0"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2400" b="0" dirty="0">
                <a:latin typeface="Symbol" charset="0"/>
              </a:rPr>
              <a:t></a:t>
            </a:r>
            <a:endParaRPr lang="en-GB" sz="2000" b="0" dirty="0">
              <a:latin typeface="Symbol" charset="0"/>
            </a:endParaRPr>
          </a:p>
        </p:txBody>
      </p:sp>
      <p:grpSp>
        <p:nvGrpSpPr>
          <p:cNvPr id="3211268" name="Group 4"/>
          <p:cNvGrpSpPr>
            <a:grpSpLocks/>
          </p:cNvGrpSpPr>
          <p:nvPr/>
        </p:nvGrpSpPr>
        <p:grpSpPr bwMode="auto">
          <a:xfrm>
            <a:off x="3141664" y="1694657"/>
            <a:ext cx="1901825" cy="1832372"/>
            <a:chOff x="2373" y="989"/>
            <a:chExt cx="1198" cy="1539"/>
          </a:xfrm>
        </p:grpSpPr>
        <p:sp>
          <p:nvSpPr>
            <p:cNvPr id="3211269" name="AutoShape 5"/>
            <p:cNvSpPr>
              <a:spLocks noChangeArrowheads="1"/>
            </p:cNvSpPr>
            <p:nvPr/>
          </p:nvSpPr>
          <p:spPr bwMode="auto">
            <a:xfrm>
              <a:off x="2458" y="1331"/>
              <a:ext cx="1028" cy="12"/>
            </a:xfrm>
            <a:prstGeom prst="roundRect">
              <a:avLst>
                <a:gd name="adj" fmla="val 8333"/>
              </a:avLst>
            </a:prstGeom>
            <a:noFill/>
            <a:ln w="126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1270" name="AutoShape 6"/>
            <p:cNvSpPr>
              <a:spLocks noChangeArrowheads="1"/>
            </p:cNvSpPr>
            <p:nvPr/>
          </p:nvSpPr>
          <p:spPr bwMode="auto">
            <a:xfrm>
              <a:off x="2460" y="1483"/>
              <a:ext cx="1027" cy="13"/>
            </a:xfrm>
            <a:prstGeom prst="roundRect">
              <a:avLst>
                <a:gd name="adj" fmla="val 8333"/>
              </a:avLst>
            </a:prstGeom>
            <a:noFill/>
            <a:ln w="126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1271" name="AutoShape 7"/>
            <p:cNvSpPr>
              <a:spLocks noChangeArrowheads="1"/>
            </p:cNvSpPr>
            <p:nvPr/>
          </p:nvSpPr>
          <p:spPr bwMode="auto">
            <a:xfrm>
              <a:off x="2453" y="1643"/>
              <a:ext cx="1029" cy="11"/>
            </a:xfrm>
            <a:prstGeom prst="roundRect">
              <a:avLst>
                <a:gd name="adj" fmla="val 10000"/>
              </a:avLst>
            </a:prstGeom>
            <a:noFill/>
            <a:ln w="126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1272" name="AutoShape 8"/>
            <p:cNvSpPr>
              <a:spLocks noChangeArrowheads="1"/>
            </p:cNvSpPr>
            <p:nvPr/>
          </p:nvSpPr>
          <p:spPr bwMode="auto">
            <a:xfrm>
              <a:off x="2460" y="2134"/>
              <a:ext cx="1029" cy="12"/>
            </a:xfrm>
            <a:prstGeom prst="roundRect">
              <a:avLst>
                <a:gd name="adj" fmla="val 8333"/>
              </a:avLst>
            </a:prstGeom>
            <a:noFill/>
            <a:ln w="126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1273" name="AutoShape 9"/>
            <p:cNvSpPr>
              <a:spLocks noChangeArrowheads="1"/>
            </p:cNvSpPr>
            <p:nvPr/>
          </p:nvSpPr>
          <p:spPr bwMode="auto">
            <a:xfrm>
              <a:off x="2455" y="1803"/>
              <a:ext cx="1029" cy="12"/>
            </a:xfrm>
            <a:prstGeom prst="roundRect">
              <a:avLst>
                <a:gd name="adj" fmla="val 8333"/>
              </a:avLst>
            </a:prstGeom>
            <a:noFill/>
            <a:ln w="126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1274" name="AutoShape 10"/>
            <p:cNvSpPr>
              <a:spLocks noChangeArrowheads="1"/>
            </p:cNvSpPr>
            <p:nvPr/>
          </p:nvSpPr>
          <p:spPr bwMode="auto">
            <a:xfrm>
              <a:off x="2458" y="1971"/>
              <a:ext cx="1028" cy="11"/>
            </a:xfrm>
            <a:prstGeom prst="roundRect">
              <a:avLst>
                <a:gd name="adj" fmla="val 10000"/>
              </a:avLst>
            </a:prstGeom>
            <a:noFill/>
            <a:ln w="126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1275" name="AutoShape 11"/>
            <p:cNvSpPr>
              <a:spLocks noChangeArrowheads="1"/>
            </p:cNvSpPr>
            <p:nvPr/>
          </p:nvSpPr>
          <p:spPr bwMode="auto">
            <a:xfrm>
              <a:off x="2458" y="2248"/>
              <a:ext cx="1028" cy="217"/>
            </a:xfrm>
            <a:prstGeom prst="roundRect">
              <a:avLst>
                <a:gd name="adj" fmla="val 463"/>
              </a:avLst>
            </a:prstGeom>
            <a:solidFill>
              <a:srgbClr val="0066FF"/>
            </a:solidFill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1276" name="AutoShape 12"/>
            <p:cNvSpPr>
              <a:spLocks noChangeArrowheads="1"/>
            </p:cNvSpPr>
            <p:nvPr/>
          </p:nvSpPr>
          <p:spPr bwMode="auto">
            <a:xfrm>
              <a:off x="3524" y="1237"/>
              <a:ext cx="47" cy="1006"/>
            </a:xfrm>
            <a:prstGeom prst="roundRect">
              <a:avLst>
                <a:gd name="adj" fmla="val 2171"/>
              </a:avLst>
            </a:prstGeom>
            <a:solidFill>
              <a:srgbClr val="BBE0E3"/>
            </a:solidFill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1277" name="AutoShape 13"/>
            <p:cNvSpPr>
              <a:spLocks noChangeArrowheads="1"/>
            </p:cNvSpPr>
            <p:nvPr/>
          </p:nvSpPr>
          <p:spPr bwMode="auto">
            <a:xfrm>
              <a:off x="2373" y="1240"/>
              <a:ext cx="44" cy="1003"/>
            </a:xfrm>
            <a:prstGeom prst="roundRect">
              <a:avLst>
                <a:gd name="adj" fmla="val 2269"/>
              </a:avLst>
            </a:prstGeom>
            <a:solidFill>
              <a:srgbClr val="BBE0E3"/>
            </a:solidFill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1278" name="AutoShape 14"/>
            <p:cNvSpPr>
              <a:spLocks noChangeArrowheads="1"/>
            </p:cNvSpPr>
            <p:nvPr/>
          </p:nvSpPr>
          <p:spPr bwMode="auto">
            <a:xfrm>
              <a:off x="2373" y="1195"/>
              <a:ext cx="1198" cy="40"/>
            </a:xfrm>
            <a:prstGeom prst="roundRect">
              <a:avLst>
                <a:gd name="adj" fmla="val 2500"/>
              </a:avLst>
            </a:prstGeom>
            <a:solidFill>
              <a:srgbClr val="BBE0E3"/>
            </a:solidFill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1279" name="Line 15"/>
            <p:cNvSpPr>
              <a:spLocks noChangeShapeType="1"/>
            </p:cNvSpPr>
            <p:nvPr/>
          </p:nvSpPr>
          <p:spPr bwMode="auto">
            <a:xfrm>
              <a:off x="2465" y="1373"/>
              <a:ext cx="101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1280" name="Line 16"/>
            <p:cNvSpPr>
              <a:spLocks noChangeShapeType="1"/>
            </p:cNvSpPr>
            <p:nvPr/>
          </p:nvSpPr>
          <p:spPr bwMode="auto">
            <a:xfrm>
              <a:off x="2466" y="1524"/>
              <a:ext cx="101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1281" name="Line 17"/>
            <p:cNvSpPr>
              <a:spLocks noChangeShapeType="1"/>
            </p:cNvSpPr>
            <p:nvPr/>
          </p:nvSpPr>
          <p:spPr bwMode="auto">
            <a:xfrm>
              <a:off x="2468" y="1684"/>
              <a:ext cx="1011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1282" name="Line 18"/>
            <p:cNvSpPr>
              <a:spLocks noChangeShapeType="1"/>
            </p:cNvSpPr>
            <p:nvPr/>
          </p:nvSpPr>
          <p:spPr bwMode="auto">
            <a:xfrm>
              <a:off x="2470" y="1843"/>
              <a:ext cx="1011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1283" name="Line 19"/>
            <p:cNvSpPr>
              <a:spLocks noChangeShapeType="1"/>
            </p:cNvSpPr>
            <p:nvPr/>
          </p:nvSpPr>
          <p:spPr bwMode="auto">
            <a:xfrm>
              <a:off x="2463" y="2011"/>
              <a:ext cx="101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1284" name="Line 20"/>
            <p:cNvSpPr>
              <a:spLocks noChangeShapeType="1"/>
            </p:cNvSpPr>
            <p:nvPr/>
          </p:nvSpPr>
          <p:spPr bwMode="auto">
            <a:xfrm>
              <a:off x="2465" y="2179"/>
              <a:ext cx="101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1285" name="Line 21"/>
            <p:cNvSpPr>
              <a:spLocks noChangeShapeType="1"/>
            </p:cNvSpPr>
            <p:nvPr/>
          </p:nvSpPr>
          <p:spPr bwMode="auto">
            <a:xfrm flipH="1">
              <a:off x="2777" y="1654"/>
              <a:ext cx="167" cy="66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1286" name="Line 22"/>
            <p:cNvSpPr>
              <a:spLocks noChangeShapeType="1"/>
            </p:cNvSpPr>
            <p:nvPr/>
          </p:nvSpPr>
          <p:spPr bwMode="auto">
            <a:xfrm>
              <a:off x="2953" y="1654"/>
              <a:ext cx="74" cy="66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1287" name="Line 23"/>
            <p:cNvSpPr>
              <a:spLocks noChangeShapeType="1"/>
            </p:cNvSpPr>
            <p:nvPr/>
          </p:nvSpPr>
          <p:spPr bwMode="auto">
            <a:xfrm flipV="1">
              <a:off x="2943" y="989"/>
              <a:ext cx="62" cy="65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1288" name="Text Box 24"/>
            <p:cNvSpPr txBox="1">
              <a:spLocks noChangeArrowheads="1"/>
            </p:cNvSpPr>
            <p:nvPr/>
          </p:nvSpPr>
          <p:spPr bwMode="auto">
            <a:xfrm>
              <a:off x="2523" y="2143"/>
              <a:ext cx="297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360" tIns="44280" rIns="90360" bIns="44280">
              <a:spAutoFit/>
            </a:bodyPr>
            <a:lstStyle/>
            <a:p>
              <a:pPr eaLnBrk="0" hangingPunct="0">
                <a:buClr>
                  <a:srgbClr val="000000"/>
                </a:buClr>
                <a:buSzPct val="45000"/>
                <a:buFont typeface="Times New Roman" charset="0"/>
                <a:buNone/>
              </a:pPr>
              <a:r>
                <a:rPr lang="en-GB" sz="2400" b="1" dirty="0">
                  <a:solidFill>
                    <a:schemeClr val="bg1"/>
                  </a:solidFill>
                  <a:latin typeface="Times New Roman" charset="0"/>
                </a:rPr>
                <a:t>e</a:t>
              </a:r>
              <a:r>
                <a:rPr lang="en-GB" sz="2400" b="1" baseline="30000" dirty="0">
                  <a:solidFill>
                    <a:schemeClr val="bg1"/>
                  </a:solidFill>
                  <a:latin typeface="Times New Roman" charset="0"/>
                </a:rPr>
                <a:t>+</a:t>
              </a:r>
            </a:p>
          </p:txBody>
        </p:sp>
        <p:sp>
          <p:nvSpPr>
            <p:cNvPr id="3211289" name="Text Box 25"/>
            <p:cNvSpPr txBox="1">
              <a:spLocks noChangeArrowheads="1"/>
            </p:cNvSpPr>
            <p:nvPr/>
          </p:nvSpPr>
          <p:spPr bwMode="auto">
            <a:xfrm>
              <a:off x="3007" y="2130"/>
              <a:ext cx="268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360" tIns="44280" rIns="90360" bIns="44280">
              <a:spAutoFit/>
            </a:bodyPr>
            <a:lstStyle/>
            <a:p>
              <a:pPr eaLnBrk="0" hangingPunct="0">
                <a:buClr>
                  <a:srgbClr val="000000"/>
                </a:buClr>
                <a:buSzPct val="45000"/>
                <a:buFont typeface="Times New Roman" charset="0"/>
                <a:buNone/>
              </a:pPr>
              <a:r>
                <a:rPr lang="en-GB" sz="2400" b="1" dirty="0">
                  <a:solidFill>
                    <a:srgbClr val="FFFFFF"/>
                  </a:solidFill>
                  <a:latin typeface="Times New Roman" charset="0"/>
                </a:rPr>
                <a:t>e</a:t>
              </a:r>
              <a:r>
                <a:rPr lang="en-GB" sz="2400" b="1" baseline="30000" dirty="0">
                  <a:solidFill>
                    <a:srgbClr val="FFFFFF"/>
                  </a:solidFill>
                  <a:latin typeface="Times New Roman" charset="0"/>
                </a:rPr>
                <a:t>–</a:t>
              </a:r>
            </a:p>
          </p:txBody>
        </p:sp>
      </p:grpSp>
      <p:sp>
        <p:nvSpPr>
          <p:cNvPr id="3211290" name="Text Box 26"/>
          <p:cNvSpPr txBox="1">
            <a:spLocks noChangeArrowheads="1"/>
          </p:cNvSpPr>
          <p:nvPr/>
        </p:nvSpPr>
        <p:spPr bwMode="auto">
          <a:xfrm>
            <a:off x="747480" y="3880712"/>
            <a:ext cx="34324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hangingPunct="0"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800" b="0" dirty="0">
                <a:latin typeface="+mn-lt"/>
              </a:rPr>
              <a:t>The </a:t>
            </a:r>
            <a:r>
              <a:rPr lang="en-GB" sz="1800" b="0" dirty="0" smtClean="0">
                <a:latin typeface="+mn-lt"/>
              </a:rPr>
              <a:t>photon energy </a:t>
            </a:r>
            <a:r>
              <a:rPr lang="en-GB" sz="1800" b="0" dirty="0">
                <a:latin typeface="+mn-lt"/>
              </a:rPr>
              <a:t>is </a:t>
            </a:r>
            <a:r>
              <a:rPr lang="en-GB" sz="1800" dirty="0" smtClean="0">
                <a:latin typeface="+mn-lt"/>
              </a:rPr>
              <a:t>determined</a:t>
            </a:r>
            <a:r>
              <a:rPr lang="en-GB" sz="1800" b="0" dirty="0" smtClean="0">
                <a:latin typeface="+mn-lt"/>
              </a:rPr>
              <a:t> </a:t>
            </a:r>
            <a:r>
              <a:rPr lang="en-GB" sz="1800" b="0" dirty="0" smtClean="0">
                <a:latin typeface="+mn-lt"/>
              </a:rPr>
              <a:t>from </a:t>
            </a:r>
            <a:r>
              <a:rPr lang="en-GB" sz="1800" b="0" dirty="0" smtClean="0">
                <a:latin typeface="+mn-lt"/>
              </a:rPr>
              <a:t>measured energy </a:t>
            </a:r>
            <a:r>
              <a:rPr lang="en-GB" sz="1800" b="0" dirty="0" smtClean="0">
                <a:latin typeface="+mn-lt"/>
              </a:rPr>
              <a:t>deposited in </a:t>
            </a:r>
            <a:r>
              <a:rPr lang="en-GB" sz="1800" b="0" dirty="0">
                <a:latin typeface="+mn-lt"/>
              </a:rPr>
              <a:t>the </a:t>
            </a:r>
            <a:r>
              <a:rPr lang="en-GB" sz="1800" b="0" dirty="0" smtClean="0">
                <a:latin typeface="+mn-lt"/>
              </a:rPr>
              <a:t>calorimeter.</a:t>
            </a:r>
            <a:endParaRPr lang="en-GB" sz="1800" b="0" dirty="0">
              <a:latin typeface="+mn-lt"/>
            </a:endParaRPr>
          </a:p>
        </p:txBody>
      </p:sp>
      <p:sp>
        <p:nvSpPr>
          <p:cNvPr id="3211291" name="Text Box 27"/>
          <p:cNvSpPr txBox="1">
            <a:spLocks noChangeArrowheads="1"/>
          </p:cNvSpPr>
          <p:nvPr/>
        </p:nvSpPr>
        <p:spPr bwMode="auto">
          <a:xfrm>
            <a:off x="503890" y="1578005"/>
            <a:ext cx="22722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hangingPunct="0"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800" dirty="0" smtClean="0">
                <a:latin typeface="+mn-lt"/>
              </a:rPr>
              <a:t>Gamma ray </a:t>
            </a:r>
            <a:r>
              <a:rPr lang="en-GB" sz="1800" b="1" dirty="0">
                <a:latin typeface="+mn-lt"/>
              </a:rPr>
              <a:t>converts</a:t>
            </a:r>
            <a:r>
              <a:rPr lang="en-GB" sz="1800" dirty="0">
                <a:latin typeface="+mn-lt"/>
              </a:rPr>
              <a:t> to</a:t>
            </a:r>
          </a:p>
          <a:p>
            <a:pPr hangingPunct="0"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800" dirty="0">
                <a:latin typeface="+mn-lt"/>
              </a:rPr>
              <a:t>an e</a:t>
            </a:r>
            <a:r>
              <a:rPr lang="en-GB" sz="1800" baseline="30000" dirty="0" smtClean="0">
                <a:latin typeface="+mn-lt"/>
              </a:rPr>
              <a:t>+</a:t>
            </a:r>
            <a:r>
              <a:rPr lang="en-GB" sz="1800" dirty="0" smtClean="0">
                <a:latin typeface="+mn-lt"/>
              </a:rPr>
              <a:t> e</a:t>
            </a:r>
            <a:r>
              <a:rPr lang="en-GB" sz="1800" baseline="30000" dirty="0">
                <a:latin typeface="+mn-lt"/>
              </a:rPr>
              <a:t>-</a:t>
            </a:r>
            <a:r>
              <a:rPr lang="en-GB" sz="1800" dirty="0">
                <a:latin typeface="+mn-lt"/>
              </a:rPr>
              <a:t> pair in </a:t>
            </a:r>
            <a:r>
              <a:rPr lang="en-GB" sz="1800" dirty="0" smtClean="0">
                <a:latin typeface="+mn-lt"/>
              </a:rPr>
              <a:t>a </a:t>
            </a:r>
            <a:r>
              <a:rPr lang="en-GB" sz="1800" dirty="0" smtClean="0">
                <a:latin typeface="+mn-lt"/>
              </a:rPr>
              <a:t>high </a:t>
            </a:r>
            <a:r>
              <a:rPr lang="en-GB" sz="1800" dirty="0" smtClean="0">
                <a:latin typeface="+mn-lt"/>
              </a:rPr>
              <a:t>density foil layer.</a:t>
            </a:r>
            <a:endParaRPr lang="en-GB" sz="1800" dirty="0">
              <a:latin typeface="+mn-lt"/>
            </a:endParaRPr>
          </a:p>
        </p:txBody>
      </p:sp>
      <p:sp>
        <p:nvSpPr>
          <p:cNvPr id="3211292" name="Text Box 28"/>
          <p:cNvSpPr txBox="1">
            <a:spLocks noChangeArrowheads="1"/>
          </p:cNvSpPr>
          <p:nvPr/>
        </p:nvSpPr>
        <p:spPr bwMode="auto">
          <a:xfrm>
            <a:off x="5848124" y="2639069"/>
            <a:ext cx="27682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hangingPunct="0"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800" b="0" dirty="0">
                <a:latin typeface="+mn-lt"/>
              </a:rPr>
              <a:t>The</a:t>
            </a:r>
            <a:r>
              <a:rPr lang="en-GB" sz="1800" b="1" dirty="0">
                <a:latin typeface="+mn-lt"/>
              </a:rPr>
              <a:t> </a:t>
            </a:r>
            <a:r>
              <a:rPr lang="en-GB" sz="1800" b="1" dirty="0" smtClean="0">
                <a:latin typeface="+mn-lt"/>
              </a:rPr>
              <a:t>tracks </a:t>
            </a:r>
            <a:r>
              <a:rPr lang="en-GB" sz="1800" b="0" dirty="0">
                <a:latin typeface="+mn-lt"/>
              </a:rPr>
              <a:t>of </a:t>
            </a:r>
            <a:r>
              <a:rPr lang="en-GB" sz="1800" b="0" dirty="0" smtClean="0">
                <a:latin typeface="+mn-lt"/>
              </a:rPr>
              <a:t>charged</a:t>
            </a:r>
            <a:endParaRPr lang="en-GB" sz="1800" b="0" dirty="0">
              <a:latin typeface="+mn-lt"/>
            </a:endParaRPr>
          </a:p>
          <a:p>
            <a:pPr hangingPunct="0"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800" b="0" dirty="0">
                <a:latin typeface="+mn-lt"/>
              </a:rPr>
              <a:t>particles </a:t>
            </a:r>
            <a:r>
              <a:rPr lang="en-GB" sz="1800" b="0" dirty="0" smtClean="0">
                <a:latin typeface="+mn-lt"/>
              </a:rPr>
              <a:t>in the instrument are recorded by </a:t>
            </a:r>
            <a:r>
              <a:rPr lang="en-GB" sz="1800" b="0" dirty="0" smtClean="0">
                <a:latin typeface="+mn-lt"/>
              </a:rPr>
              <a:t>sensors. </a:t>
            </a:r>
            <a:endParaRPr lang="en-GB" sz="1800" b="0" dirty="0">
              <a:latin typeface="+mn-lt"/>
            </a:endParaRPr>
          </a:p>
        </p:txBody>
      </p:sp>
      <p:sp>
        <p:nvSpPr>
          <p:cNvPr id="3211293" name="Text Box 29"/>
          <p:cNvSpPr txBox="1">
            <a:spLocks noChangeArrowheads="1"/>
          </p:cNvSpPr>
          <p:nvPr/>
        </p:nvSpPr>
        <p:spPr bwMode="auto">
          <a:xfrm>
            <a:off x="5561013" y="1653948"/>
            <a:ext cx="30190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hangingPunct="0"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800" dirty="0" smtClean="0">
                <a:latin typeface="+mn-lt"/>
              </a:rPr>
              <a:t>An</a:t>
            </a:r>
            <a:r>
              <a:rPr lang="en-GB" sz="1800" b="0" dirty="0" smtClean="0">
                <a:latin typeface="+mn-lt"/>
              </a:rPr>
              <a:t> </a:t>
            </a:r>
            <a:r>
              <a:rPr lang="en-GB" sz="1800" b="0" dirty="0">
                <a:latin typeface="+mn-lt"/>
              </a:rPr>
              <a:t>anti-coincidence </a:t>
            </a:r>
            <a:r>
              <a:rPr lang="en-GB" sz="1800" dirty="0" smtClean="0">
                <a:latin typeface="+mn-lt"/>
              </a:rPr>
              <a:t>shield</a:t>
            </a:r>
            <a:r>
              <a:rPr lang="en-GB" sz="1800" b="0" dirty="0" smtClean="0">
                <a:latin typeface="+mn-lt"/>
              </a:rPr>
              <a:t> </a:t>
            </a:r>
            <a:r>
              <a:rPr lang="en-GB" sz="1800" dirty="0" err="1" smtClean="0">
                <a:latin typeface="+mn-lt"/>
              </a:rPr>
              <a:t>veto</a:t>
            </a:r>
            <a:r>
              <a:rPr lang="en-GB" sz="1800" b="0" dirty="0" err="1" smtClean="0">
                <a:latin typeface="+mn-lt"/>
              </a:rPr>
              <a:t>s</a:t>
            </a:r>
            <a:r>
              <a:rPr lang="en-GB" sz="1800" b="0" dirty="0" smtClean="0">
                <a:latin typeface="+mn-lt"/>
              </a:rPr>
              <a:t> </a:t>
            </a:r>
            <a:endParaRPr lang="en-GB" sz="1800" b="0" dirty="0">
              <a:latin typeface="+mn-lt"/>
            </a:endParaRPr>
          </a:p>
          <a:p>
            <a:pPr hangingPunct="0"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800" b="0" dirty="0">
                <a:latin typeface="+mn-lt"/>
              </a:rPr>
              <a:t>incoming charged particles.</a:t>
            </a:r>
          </a:p>
        </p:txBody>
      </p:sp>
      <p:sp>
        <p:nvSpPr>
          <p:cNvPr id="3211295" name="Line 31"/>
          <p:cNvSpPr>
            <a:spLocks noChangeShapeType="1"/>
          </p:cNvSpPr>
          <p:nvPr/>
        </p:nvSpPr>
        <p:spPr bwMode="auto">
          <a:xfrm>
            <a:off x="2316163" y="2251869"/>
            <a:ext cx="1633945" cy="21193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11296" name="Line 32"/>
          <p:cNvSpPr>
            <a:spLocks noChangeShapeType="1"/>
          </p:cNvSpPr>
          <p:nvPr/>
        </p:nvSpPr>
        <p:spPr bwMode="auto">
          <a:xfrm flipH="1">
            <a:off x="5056189" y="1969691"/>
            <a:ext cx="484187" cy="20359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11297" name="Line 33"/>
          <p:cNvSpPr>
            <a:spLocks noChangeShapeType="1"/>
          </p:cNvSpPr>
          <p:nvPr/>
        </p:nvSpPr>
        <p:spPr bwMode="auto">
          <a:xfrm flipH="1" flipV="1">
            <a:off x="4144963" y="2729310"/>
            <a:ext cx="1636712" cy="18335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11298" name="Line 34"/>
          <p:cNvSpPr>
            <a:spLocks noChangeShapeType="1"/>
          </p:cNvSpPr>
          <p:nvPr/>
        </p:nvSpPr>
        <p:spPr bwMode="auto">
          <a:xfrm flipV="1">
            <a:off x="2510069" y="3407965"/>
            <a:ext cx="651445" cy="4215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11</a:t>
            </a:fld>
            <a:endParaRPr lang="en-US" dirty="0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0" y="35979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Pair Conversion </a:t>
            </a:r>
            <a:r>
              <a:rPr lang="en-US" sz="3200" dirty="0" smtClean="0"/>
              <a:t>Telescope Basics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891089" y="3817390"/>
            <a:ext cx="3277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tracks </a:t>
            </a:r>
            <a:r>
              <a:rPr lang="en-GB" dirty="0"/>
              <a:t>are used to determine the direction of the gamma-ray source.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 Conversion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hangingPunct="0"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b="1" dirty="0"/>
              <a:t>Tracker:</a:t>
            </a:r>
            <a:r>
              <a:rPr lang="en-GB" dirty="0"/>
              <a:t> </a:t>
            </a:r>
            <a:r>
              <a:rPr lang="en-GB" dirty="0" smtClean="0"/>
              <a:t>Must have sufficient position resolution and conversion efficiency to produce and then track the electron and positron pair to determine gamma-ray direction.</a:t>
            </a:r>
          </a:p>
          <a:p>
            <a:pPr hangingPunct="0"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dirty="0" smtClean="0"/>
              <a:t>Must balance competing, energy-dependent effects 	</a:t>
            </a:r>
          </a:p>
          <a:p>
            <a:pPr hangingPunct="0">
              <a:buClr>
                <a:srgbClr val="000000"/>
              </a:buClr>
              <a:buSzPct val="45000"/>
              <a:buNone/>
            </a:pPr>
            <a:r>
              <a:rPr lang="en-GB" dirty="0"/>
              <a:t>	c</a:t>
            </a:r>
            <a:r>
              <a:rPr lang="en-GB" dirty="0" smtClean="0"/>
              <a:t>onversion </a:t>
            </a:r>
            <a:r>
              <a:rPr lang="en-GB" dirty="0"/>
              <a:t>efficiency </a:t>
            </a:r>
            <a:r>
              <a:rPr lang="en-GB" dirty="0" smtClean="0"/>
              <a:t>=&gt; </a:t>
            </a:r>
            <a:r>
              <a:rPr lang="en-GB" dirty="0"/>
              <a:t>Thick conversion foils, or many foils </a:t>
            </a:r>
            <a:endParaRPr lang="en-GB" dirty="0" smtClean="0"/>
          </a:p>
          <a:p>
            <a:pPr hangingPunct="0"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dirty="0"/>
              <a:t>	</a:t>
            </a:r>
            <a:r>
              <a:rPr lang="en-GB" dirty="0" smtClean="0"/>
              <a:t>multiple </a:t>
            </a:r>
            <a:r>
              <a:rPr lang="en-GB" dirty="0"/>
              <a:t>scattering (at low energies) =&gt; thin conversion foils</a:t>
            </a:r>
          </a:p>
          <a:p>
            <a:pPr hangingPunct="0"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dirty="0" smtClean="0"/>
              <a:t>	position </a:t>
            </a:r>
            <a:r>
              <a:rPr lang="en-GB" dirty="0"/>
              <a:t>resolution (at high energies) =&gt; fine pitch </a:t>
            </a:r>
            <a:r>
              <a:rPr lang="en-GB" dirty="0" smtClean="0"/>
              <a:t>detectors</a:t>
            </a:r>
            <a:endParaRPr lang="en-GB" dirty="0"/>
          </a:p>
          <a:p>
            <a:pPr hangingPunct="0">
              <a:buClr>
                <a:srgbClr val="000000"/>
              </a:buClr>
              <a:buSzPct val="45000"/>
              <a:buFont typeface="Times New Roman" charset="0"/>
              <a:buNone/>
            </a:pPr>
            <a:endParaRPr lang="en-GB" dirty="0"/>
          </a:p>
          <a:p>
            <a:pPr hangingPunct="0"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b="1" dirty="0"/>
              <a:t>Calorimeter:</a:t>
            </a:r>
            <a:r>
              <a:rPr lang="en-GB" dirty="0"/>
              <a:t> </a:t>
            </a:r>
            <a:r>
              <a:rPr lang="en-GB" dirty="0" smtClean="0"/>
              <a:t>Must be deep enough</a:t>
            </a:r>
            <a:r>
              <a:rPr lang="en-GB" dirty="0"/>
              <a:t> </a:t>
            </a:r>
            <a:r>
              <a:rPr lang="en-GB" dirty="0" smtClean="0"/>
              <a:t>(have sufficient radiation lengths, X</a:t>
            </a:r>
            <a:r>
              <a:rPr lang="en-GB" baseline="-33000" dirty="0" smtClean="0"/>
              <a:t>0</a:t>
            </a:r>
            <a:r>
              <a:rPr lang="en-GB" dirty="0"/>
              <a:t>)</a:t>
            </a:r>
            <a:r>
              <a:rPr lang="en-GB" dirty="0" smtClean="0"/>
              <a:t> to absorb most of the shower energy.</a:t>
            </a:r>
          </a:p>
          <a:p>
            <a:pPr hangingPunct="0">
              <a:buClr>
                <a:srgbClr val="000000"/>
              </a:buClr>
              <a:buSzPct val="45000"/>
              <a:buFont typeface="Times New Roman" charset="0"/>
              <a:buNone/>
            </a:pPr>
            <a:endParaRPr lang="en-GB" dirty="0"/>
          </a:p>
          <a:p>
            <a:pPr hangingPunct="0"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b="1" dirty="0"/>
              <a:t>Anti-coincidence detector</a:t>
            </a:r>
            <a:r>
              <a:rPr lang="en-GB" b="1" dirty="0" smtClean="0"/>
              <a:t>: </a:t>
            </a:r>
            <a:r>
              <a:rPr lang="en-GB" dirty="0" smtClean="0"/>
              <a:t>Must </a:t>
            </a:r>
            <a:r>
              <a:rPr lang="en-GB" dirty="0"/>
              <a:t>have </a:t>
            </a:r>
            <a:r>
              <a:rPr lang="en-GB" dirty="0" smtClean="0"/>
              <a:t>very high </a:t>
            </a:r>
            <a:r>
              <a:rPr lang="en-GB" dirty="0"/>
              <a:t>efficiency for rejecting charged particles, but not </a:t>
            </a:r>
            <a:r>
              <a:rPr lang="en-GB" dirty="0" smtClean="0"/>
              <a:t>reject gamma rays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3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0482" name="Text Box 2"/>
          <p:cNvSpPr txBox="1">
            <a:spLocks noChangeArrowheads="1"/>
          </p:cNvSpPr>
          <p:nvPr/>
        </p:nvSpPr>
        <p:spPr bwMode="auto">
          <a:xfrm>
            <a:off x="326576" y="98706"/>
            <a:ext cx="86074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hangingPunct="0"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3200" b="0" dirty="0">
                <a:latin typeface="+mn-lt"/>
              </a:rPr>
              <a:t>The Fermi Large Area Telescope</a:t>
            </a:r>
          </a:p>
        </p:txBody>
      </p:sp>
      <p:grpSp>
        <p:nvGrpSpPr>
          <p:cNvPr id="3220483" name="Group 3"/>
          <p:cNvGrpSpPr>
            <a:grpSpLocks/>
          </p:cNvGrpSpPr>
          <p:nvPr/>
        </p:nvGrpSpPr>
        <p:grpSpPr bwMode="auto">
          <a:xfrm>
            <a:off x="5136725" y="699692"/>
            <a:ext cx="3508374" cy="3667122"/>
            <a:chOff x="3022" y="714"/>
            <a:chExt cx="3090" cy="3080"/>
          </a:xfrm>
        </p:grpSpPr>
        <p:sp>
          <p:nvSpPr>
            <p:cNvPr id="3220484" name="AutoShape 4"/>
            <p:cNvSpPr>
              <a:spLocks noChangeArrowheads="1"/>
            </p:cNvSpPr>
            <p:nvPr/>
          </p:nvSpPr>
          <p:spPr bwMode="auto">
            <a:xfrm>
              <a:off x="3022" y="731"/>
              <a:ext cx="3090" cy="2953"/>
            </a:xfrm>
            <a:prstGeom prst="roundRect">
              <a:avLst>
                <a:gd name="adj" fmla="val 32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220485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37"/>
            <a:stretch>
              <a:fillRect/>
            </a:stretch>
          </p:blipFill>
          <p:spPr bwMode="auto">
            <a:xfrm>
              <a:off x="3033" y="967"/>
              <a:ext cx="3070" cy="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937"/>
                    <a:stretch>
                      <a:fillRect/>
                    </a:stretch>
                  </a:blipFill>
                </a14:hiddenFill>
              </a:ext>
            </a:extLst>
          </p:spPr>
        </p:pic>
        <p:grpSp>
          <p:nvGrpSpPr>
            <p:cNvPr id="3220486" name="Group 6"/>
            <p:cNvGrpSpPr>
              <a:grpSpLocks/>
            </p:cNvGrpSpPr>
            <p:nvPr/>
          </p:nvGrpSpPr>
          <p:grpSpPr bwMode="auto">
            <a:xfrm>
              <a:off x="3657" y="1876"/>
              <a:ext cx="1195" cy="1313"/>
              <a:chOff x="3657" y="1876"/>
              <a:chExt cx="1195" cy="1313"/>
            </a:xfrm>
          </p:grpSpPr>
          <p:sp>
            <p:nvSpPr>
              <p:cNvPr id="3220487" name="Line 7"/>
              <p:cNvSpPr>
                <a:spLocks noChangeShapeType="1"/>
              </p:cNvSpPr>
              <p:nvPr/>
            </p:nvSpPr>
            <p:spPr bwMode="auto">
              <a:xfrm flipH="1">
                <a:off x="4175" y="1876"/>
                <a:ext cx="127" cy="1230"/>
              </a:xfrm>
              <a:prstGeom prst="line">
                <a:avLst/>
              </a:prstGeom>
              <a:noFill/>
              <a:ln w="28440">
                <a:solidFill>
                  <a:srgbClr val="33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488" name="Line 8"/>
              <p:cNvSpPr>
                <a:spLocks noChangeShapeType="1"/>
              </p:cNvSpPr>
              <p:nvPr/>
            </p:nvSpPr>
            <p:spPr bwMode="auto">
              <a:xfrm>
                <a:off x="4310" y="1876"/>
                <a:ext cx="98" cy="1208"/>
              </a:xfrm>
              <a:prstGeom prst="line">
                <a:avLst/>
              </a:prstGeom>
              <a:noFill/>
              <a:ln w="28440">
                <a:solidFill>
                  <a:srgbClr val="33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489" name="Text Box 9"/>
              <p:cNvSpPr txBox="1">
                <a:spLocks noChangeArrowheads="1"/>
              </p:cNvSpPr>
              <p:nvPr/>
            </p:nvSpPr>
            <p:spPr bwMode="auto">
              <a:xfrm>
                <a:off x="3657" y="2772"/>
                <a:ext cx="398" cy="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360" tIns="44280" rIns="90360" bIns="44280">
                <a:spAutoFit/>
              </a:bodyPr>
              <a:lstStyle/>
              <a:p>
                <a:pPr eaLnBrk="0" hangingPunct="0">
                  <a:buClr>
                    <a:srgbClr val="000000"/>
                  </a:buClr>
                  <a:buSzPct val="45000"/>
                  <a:buFont typeface="Times New Roman" charset="0"/>
                  <a:buNone/>
                </a:pPr>
                <a:r>
                  <a:rPr lang="en-GB" sz="2400" dirty="0">
                    <a:solidFill>
                      <a:srgbClr val="FD0036"/>
                    </a:solidFill>
                    <a:latin typeface="Times New Roman" charset="0"/>
                  </a:rPr>
                  <a:t>e</a:t>
                </a:r>
                <a:r>
                  <a:rPr lang="en-GB" sz="2400" baseline="30000" dirty="0">
                    <a:solidFill>
                      <a:srgbClr val="FD0036"/>
                    </a:solidFill>
                    <a:latin typeface="Times New Roman" charset="0"/>
                  </a:rPr>
                  <a:t>+</a:t>
                </a:r>
              </a:p>
            </p:txBody>
          </p:sp>
          <p:sp>
            <p:nvSpPr>
              <p:cNvPr id="3220490" name="Text Box 10"/>
              <p:cNvSpPr txBox="1">
                <a:spLocks noChangeArrowheads="1"/>
              </p:cNvSpPr>
              <p:nvPr/>
            </p:nvSpPr>
            <p:spPr bwMode="auto">
              <a:xfrm>
                <a:off x="4584" y="2804"/>
                <a:ext cx="268" cy="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360" tIns="44280" rIns="90360" bIns="44280">
                <a:spAutoFit/>
              </a:bodyPr>
              <a:lstStyle/>
              <a:p>
                <a:pPr eaLnBrk="0" hangingPunct="0">
                  <a:buClr>
                    <a:srgbClr val="000000"/>
                  </a:buClr>
                  <a:buSzPct val="45000"/>
                  <a:buFont typeface="Times New Roman" charset="0"/>
                  <a:buNone/>
                </a:pPr>
                <a:r>
                  <a:rPr lang="en-GB" sz="2400" dirty="0">
                    <a:solidFill>
                      <a:srgbClr val="FD0036"/>
                    </a:solidFill>
                    <a:latin typeface="Times New Roman" charset="0"/>
                  </a:rPr>
                  <a:t>e</a:t>
                </a:r>
                <a:r>
                  <a:rPr lang="en-GB" sz="2400" baseline="30000" dirty="0">
                    <a:solidFill>
                      <a:srgbClr val="FD0036"/>
                    </a:solidFill>
                    <a:latin typeface="Times New Roman" charset="0"/>
                  </a:rPr>
                  <a:t>–</a:t>
                </a:r>
              </a:p>
            </p:txBody>
          </p:sp>
        </p:grpSp>
        <p:grpSp>
          <p:nvGrpSpPr>
            <p:cNvPr id="3220491" name="Group 11"/>
            <p:cNvGrpSpPr>
              <a:grpSpLocks/>
            </p:cNvGrpSpPr>
            <p:nvPr/>
          </p:nvGrpSpPr>
          <p:grpSpPr bwMode="auto">
            <a:xfrm>
              <a:off x="4078" y="714"/>
              <a:ext cx="277" cy="1186"/>
              <a:chOff x="4078" y="714"/>
              <a:chExt cx="277" cy="1186"/>
            </a:xfrm>
          </p:grpSpPr>
          <p:sp>
            <p:nvSpPr>
              <p:cNvPr id="3220492" name="Text Box 12"/>
              <p:cNvSpPr txBox="1">
                <a:spLocks noChangeArrowheads="1"/>
              </p:cNvSpPr>
              <p:nvPr/>
            </p:nvSpPr>
            <p:spPr bwMode="auto">
              <a:xfrm>
                <a:off x="4078" y="714"/>
                <a:ext cx="195" cy="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360" tIns="44280" rIns="90360" bIns="44280">
                <a:spAutoFit/>
              </a:bodyPr>
              <a:lstStyle/>
              <a:p>
                <a:pPr eaLnBrk="0" hangingPunct="0">
                  <a:buClr>
                    <a:srgbClr val="000000"/>
                  </a:buClr>
                  <a:buSzPct val="45000"/>
                  <a:buFont typeface="Times New Roman" charset="0"/>
                  <a:buNone/>
                </a:pPr>
                <a:r>
                  <a:rPr lang="en-GB" sz="2400" dirty="0">
                    <a:solidFill>
                      <a:srgbClr val="D60D0D"/>
                    </a:solidFill>
                    <a:latin typeface="Symbol" charset="0"/>
                  </a:rPr>
                  <a:t></a:t>
                </a:r>
              </a:p>
            </p:txBody>
          </p:sp>
          <p:sp>
            <p:nvSpPr>
              <p:cNvPr id="3220493" name="Line 13"/>
              <p:cNvSpPr>
                <a:spLocks noChangeShapeType="1"/>
              </p:cNvSpPr>
              <p:nvPr/>
            </p:nvSpPr>
            <p:spPr bwMode="auto">
              <a:xfrm flipV="1">
                <a:off x="4301" y="955"/>
                <a:ext cx="54" cy="945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20494" name="Text Box 14"/>
            <p:cNvSpPr txBox="1">
              <a:spLocks noChangeArrowheads="1"/>
            </p:cNvSpPr>
            <p:nvPr/>
          </p:nvSpPr>
          <p:spPr bwMode="auto">
            <a:xfrm>
              <a:off x="4950" y="3154"/>
              <a:ext cx="1143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hangingPunct="0">
                <a:buClr>
                  <a:srgbClr val="000000"/>
                </a:buClr>
                <a:buSzPct val="45000"/>
                <a:buFont typeface="Times New Roman" charset="0"/>
                <a:buNone/>
              </a:pPr>
              <a:r>
                <a:rPr lang="en-GB" sz="1800" b="0" dirty="0">
                  <a:solidFill>
                    <a:srgbClr val="000000"/>
                  </a:solidFill>
                  <a:latin typeface="+mn-lt"/>
                </a:rPr>
                <a:t>Calorimeter</a:t>
              </a:r>
            </a:p>
          </p:txBody>
        </p:sp>
        <p:sp>
          <p:nvSpPr>
            <p:cNvPr id="3220495" name="Text Box 15"/>
            <p:cNvSpPr txBox="1">
              <a:spLocks noChangeArrowheads="1"/>
            </p:cNvSpPr>
            <p:nvPr/>
          </p:nvSpPr>
          <p:spPr bwMode="auto">
            <a:xfrm>
              <a:off x="5296" y="811"/>
              <a:ext cx="778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hangingPunct="0">
                <a:buClr>
                  <a:srgbClr val="000000"/>
                </a:buClr>
                <a:buSzPct val="45000"/>
                <a:buFont typeface="Times New Roman" charset="0"/>
                <a:buNone/>
              </a:pPr>
              <a:r>
                <a:rPr lang="en-GB" sz="1800" b="0" dirty="0">
                  <a:solidFill>
                    <a:srgbClr val="000000"/>
                  </a:solidFill>
                  <a:latin typeface="+mn-lt"/>
                </a:rPr>
                <a:t>Tracker</a:t>
              </a:r>
            </a:p>
          </p:txBody>
        </p:sp>
        <p:sp>
          <p:nvSpPr>
            <p:cNvPr id="3220496" name="Text Box 16"/>
            <p:cNvSpPr txBox="1">
              <a:spLocks noChangeArrowheads="1"/>
            </p:cNvSpPr>
            <p:nvPr/>
          </p:nvSpPr>
          <p:spPr bwMode="auto">
            <a:xfrm>
              <a:off x="3067" y="3249"/>
              <a:ext cx="169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hangingPunct="0">
                <a:buClr>
                  <a:srgbClr val="000000"/>
                </a:buClr>
                <a:buSzPct val="45000"/>
                <a:buFont typeface="Times New Roman" charset="0"/>
                <a:buNone/>
              </a:pPr>
              <a:r>
                <a:rPr lang="en-GB" sz="1800" b="0" dirty="0" smtClean="0">
                  <a:solidFill>
                    <a:srgbClr val="000000"/>
                  </a:solidFill>
                  <a:latin typeface="+mn-lt"/>
                </a:rPr>
                <a:t>Anti-coincidence Detector</a:t>
              </a:r>
              <a:endParaRPr lang="en-GB" sz="1600" b="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20497" name="Line 17"/>
            <p:cNvSpPr>
              <a:spLocks noChangeShapeType="1"/>
            </p:cNvSpPr>
            <p:nvPr/>
          </p:nvSpPr>
          <p:spPr bwMode="auto">
            <a:xfrm flipV="1">
              <a:off x="3355" y="2181"/>
              <a:ext cx="275" cy="110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0498" name="Line 18"/>
            <p:cNvSpPr>
              <a:spLocks noChangeShapeType="1"/>
            </p:cNvSpPr>
            <p:nvPr/>
          </p:nvSpPr>
          <p:spPr bwMode="auto">
            <a:xfrm flipH="1" flipV="1">
              <a:off x="4637" y="3189"/>
              <a:ext cx="338" cy="9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0499" name="Line 19"/>
            <p:cNvSpPr>
              <a:spLocks noChangeShapeType="1"/>
            </p:cNvSpPr>
            <p:nvPr/>
          </p:nvSpPr>
          <p:spPr bwMode="auto">
            <a:xfrm flipH="1">
              <a:off x="4484" y="1078"/>
              <a:ext cx="812" cy="39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20500" name="Text Box 20"/>
          <p:cNvSpPr txBox="1">
            <a:spLocks noChangeArrowheads="1"/>
          </p:cNvSpPr>
          <p:nvPr/>
        </p:nvSpPr>
        <p:spPr bwMode="auto">
          <a:xfrm>
            <a:off x="295101" y="1534944"/>
            <a:ext cx="5325200" cy="281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hangingPunct="0">
              <a:spcBef>
                <a:spcPts val="863"/>
              </a:spcBef>
              <a:buClr>
                <a:srgbClr val="000000"/>
              </a:buClr>
              <a:buSzPct val="66000"/>
            </a:pPr>
            <a:r>
              <a:rPr lang="en-GB" sz="1600" u="sng" dirty="0">
                <a:latin typeface="+mn-lt"/>
              </a:rPr>
              <a:t>Precision Si-strip Tracker (TKR)</a:t>
            </a:r>
            <a:r>
              <a:rPr lang="en-GB" sz="1600" b="0" dirty="0">
                <a:latin typeface="+mn-lt"/>
              </a:rPr>
              <a:t>                         </a:t>
            </a:r>
            <a:endParaRPr lang="en-GB" sz="1600" b="0" dirty="0" smtClean="0">
              <a:latin typeface="+mn-lt"/>
            </a:endParaRPr>
          </a:p>
          <a:p>
            <a:pPr marL="0" indent="0" hangingPunct="0">
              <a:lnSpc>
                <a:spcPct val="50000"/>
              </a:lnSpc>
              <a:spcBef>
                <a:spcPts val="863"/>
              </a:spcBef>
              <a:buClr>
                <a:srgbClr val="000000"/>
              </a:buClr>
              <a:buSzPct val="66000"/>
            </a:pPr>
            <a:r>
              <a:rPr lang="en-GB" sz="1400" b="0" dirty="0" smtClean="0">
                <a:latin typeface="+mn-lt"/>
              </a:rPr>
              <a:t>18 </a:t>
            </a:r>
            <a:r>
              <a:rPr lang="en-GB" sz="1400" b="0" dirty="0">
                <a:latin typeface="+mn-lt"/>
              </a:rPr>
              <a:t>XY tracking planes. 228 </a:t>
            </a:r>
            <a:r>
              <a:rPr lang="en-GB" sz="1400" b="0" dirty="0">
                <a:latin typeface="+mn-lt"/>
                <a:sym typeface="Symbol" charset="0"/>
              </a:rPr>
              <a:t></a:t>
            </a:r>
            <a:r>
              <a:rPr lang="en-GB" sz="1400" b="0" dirty="0">
                <a:latin typeface="+mn-lt"/>
              </a:rPr>
              <a:t>m </a:t>
            </a:r>
            <a:r>
              <a:rPr lang="en-GB" sz="1400" b="0" dirty="0" smtClean="0">
                <a:latin typeface="+mn-lt"/>
              </a:rPr>
              <a:t>pitch.                                         </a:t>
            </a:r>
          </a:p>
          <a:p>
            <a:pPr marL="0" indent="0" hangingPunct="0">
              <a:lnSpc>
                <a:spcPct val="50000"/>
              </a:lnSpc>
              <a:spcBef>
                <a:spcPts val="863"/>
              </a:spcBef>
              <a:buClr>
                <a:srgbClr val="000000"/>
              </a:buClr>
              <a:buSzPct val="66000"/>
            </a:pPr>
            <a:r>
              <a:rPr lang="en-GB" sz="1400" b="0" dirty="0" smtClean="0">
                <a:latin typeface="+mn-lt"/>
              </a:rPr>
              <a:t>Good </a:t>
            </a:r>
            <a:r>
              <a:rPr lang="en-GB" sz="1400" b="0" dirty="0">
                <a:latin typeface="+mn-lt"/>
              </a:rPr>
              <a:t>position resolution </a:t>
            </a:r>
            <a:r>
              <a:rPr lang="en-GB" sz="1400" b="0" dirty="0" smtClean="0">
                <a:latin typeface="+mn-lt"/>
              </a:rPr>
              <a:t>=&gt; good </a:t>
            </a:r>
            <a:r>
              <a:rPr lang="en-GB" sz="1400" b="0" dirty="0" err="1" smtClean="0">
                <a:latin typeface="+mn-lt"/>
              </a:rPr>
              <a:t>ang</a:t>
            </a:r>
            <a:r>
              <a:rPr lang="en-GB" sz="1400" b="0" dirty="0" err="1">
                <a:latin typeface="+mn-lt"/>
              </a:rPr>
              <a:t>.</a:t>
            </a:r>
            <a:r>
              <a:rPr lang="en-GB" sz="1400" b="0" dirty="0">
                <a:latin typeface="+mn-lt"/>
              </a:rPr>
              <a:t> resolution at high </a:t>
            </a:r>
            <a:r>
              <a:rPr lang="en-GB" sz="1400" b="0" dirty="0" smtClean="0">
                <a:latin typeface="+mn-lt"/>
              </a:rPr>
              <a:t>energy     </a:t>
            </a:r>
          </a:p>
          <a:p>
            <a:pPr marL="0" indent="0" hangingPunct="0">
              <a:lnSpc>
                <a:spcPct val="50000"/>
              </a:lnSpc>
              <a:spcBef>
                <a:spcPts val="863"/>
              </a:spcBef>
              <a:buClr>
                <a:srgbClr val="000000"/>
              </a:buClr>
              <a:buSzPct val="66000"/>
            </a:pPr>
            <a:r>
              <a:rPr lang="en-GB" sz="1400" b="0" dirty="0" smtClean="0">
                <a:latin typeface="+mn-lt"/>
              </a:rPr>
              <a:t>12 </a:t>
            </a:r>
            <a:r>
              <a:rPr lang="en-GB" sz="1400" dirty="0" smtClean="0">
                <a:latin typeface="+mn-lt"/>
              </a:rPr>
              <a:t>layers</a:t>
            </a:r>
            <a:r>
              <a:rPr lang="en-GB" sz="1400" b="0" dirty="0" smtClean="0">
                <a:latin typeface="+mn-lt"/>
              </a:rPr>
              <a:t> Tungsten 0.03 </a:t>
            </a:r>
            <a:r>
              <a:rPr lang="en-GB" sz="1400" b="0" dirty="0">
                <a:latin typeface="+mn-lt"/>
              </a:rPr>
              <a:t>X</a:t>
            </a:r>
            <a:r>
              <a:rPr lang="en-GB" sz="1400" b="0" baseline="-25000" dirty="0">
                <a:latin typeface="+mn-lt"/>
              </a:rPr>
              <a:t>0</a:t>
            </a:r>
            <a:r>
              <a:rPr lang="en-GB" sz="1400" b="0" dirty="0">
                <a:latin typeface="+mn-lt"/>
              </a:rPr>
              <a:t> </a:t>
            </a:r>
            <a:r>
              <a:rPr lang="en-GB" sz="1400" b="0" dirty="0" smtClean="0">
                <a:latin typeface="+mn-lt"/>
              </a:rPr>
              <a:t>(front) </a:t>
            </a:r>
            <a:r>
              <a:rPr lang="en-GB" sz="1400" b="0" dirty="0">
                <a:latin typeface="+mn-lt"/>
              </a:rPr>
              <a:t>=&gt; reduce multiple scattering.       </a:t>
            </a:r>
            <a:endParaRPr lang="en-GB" sz="1400" b="0" dirty="0" smtClean="0">
              <a:latin typeface="+mn-lt"/>
            </a:endParaRPr>
          </a:p>
          <a:p>
            <a:pPr marL="0" indent="0" hangingPunct="0">
              <a:lnSpc>
                <a:spcPct val="50000"/>
              </a:lnSpc>
              <a:spcBef>
                <a:spcPts val="863"/>
              </a:spcBef>
              <a:buClr>
                <a:srgbClr val="000000"/>
              </a:buClr>
              <a:buSzPct val="66000"/>
            </a:pPr>
            <a:r>
              <a:rPr lang="en-GB" sz="1400" b="0" dirty="0" smtClean="0">
                <a:latin typeface="+mn-lt"/>
              </a:rPr>
              <a:t>4 </a:t>
            </a:r>
            <a:r>
              <a:rPr lang="en-GB" sz="1400" dirty="0" smtClean="0">
                <a:latin typeface="+mn-lt"/>
              </a:rPr>
              <a:t>layers</a:t>
            </a:r>
            <a:r>
              <a:rPr lang="en-GB" sz="1400" b="0" dirty="0" smtClean="0">
                <a:latin typeface="+mn-lt"/>
              </a:rPr>
              <a:t> Tungsten 0.18 </a:t>
            </a:r>
            <a:r>
              <a:rPr lang="en-GB" sz="1400" b="0" dirty="0">
                <a:latin typeface="+mn-lt"/>
              </a:rPr>
              <a:t>X</a:t>
            </a:r>
            <a:r>
              <a:rPr lang="en-GB" sz="1400" b="0" baseline="-25000" dirty="0">
                <a:latin typeface="+mn-lt"/>
              </a:rPr>
              <a:t>0</a:t>
            </a:r>
            <a:r>
              <a:rPr lang="en-GB" sz="1400" b="0" dirty="0">
                <a:latin typeface="+mn-lt"/>
              </a:rPr>
              <a:t> </a:t>
            </a:r>
            <a:r>
              <a:rPr lang="en-GB" sz="1400" b="0" dirty="0" smtClean="0">
                <a:latin typeface="+mn-lt"/>
              </a:rPr>
              <a:t>(back</a:t>
            </a:r>
            <a:r>
              <a:rPr lang="en-GB" sz="1400" dirty="0">
                <a:latin typeface="+mn-lt"/>
              </a:rPr>
              <a:t>)</a:t>
            </a:r>
            <a:r>
              <a:rPr lang="en-GB" sz="1400" b="0" dirty="0" smtClean="0">
                <a:latin typeface="+mn-lt"/>
              </a:rPr>
              <a:t> </a:t>
            </a:r>
            <a:r>
              <a:rPr lang="en-GB" sz="1400" b="0" dirty="0">
                <a:latin typeface="+mn-lt"/>
              </a:rPr>
              <a:t>=&gt; increase sensitivity &gt;1GeV </a:t>
            </a:r>
          </a:p>
          <a:p>
            <a:pPr marL="0" indent="0" hangingPunct="0">
              <a:lnSpc>
                <a:spcPct val="90000"/>
              </a:lnSpc>
              <a:spcBef>
                <a:spcPts val="863"/>
              </a:spcBef>
              <a:buClr>
                <a:srgbClr val="000000"/>
              </a:buClr>
              <a:buSzPct val="66000"/>
            </a:pPr>
            <a:r>
              <a:rPr lang="en-GB" sz="1600" u="sng" dirty="0" err="1">
                <a:latin typeface="+mn-lt"/>
              </a:rPr>
              <a:t>CsI</a:t>
            </a:r>
            <a:r>
              <a:rPr lang="en-GB" sz="1600" u="sng" dirty="0">
                <a:latin typeface="+mn-lt"/>
              </a:rPr>
              <a:t> Calorimeter(CAL)</a:t>
            </a:r>
            <a:r>
              <a:rPr lang="en-GB" sz="1600" b="0" dirty="0">
                <a:latin typeface="+mn-lt"/>
              </a:rPr>
              <a:t>                                       </a:t>
            </a:r>
            <a:endParaRPr lang="en-GB" sz="1600" b="0" dirty="0" smtClean="0">
              <a:latin typeface="+mn-lt"/>
            </a:endParaRPr>
          </a:p>
          <a:p>
            <a:pPr marL="0" indent="0" hangingPunct="0">
              <a:lnSpc>
                <a:spcPct val="50000"/>
              </a:lnSpc>
              <a:spcBef>
                <a:spcPts val="863"/>
              </a:spcBef>
              <a:buClr>
                <a:srgbClr val="000000"/>
              </a:buClr>
              <a:buSzPct val="66000"/>
            </a:pPr>
            <a:r>
              <a:rPr lang="en-GB" sz="1400" b="0" dirty="0" smtClean="0">
                <a:latin typeface="+mn-lt"/>
              </a:rPr>
              <a:t>Array </a:t>
            </a:r>
            <a:r>
              <a:rPr lang="en-GB" sz="1400" b="0" dirty="0">
                <a:latin typeface="+mn-lt"/>
              </a:rPr>
              <a:t>of 1536 </a:t>
            </a:r>
            <a:r>
              <a:rPr lang="en-GB" sz="1400" b="0" dirty="0" err="1">
                <a:latin typeface="+mn-lt"/>
              </a:rPr>
              <a:t>CsI</a:t>
            </a:r>
            <a:r>
              <a:rPr lang="en-GB" sz="1400" b="0" dirty="0">
                <a:latin typeface="+mn-lt"/>
              </a:rPr>
              <a:t>(</a:t>
            </a:r>
            <a:r>
              <a:rPr lang="en-GB" sz="1400" b="0" dirty="0" err="1">
                <a:latin typeface="+mn-lt"/>
              </a:rPr>
              <a:t>Tl</a:t>
            </a:r>
            <a:r>
              <a:rPr lang="en-GB" sz="1400" b="0" dirty="0">
                <a:latin typeface="+mn-lt"/>
              </a:rPr>
              <a:t>) crystals in 8 layers.              </a:t>
            </a:r>
            <a:endParaRPr lang="en-GB" sz="1400" b="0" dirty="0" smtClean="0">
              <a:latin typeface="+mn-lt"/>
            </a:endParaRPr>
          </a:p>
          <a:p>
            <a:pPr marL="0" indent="0" hangingPunct="0">
              <a:lnSpc>
                <a:spcPct val="50000"/>
              </a:lnSpc>
              <a:spcBef>
                <a:spcPts val="863"/>
              </a:spcBef>
              <a:buClr>
                <a:srgbClr val="000000"/>
              </a:buClr>
              <a:buSzPct val="66000"/>
            </a:pPr>
            <a:r>
              <a:rPr lang="en-GB" sz="1400" b="0" dirty="0" err="1" smtClean="0">
                <a:latin typeface="+mn-lt"/>
              </a:rPr>
              <a:t>Hodoscopic</a:t>
            </a:r>
            <a:r>
              <a:rPr lang="en-GB" sz="1400" b="0" dirty="0" smtClean="0">
                <a:latin typeface="+mn-lt"/>
              </a:rPr>
              <a:t> </a:t>
            </a:r>
            <a:r>
              <a:rPr lang="en-GB" sz="1400" b="0" dirty="0">
                <a:latin typeface="+mn-lt"/>
              </a:rPr>
              <a:t>=&gt; </a:t>
            </a:r>
            <a:r>
              <a:rPr lang="en-GB" sz="1400" b="0" dirty="0" smtClean="0">
                <a:latin typeface="+mn-lt"/>
              </a:rPr>
              <a:t>Cosmic-ray </a:t>
            </a:r>
            <a:r>
              <a:rPr lang="en-GB" sz="1400" b="0" dirty="0">
                <a:latin typeface="+mn-lt"/>
              </a:rPr>
              <a:t>rejection, shower leakage correction.                                                                     </a:t>
            </a:r>
            <a:endParaRPr lang="en-GB" sz="1400" b="0" dirty="0" smtClean="0">
              <a:latin typeface="+mn-lt"/>
            </a:endParaRPr>
          </a:p>
          <a:p>
            <a:pPr marL="0" indent="0" hangingPunct="0">
              <a:lnSpc>
                <a:spcPct val="50000"/>
              </a:lnSpc>
              <a:spcBef>
                <a:spcPts val="863"/>
              </a:spcBef>
              <a:buClr>
                <a:srgbClr val="000000"/>
              </a:buClr>
              <a:buSzPct val="66000"/>
            </a:pPr>
            <a:r>
              <a:rPr lang="en-GB" sz="1400" b="0" dirty="0" smtClean="0">
                <a:latin typeface="+mn-lt"/>
              </a:rPr>
              <a:t>Depth of 8.5 </a:t>
            </a:r>
            <a:r>
              <a:rPr lang="en-GB" sz="1400" b="0" dirty="0">
                <a:latin typeface="+mn-lt"/>
              </a:rPr>
              <a:t>X</a:t>
            </a:r>
            <a:r>
              <a:rPr lang="en-GB" sz="1400" b="0" baseline="-25000" dirty="0">
                <a:latin typeface="+mn-lt"/>
              </a:rPr>
              <a:t>0</a:t>
            </a:r>
            <a:r>
              <a:rPr lang="en-GB" sz="1400" b="0" dirty="0">
                <a:latin typeface="+mn-lt"/>
              </a:rPr>
              <a:t> =&gt; Shower max contained &lt;100 </a:t>
            </a:r>
            <a:r>
              <a:rPr lang="en-GB" sz="1400" b="0" dirty="0" err="1">
                <a:latin typeface="+mn-lt"/>
              </a:rPr>
              <a:t>GeV</a:t>
            </a:r>
            <a:endParaRPr lang="en-GB" sz="1400" b="0" dirty="0">
              <a:latin typeface="+mn-lt"/>
            </a:endParaRPr>
          </a:p>
          <a:p>
            <a:pPr marL="0" indent="0" hangingPunct="0">
              <a:spcBef>
                <a:spcPts val="863"/>
              </a:spcBef>
              <a:buClr>
                <a:srgbClr val="000000"/>
              </a:buClr>
              <a:buSzPct val="66000"/>
            </a:pPr>
            <a:r>
              <a:rPr lang="en-GB" sz="1600" u="sng" dirty="0">
                <a:latin typeface="+mn-lt"/>
              </a:rPr>
              <a:t>Anticoincidence Detector (ACD)</a:t>
            </a:r>
            <a:r>
              <a:rPr lang="en-GB" sz="1600" b="0" dirty="0">
                <a:latin typeface="+mn-lt"/>
              </a:rPr>
              <a:t>            </a:t>
            </a:r>
            <a:endParaRPr lang="en-GB" sz="1600" b="0" dirty="0" smtClean="0">
              <a:latin typeface="+mn-lt"/>
            </a:endParaRPr>
          </a:p>
          <a:p>
            <a:pPr marL="0" indent="0" hangingPunct="0">
              <a:lnSpc>
                <a:spcPct val="50000"/>
              </a:lnSpc>
              <a:spcBef>
                <a:spcPts val="863"/>
              </a:spcBef>
              <a:buClr>
                <a:srgbClr val="000000"/>
              </a:buClr>
              <a:buSzPct val="66000"/>
            </a:pPr>
            <a:r>
              <a:rPr lang="en-GB" sz="1600" b="0" dirty="0" smtClean="0">
                <a:latin typeface="+mn-lt"/>
              </a:rPr>
              <a:t>Shell of 89 </a:t>
            </a:r>
            <a:r>
              <a:rPr lang="en-GB" sz="1600" b="0" dirty="0">
                <a:latin typeface="+mn-lt"/>
              </a:rPr>
              <a:t>plastic scintillator </a:t>
            </a:r>
            <a:r>
              <a:rPr lang="en-GB" sz="1600" b="0" dirty="0" smtClean="0">
                <a:latin typeface="+mn-lt"/>
              </a:rPr>
              <a:t>tiles  =</a:t>
            </a:r>
            <a:r>
              <a:rPr lang="en-GB" sz="1600" b="0" dirty="0">
                <a:latin typeface="+mn-lt"/>
              </a:rPr>
              <a:t>&gt; minimize self veto</a:t>
            </a:r>
          </a:p>
        </p:txBody>
      </p:sp>
      <p:grpSp>
        <p:nvGrpSpPr>
          <p:cNvPr id="3220501" name="Group 21"/>
          <p:cNvGrpSpPr>
            <a:grpSpLocks/>
          </p:cNvGrpSpPr>
          <p:nvPr/>
        </p:nvGrpSpPr>
        <p:grpSpPr bwMode="auto">
          <a:xfrm>
            <a:off x="431801" y="4413249"/>
            <a:ext cx="8321675" cy="668912"/>
            <a:chOff x="512" y="4167"/>
            <a:chExt cx="5242" cy="412"/>
          </a:xfrm>
        </p:grpSpPr>
        <p:sp>
          <p:nvSpPr>
            <p:cNvPr id="3220502" name="AutoShape 22"/>
            <p:cNvSpPr>
              <a:spLocks noChangeArrowheads="1"/>
            </p:cNvSpPr>
            <p:nvPr/>
          </p:nvSpPr>
          <p:spPr bwMode="auto">
            <a:xfrm>
              <a:off x="512" y="4167"/>
              <a:ext cx="5242" cy="412"/>
            </a:xfrm>
            <a:prstGeom prst="roundRect">
              <a:avLst>
                <a:gd name="adj" fmla="val 241"/>
              </a:avLst>
            </a:prstGeom>
            <a:solidFill>
              <a:srgbClr val="FFCC00"/>
            </a:solidFill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0503" name="Text Box 23"/>
            <p:cNvSpPr txBox="1">
              <a:spLocks noChangeArrowheads="1"/>
            </p:cNvSpPr>
            <p:nvPr/>
          </p:nvSpPr>
          <p:spPr bwMode="auto">
            <a:xfrm>
              <a:off x="512" y="4167"/>
              <a:ext cx="524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96000"/>
                </a:lnSpc>
                <a:buClr>
                  <a:srgbClr val="000000"/>
                </a:buClr>
                <a:buSzPct val="45000"/>
                <a:buFont typeface="Times New Roman" charset="0"/>
                <a:buNone/>
              </a:pPr>
              <a:r>
                <a:rPr lang="en-GB" sz="1800" u="sng" dirty="0">
                  <a:solidFill>
                    <a:srgbClr val="333399"/>
                  </a:solidFill>
                  <a:latin typeface="+mn-lt"/>
                </a:rPr>
                <a:t>Systems work together to identify and measure the flux of cosmic gamma rays with energy 20 MeV -  &gt;300 </a:t>
              </a:r>
              <a:r>
                <a:rPr lang="en-GB" sz="1800" u="sng" dirty="0" err="1">
                  <a:solidFill>
                    <a:srgbClr val="333399"/>
                  </a:solidFill>
                  <a:latin typeface="+mn-lt"/>
                </a:rPr>
                <a:t>GeV</a:t>
              </a:r>
              <a:r>
                <a:rPr lang="en-GB" sz="1800" u="sng" dirty="0">
                  <a:solidFill>
                    <a:srgbClr val="333399"/>
                  </a:solidFill>
                  <a:latin typeface="+mn-lt"/>
                </a:rPr>
                <a:t>.</a:t>
              </a:r>
            </a:p>
          </p:txBody>
        </p:sp>
      </p:grpSp>
      <p:sp>
        <p:nvSpPr>
          <p:cNvPr id="3220504" name="Text Box 24"/>
          <p:cNvSpPr txBox="1">
            <a:spLocks noChangeArrowheads="1"/>
          </p:cNvSpPr>
          <p:nvPr/>
        </p:nvSpPr>
        <p:spPr bwMode="auto">
          <a:xfrm>
            <a:off x="298300" y="641501"/>
            <a:ext cx="6230816" cy="96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000" u="sng" dirty="0" err="1">
                <a:solidFill>
                  <a:srgbClr val="003399"/>
                </a:solidFill>
              </a:rPr>
              <a:t>Overall</a:t>
            </a:r>
            <a:r>
              <a:rPr lang="fr-FR" sz="2000" u="sng" dirty="0">
                <a:solidFill>
                  <a:srgbClr val="003399"/>
                </a:solidFill>
              </a:rPr>
              <a:t> LAT Design:</a:t>
            </a:r>
          </a:p>
          <a:p>
            <a:pPr eaLnBrk="0" hangingPunct="0">
              <a:spcBef>
                <a:spcPct val="15000"/>
              </a:spcBef>
            </a:pPr>
            <a:r>
              <a:rPr lang="fr-FR" sz="1600" b="0" dirty="0" smtClean="0">
                <a:solidFill>
                  <a:srgbClr val="003399"/>
                </a:solidFill>
              </a:rPr>
              <a:t>4x4 </a:t>
            </a:r>
            <a:r>
              <a:rPr lang="fr-FR" sz="1600" b="0" dirty="0" err="1">
                <a:solidFill>
                  <a:srgbClr val="003399"/>
                </a:solidFill>
              </a:rPr>
              <a:t>array</a:t>
            </a:r>
            <a:r>
              <a:rPr lang="fr-FR" sz="1600" b="0" dirty="0">
                <a:solidFill>
                  <a:srgbClr val="003399"/>
                </a:solidFill>
              </a:rPr>
              <a:t> of </a:t>
            </a:r>
            <a:r>
              <a:rPr lang="fr-FR" sz="1600" b="0" dirty="0" err="1">
                <a:solidFill>
                  <a:srgbClr val="003399"/>
                </a:solidFill>
              </a:rPr>
              <a:t>identical</a:t>
            </a:r>
            <a:r>
              <a:rPr lang="fr-FR" sz="1600" b="0" dirty="0">
                <a:solidFill>
                  <a:srgbClr val="003399"/>
                </a:solidFill>
              </a:rPr>
              <a:t> </a:t>
            </a:r>
            <a:r>
              <a:rPr lang="fr-FR" sz="1600" b="0" dirty="0" err="1" smtClean="0">
                <a:solidFill>
                  <a:srgbClr val="003399"/>
                </a:solidFill>
              </a:rPr>
              <a:t>towers</a:t>
            </a:r>
            <a:r>
              <a:rPr lang="fr-FR" sz="1600" dirty="0">
                <a:solidFill>
                  <a:srgbClr val="003399"/>
                </a:solidFill>
              </a:rPr>
              <a:t>.</a:t>
            </a:r>
            <a:r>
              <a:rPr lang="fr-FR" sz="1600" dirty="0" smtClean="0">
                <a:solidFill>
                  <a:srgbClr val="003399"/>
                </a:solidFill>
              </a:rPr>
              <a:t> Size: 1.8 </a:t>
            </a:r>
            <a:r>
              <a:rPr lang="fr-FR" sz="1600" dirty="0">
                <a:solidFill>
                  <a:srgbClr val="003399"/>
                </a:solidFill>
              </a:rPr>
              <a:t>m </a:t>
            </a:r>
            <a:r>
              <a:rPr lang="fr-FR" sz="1600" dirty="0">
                <a:solidFill>
                  <a:srgbClr val="003399"/>
                </a:solidFill>
                <a:sym typeface="Symbol" charset="0"/>
              </a:rPr>
              <a:t> 1.8 m  1.0 </a:t>
            </a:r>
            <a:r>
              <a:rPr lang="fr-FR" sz="1600" dirty="0" smtClean="0">
                <a:solidFill>
                  <a:srgbClr val="003399"/>
                </a:solidFill>
                <a:sym typeface="Symbol" charset="0"/>
              </a:rPr>
              <a:t>m</a:t>
            </a:r>
            <a:r>
              <a:rPr lang="fr-FR" sz="1600" dirty="0">
                <a:solidFill>
                  <a:srgbClr val="3366CC"/>
                </a:solidFill>
                <a:sym typeface="Symbol" charset="0"/>
              </a:rPr>
              <a:t>.</a:t>
            </a:r>
            <a:r>
              <a:rPr lang="fr-FR" sz="1600" dirty="0" smtClean="0">
                <a:solidFill>
                  <a:srgbClr val="3366CC"/>
                </a:solidFill>
                <a:sym typeface="Symbol" charset="0"/>
              </a:rPr>
              <a:t> </a:t>
            </a:r>
          </a:p>
          <a:p>
            <a:pPr eaLnBrk="0" hangingPunct="0">
              <a:spcBef>
                <a:spcPct val="15000"/>
              </a:spcBef>
            </a:pPr>
            <a:r>
              <a:rPr lang="fr-FR" sz="1600" dirty="0" smtClean="0">
                <a:solidFill>
                  <a:srgbClr val="3366CC"/>
                </a:solidFill>
                <a:sym typeface="Symbol" charset="0"/>
              </a:rPr>
              <a:t>Mass: </a:t>
            </a:r>
            <a:r>
              <a:rPr lang="fr-FR" sz="1600" dirty="0" smtClean="0">
                <a:solidFill>
                  <a:srgbClr val="003399"/>
                </a:solidFill>
              </a:rPr>
              <a:t>~</a:t>
            </a:r>
            <a:r>
              <a:rPr lang="fr-FR" sz="1600" b="0" dirty="0" smtClean="0">
                <a:solidFill>
                  <a:srgbClr val="003399"/>
                </a:solidFill>
              </a:rPr>
              <a:t>3000 kg 	Power: ~650 W  </a:t>
            </a:r>
            <a:endParaRPr lang="fr-FR" sz="1600" b="0" dirty="0">
              <a:solidFill>
                <a:srgbClr val="3366CC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>
            <a:off x="7509653" y="138535"/>
            <a:ext cx="1113823" cy="676648"/>
          </a:xfrm>
          <a:prstGeom prst="wedgeRectCallout">
            <a:avLst>
              <a:gd name="adj1" fmla="val 61768"/>
              <a:gd name="adj2" fmla="val -40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box of boxes!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 Instrument Subsystems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0"/>
            <a:ext cx="4872947" cy="368961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Tracker (TKR)</a:t>
            </a:r>
          </a:p>
          <a:p>
            <a:pPr lvl="1"/>
            <a:r>
              <a:rPr lang="en-US" dirty="0" smtClean="0"/>
              <a:t>Convert gamma ray into electron positron pair</a:t>
            </a:r>
          </a:p>
          <a:p>
            <a:pPr lvl="1"/>
            <a:r>
              <a:rPr lang="en-US" dirty="0" smtClean="0"/>
              <a:t>Measure direction </a:t>
            </a:r>
          </a:p>
          <a:p>
            <a:pPr lvl="1"/>
            <a:r>
              <a:rPr lang="en-US" dirty="0" smtClean="0"/>
              <a:t>Provide trigger input</a:t>
            </a:r>
          </a:p>
          <a:p>
            <a:r>
              <a:rPr lang="en-US" dirty="0" smtClean="0"/>
              <a:t>Calorimeter (CAL)</a:t>
            </a:r>
          </a:p>
          <a:p>
            <a:pPr lvl="1"/>
            <a:r>
              <a:rPr lang="en-US" dirty="0" smtClean="0"/>
              <a:t>Convert pair into EM shower</a:t>
            </a:r>
          </a:p>
          <a:p>
            <a:pPr lvl="1"/>
            <a:r>
              <a:rPr lang="en-US" dirty="0" smtClean="0"/>
              <a:t>Measure energy</a:t>
            </a:r>
          </a:p>
          <a:p>
            <a:pPr lvl="1"/>
            <a:r>
              <a:rPr lang="en-US" dirty="0" smtClean="0"/>
              <a:t>Provide trigger input</a:t>
            </a:r>
          </a:p>
          <a:p>
            <a:r>
              <a:rPr lang="en-US" dirty="0" smtClean="0"/>
              <a:t>Anticoincidence Detector (ACD)</a:t>
            </a:r>
          </a:p>
          <a:p>
            <a:pPr lvl="1"/>
            <a:r>
              <a:rPr lang="en-US" dirty="0" smtClean="0"/>
              <a:t>Reject charged particle background</a:t>
            </a:r>
          </a:p>
          <a:p>
            <a:pPr lvl="1"/>
            <a:r>
              <a:rPr lang="en-US" dirty="0" smtClean="0"/>
              <a:t>Provide trigger input</a:t>
            </a:r>
          </a:p>
          <a:p>
            <a:r>
              <a:rPr lang="en-US" dirty="0" smtClean="0"/>
              <a:t>Onboard trigger and filter system acts as an additional subsystem, combining outputs to use subsystems together in flight.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14</a:t>
            </a:fld>
            <a:endParaRPr 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5136725" y="969692"/>
            <a:ext cx="3508374" cy="3690934"/>
            <a:chOff x="3022" y="714"/>
            <a:chExt cx="3090" cy="3100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3022" y="731"/>
              <a:ext cx="3090" cy="2953"/>
            </a:xfrm>
            <a:prstGeom prst="roundRect">
              <a:avLst>
                <a:gd name="adj" fmla="val 32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37"/>
            <a:stretch>
              <a:fillRect/>
            </a:stretch>
          </p:blipFill>
          <p:spPr bwMode="auto">
            <a:xfrm>
              <a:off x="3033" y="967"/>
              <a:ext cx="3070" cy="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937"/>
                    <a:stretch>
                      <a:fillRect/>
                    </a:stretch>
                  </a:blipFill>
                </a14:hiddenFill>
              </a:ext>
            </a:extLst>
          </p:spPr>
        </p:pic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3657" y="1876"/>
              <a:ext cx="1195" cy="1313"/>
              <a:chOff x="3657" y="1876"/>
              <a:chExt cx="1195" cy="1313"/>
            </a:xfrm>
          </p:grpSpPr>
          <p:sp>
            <p:nvSpPr>
              <p:cNvPr id="19" name="Line 7"/>
              <p:cNvSpPr>
                <a:spLocks noChangeShapeType="1"/>
              </p:cNvSpPr>
              <p:nvPr/>
            </p:nvSpPr>
            <p:spPr bwMode="auto">
              <a:xfrm flipH="1">
                <a:off x="4175" y="1876"/>
                <a:ext cx="127" cy="1230"/>
              </a:xfrm>
              <a:prstGeom prst="line">
                <a:avLst/>
              </a:prstGeom>
              <a:noFill/>
              <a:ln w="28440">
                <a:solidFill>
                  <a:srgbClr val="33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8"/>
              <p:cNvSpPr>
                <a:spLocks noChangeShapeType="1"/>
              </p:cNvSpPr>
              <p:nvPr/>
            </p:nvSpPr>
            <p:spPr bwMode="auto">
              <a:xfrm>
                <a:off x="4310" y="1876"/>
                <a:ext cx="98" cy="1208"/>
              </a:xfrm>
              <a:prstGeom prst="line">
                <a:avLst/>
              </a:prstGeom>
              <a:noFill/>
              <a:ln w="28440">
                <a:solidFill>
                  <a:srgbClr val="33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 Box 9"/>
              <p:cNvSpPr txBox="1">
                <a:spLocks noChangeArrowheads="1"/>
              </p:cNvSpPr>
              <p:nvPr/>
            </p:nvSpPr>
            <p:spPr bwMode="auto">
              <a:xfrm>
                <a:off x="3657" y="2772"/>
                <a:ext cx="398" cy="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360" tIns="44280" rIns="90360" bIns="44280">
                <a:spAutoFit/>
              </a:bodyPr>
              <a:lstStyle/>
              <a:p>
                <a:pPr eaLnBrk="0" hangingPunct="0">
                  <a:buClr>
                    <a:srgbClr val="000000"/>
                  </a:buClr>
                  <a:buSzPct val="45000"/>
                  <a:buFont typeface="Times New Roman" charset="0"/>
                  <a:buNone/>
                </a:pPr>
                <a:r>
                  <a:rPr lang="en-GB" sz="2400" dirty="0">
                    <a:solidFill>
                      <a:srgbClr val="FD0036"/>
                    </a:solidFill>
                    <a:latin typeface="Times New Roman" charset="0"/>
                  </a:rPr>
                  <a:t>e</a:t>
                </a:r>
                <a:r>
                  <a:rPr lang="en-GB" sz="2400" baseline="30000" dirty="0">
                    <a:solidFill>
                      <a:srgbClr val="FD0036"/>
                    </a:solidFill>
                    <a:latin typeface="Times New Roman" charset="0"/>
                  </a:rPr>
                  <a:t>+</a:t>
                </a:r>
              </a:p>
            </p:txBody>
          </p:sp>
          <p:sp>
            <p:nvSpPr>
              <p:cNvPr id="22" name="Text Box 10"/>
              <p:cNvSpPr txBox="1">
                <a:spLocks noChangeArrowheads="1"/>
              </p:cNvSpPr>
              <p:nvPr/>
            </p:nvSpPr>
            <p:spPr bwMode="auto">
              <a:xfrm>
                <a:off x="4584" y="2804"/>
                <a:ext cx="268" cy="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360" tIns="44280" rIns="90360" bIns="44280">
                <a:spAutoFit/>
              </a:bodyPr>
              <a:lstStyle/>
              <a:p>
                <a:pPr eaLnBrk="0" hangingPunct="0">
                  <a:buClr>
                    <a:srgbClr val="000000"/>
                  </a:buClr>
                  <a:buSzPct val="45000"/>
                  <a:buFont typeface="Times New Roman" charset="0"/>
                  <a:buNone/>
                </a:pPr>
                <a:r>
                  <a:rPr lang="en-GB" sz="2400" dirty="0">
                    <a:solidFill>
                      <a:srgbClr val="FD0036"/>
                    </a:solidFill>
                    <a:latin typeface="Times New Roman" charset="0"/>
                  </a:rPr>
                  <a:t>e</a:t>
                </a:r>
                <a:r>
                  <a:rPr lang="en-GB" sz="2400" baseline="30000" dirty="0">
                    <a:solidFill>
                      <a:srgbClr val="FD0036"/>
                    </a:solidFill>
                    <a:latin typeface="Times New Roman" charset="0"/>
                  </a:rPr>
                  <a:t>–</a:t>
                </a:r>
              </a:p>
            </p:txBody>
          </p:sp>
        </p:grpSp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4078" y="714"/>
              <a:ext cx="277" cy="1186"/>
              <a:chOff x="4078" y="714"/>
              <a:chExt cx="277" cy="1186"/>
            </a:xfrm>
          </p:grpSpPr>
          <p:sp>
            <p:nvSpPr>
              <p:cNvPr id="17" name="Text Box 12"/>
              <p:cNvSpPr txBox="1">
                <a:spLocks noChangeArrowheads="1"/>
              </p:cNvSpPr>
              <p:nvPr/>
            </p:nvSpPr>
            <p:spPr bwMode="auto">
              <a:xfrm>
                <a:off x="4078" y="714"/>
                <a:ext cx="195" cy="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360" tIns="44280" rIns="90360" bIns="44280">
                <a:spAutoFit/>
              </a:bodyPr>
              <a:lstStyle/>
              <a:p>
                <a:pPr eaLnBrk="0" hangingPunct="0">
                  <a:buClr>
                    <a:srgbClr val="000000"/>
                  </a:buClr>
                  <a:buSzPct val="45000"/>
                  <a:buFont typeface="Times New Roman" charset="0"/>
                  <a:buNone/>
                </a:pPr>
                <a:r>
                  <a:rPr lang="en-GB" sz="2400" dirty="0">
                    <a:solidFill>
                      <a:srgbClr val="D60D0D"/>
                    </a:solidFill>
                    <a:latin typeface="Symbol" charset="0"/>
                  </a:rPr>
                  <a:t></a:t>
                </a:r>
              </a:p>
            </p:txBody>
          </p:sp>
          <p:sp>
            <p:nvSpPr>
              <p:cNvPr id="18" name="Line 13"/>
              <p:cNvSpPr>
                <a:spLocks noChangeShapeType="1"/>
              </p:cNvSpPr>
              <p:nvPr/>
            </p:nvSpPr>
            <p:spPr bwMode="auto">
              <a:xfrm flipV="1">
                <a:off x="4301" y="955"/>
                <a:ext cx="54" cy="945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4950" y="3154"/>
              <a:ext cx="1143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hangingPunct="0">
                <a:buClr>
                  <a:srgbClr val="000000"/>
                </a:buClr>
                <a:buSzPct val="45000"/>
                <a:buFont typeface="Times New Roman" charset="0"/>
                <a:buNone/>
              </a:pPr>
              <a:r>
                <a:rPr lang="en-GB" sz="1800" b="0" dirty="0">
                  <a:solidFill>
                    <a:srgbClr val="000000"/>
                  </a:solidFill>
                  <a:latin typeface="+mn-lt"/>
                </a:rPr>
                <a:t>Calorimeter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5296" y="811"/>
              <a:ext cx="778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hangingPunct="0">
                <a:buClr>
                  <a:srgbClr val="000000"/>
                </a:buClr>
                <a:buSzPct val="45000"/>
                <a:buFont typeface="Times New Roman" charset="0"/>
                <a:buNone/>
              </a:pPr>
              <a:r>
                <a:rPr lang="en-GB" sz="1800" b="0" dirty="0">
                  <a:solidFill>
                    <a:srgbClr val="000000"/>
                  </a:solidFill>
                  <a:latin typeface="+mn-lt"/>
                </a:rPr>
                <a:t>Tracker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3077" y="3269"/>
              <a:ext cx="169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hangingPunct="0">
                <a:buClr>
                  <a:srgbClr val="000000"/>
                </a:buClr>
                <a:buSzPct val="45000"/>
                <a:buFont typeface="Times New Roman" charset="0"/>
                <a:buNone/>
              </a:pPr>
              <a:r>
                <a:rPr lang="en-GB" sz="1800" b="0" dirty="0" smtClean="0">
                  <a:solidFill>
                    <a:srgbClr val="000000"/>
                  </a:solidFill>
                  <a:latin typeface="+mn-lt"/>
                </a:rPr>
                <a:t>Anti-coincidence Detector</a:t>
              </a:r>
              <a:endParaRPr lang="en-GB" sz="1600" b="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 flipV="1">
              <a:off x="3438" y="2181"/>
              <a:ext cx="192" cy="110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H="1" flipV="1">
              <a:off x="4637" y="3189"/>
              <a:ext cx="338" cy="9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H="1">
              <a:off x="4484" y="1078"/>
              <a:ext cx="812" cy="45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74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979"/>
            <a:ext cx="8229600" cy="68528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Silicon Tracker Design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32" y="1063229"/>
            <a:ext cx="5159368" cy="378880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Job: </a:t>
            </a:r>
            <a:r>
              <a:rPr lang="en-US" dirty="0" smtClean="0"/>
              <a:t>Convert gamma-ray. Provide input for the gamma-ray trigger. Measure direction.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How: </a:t>
            </a:r>
            <a:r>
              <a:rPr lang="en-US" dirty="0" smtClean="0"/>
              <a:t>Silicon strip detectors (SSDs) record X-Y position of charge deposited by converted electron and positron pair.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Considerations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18 </a:t>
            </a:r>
            <a:r>
              <a:rPr lang="en-US" dirty="0" smtClean="0"/>
              <a:t>bi-layers (</a:t>
            </a:r>
            <a:r>
              <a:rPr lang="en-US" dirty="0" err="1" smtClean="0"/>
              <a:t>x,y</a:t>
            </a:r>
            <a:r>
              <a:rPr lang="en-US" dirty="0" smtClean="0"/>
              <a:t> planes) with </a:t>
            </a:r>
            <a:r>
              <a:rPr lang="en-US" dirty="0" smtClean="0"/>
              <a:t>SSDs</a:t>
            </a:r>
            <a:r>
              <a:rPr lang="en-US" dirty="0" smtClean="0"/>
              <a:t> </a:t>
            </a:r>
            <a:r>
              <a:rPr lang="en-US" dirty="0" smtClean="0"/>
              <a:t>of thickness 400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and pitch </a:t>
            </a:r>
            <a:r>
              <a:rPr lang="en-US" dirty="0" smtClean="0"/>
              <a:t>of 228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m.</a:t>
            </a:r>
            <a:endParaRPr lang="en-US" dirty="0" smtClean="0"/>
          </a:p>
          <a:p>
            <a:r>
              <a:rPr lang="en-US" dirty="0" smtClean="0"/>
              <a:t>Tracker</a:t>
            </a:r>
            <a:r>
              <a:rPr lang="en-US" dirty="0" smtClean="0"/>
              <a:t> </a:t>
            </a:r>
            <a:r>
              <a:rPr lang="en-US" dirty="0" smtClean="0"/>
              <a:t>layers are </a:t>
            </a:r>
            <a:r>
              <a:rPr lang="en-US" dirty="0" smtClean="0"/>
              <a:t>distinguished by </a:t>
            </a:r>
            <a:r>
              <a:rPr lang="en-US" dirty="0" smtClean="0"/>
              <a:t>thickness of associated </a:t>
            </a:r>
            <a:r>
              <a:rPr lang="en-US" dirty="0" smtClean="0"/>
              <a:t>Tungsten conversion foils.</a:t>
            </a:r>
            <a:endParaRPr lang="en-US" dirty="0" smtClean="0"/>
          </a:p>
          <a:p>
            <a:pPr lvl="1"/>
            <a:r>
              <a:rPr lang="en-US" b="1" dirty="0" smtClean="0"/>
              <a:t>Front:</a:t>
            </a:r>
            <a:r>
              <a:rPr lang="en-US" dirty="0" smtClean="0"/>
              <a:t> 12 thin layers (0.03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b="1" dirty="0" smtClean="0"/>
              <a:t>Back:</a:t>
            </a:r>
            <a:r>
              <a:rPr lang="en-US" dirty="0" smtClean="0"/>
              <a:t> 4 thick layers (0.12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Last 2 layers without </a:t>
            </a:r>
            <a:r>
              <a:rPr lang="en-US" dirty="0" smtClean="0"/>
              <a:t>conversion foil.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581400" y="1498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V4 Tower A-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0" y="1177529"/>
            <a:ext cx="30527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38740" y="591617"/>
            <a:ext cx="2276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Tracker </a:t>
            </a:r>
            <a:r>
              <a:rPr lang="en-US" dirty="0" smtClean="0"/>
              <a:t>Module</a:t>
            </a:r>
          </a:p>
          <a:p>
            <a:r>
              <a:rPr lang="en-US" dirty="0" smtClean="0"/>
              <a:t>1 of 16 total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0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8"/>
          <p:cNvSpPr>
            <a:spLocks noChangeArrowheads="1"/>
          </p:cNvSpPr>
          <p:nvPr/>
        </p:nvSpPr>
        <p:spPr bwMode="auto">
          <a:xfrm>
            <a:off x="1096669" y="1466652"/>
            <a:ext cx="3268791" cy="120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30110" y="35979"/>
            <a:ext cx="4656689" cy="9812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Tracker Configuration and Angular Resolution</a:t>
            </a:r>
            <a:endParaRPr lang="en-US" sz="2800" dirty="0"/>
          </a:p>
        </p:txBody>
      </p:sp>
      <p:sp>
        <p:nvSpPr>
          <p:cNvPr id="3219459" name="Text Box 3"/>
          <p:cNvSpPr txBox="1">
            <a:spLocks noChangeArrowheads="1"/>
          </p:cNvSpPr>
          <p:nvPr/>
        </p:nvSpPr>
        <p:spPr bwMode="auto">
          <a:xfrm>
            <a:off x="517069" y="2710150"/>
            <a:ext cx="18011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0" dirty="0">
                <a:latin typeface="Arial" charset="0"/>
              </a:rPr>
              <a:t>Trim </a:t>
            </a:r>
            <a:r>
              <a:rPr lang="en-US" sz="1200" dirty="0" smtClean="0">
                <a:latin typeface="Arial" charset="0"/>
              </a:rPr>
              <a:t>convertor foil</a:t>
            </a:r>
            <a:r>
              <a:rPr lang="en-US" sz="1200" b="0" dirty="0" smtClean="0">
                <a:latin typeface="Arial" charset="0"/>
              </a:rPr>
              <a:t> </a:t>
            </a:r>
            <a:r>
              <a:rPr lang="en-US" sz="1200" b="0" dirty="0">
                <a:latin typeface="Arial" charset="0"/>
              </a:rPr>
              <a:t>to</a:t>
            </a:r>
          </a:p>
          <a:p>
            <a:r>
              <a:rPr lang="en-US" sz="1200" b="0" dirty="0">
                <a:latin typeface="Arial" charset="0"/>
              </a:rPr>
              <a:t>match active </a:t>
            </a:r>
            <a:r>
              <a:rPr lang="en-US" sz="1200" b="0" dirty="0" smtClean="0">
                <a:latin typeface="Arial" charset="0"/>
              </a:rPr>
              <a:t>SSD area.</a:t>
            </a:r>
            <a:endParaRPr lang="en-US" sz="1200" b="0" dirty="0">
              <a:latin typeface="Arial" charset="0"/>
            </a:endParaRPr>
          </a:p>
        </p:txBody>
      </p:sp>
      <p:sp>
        <p:nvSpPr>
          <p:cNvPr id="3219460" name="Text Box 4"/>
          <p:cNvSpPr txBox="1">
            <a:spLocks noChangeArrowheads="1"/>
          </p:cNvSpPr>
          <p:nvPr/>
        </p:nvSpPr>
        <p:spPr bwMode="auto">
          <a:xfrm>
            <a:off x="4732078" y="3358078"/>
            <a:ext cx="22200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0" dirty="0">
                <a:latin typeface="Arial" charset="0"/>
              </a:rPr>
              <a:t>Close spacing of </a:t>
            </a:r>
            <a:r>
              <a:rPr lang="en-US" sz="1200" dirty="0" smtClean="0">
                <a:latin typeface="Arial" charset="0"/>
              </a:rPr>
              <a:t>convert</a:t>
            </a:r>
            <a:r>
              <a:rPr lang="en-US" sz="1200" b="0" dirty="0" smtClean="0">
                <a:latin typeface="Arial" charset="0"/>
              </a:rPr>
              <a:t>ors</a:t>
            </a:r>
            <a:endParaRPr lang="en-US" sz="1200" b="0" dirty="0">
              <a:latin typeface="Arial" charset="0"/>
            </a:endParaRPr>
          </a:p>
          <a:p>
            <a:r>
              <a:rPr lang="en-US" sz="1200" b="0" dirty="0">
                <a:latin typeface="Arial" charset="0"/>
              </a:rPr>
              <a:t>to SSDs </a:t>
            </a:r>
            <a:r>
              <a:rPr lang="en-US" sz="1200" b="0" dirty="0" smtClean="0">
                <a:latin typeface="Arial" charset="0"/>
              </a:rPr>
              <a:t>to minimize </a:t>
            </a:r>
            <a:r>
              <a:rPr lang="en-US" sz="1200" b="0" dirty="0">
                <a:latin typeface="Arial" charset="0"/>
              </a:rPr>
              <a:t>multiple </a:t>
            </a:r>
          </a:p>
          <a:p>
            <a:r>
              <a:rPr lang="en-US" sz="1200" b="0" dirty="0">
                <a:latin typeface="Arial" charset="0"/>
              </a:rPr>
              <a:t>scattering </a:t>
            </a:r>
            <a:r>
              <a:rPr lang="en-US" sz="1200" b="0" dirty="0" smtClean="0">
                <a:latin typeface="Arial" charset="0"/>
              </a:rPr>
              <a:t>effects.</a:t>
            </a:r>
            <a:endParaRPr lang="en-US" sz="1200" b="0" dirty="0">
              <a:latin typeface="Arial" charset="0"/>
            </a:endParaRPr>
          </a:p>
        </p:txBody>
      </p:sp>
      <p:graphicFrame>
        <p:nvGraphicFramePr>
          <p:cNvPr id="321946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818971"/>
              </p:ext>
            </p:extLst>
          </p:nvPr>
        </p:nvGraphicFramePr>
        <p:xfrm>
          <a:off x="3219450" y="2973388"/>
          <a:ext cx="1143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4" imgW="114548" imgH="216016" progId="Equation.3">
                  <p:embed/>
                </p:oleObj>
              </mc:Choice>
              <mc:Fallback>
                <p:oleObj name="Equation" r:id="rId4" imgW="114548" imgH="2160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9450" y="2973388"/>
                        <a:ext cx="114300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19493" name="Line 37"/>
          <p:cNvSpPr>
            <a:spLocks noChangeShapeType="1"/>
          </p:cNvSpPr>
          <p:nvPr/>
        </p:nvSpPr>
        <p:spPr bwMode="auto">
          <a:xfrm flipH="1" flipV="1">
            <a:off x="4406735" y="3314970"/>
            <a:ext cx="378155" cy="1434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219573" name="Group 117"/>
          <p:cNvGrpSpPr>
            <a:grpSpLocks/>
          </p:cNvGrpSpPr>
          <p:nvPr/>
        </p:nvGrpSpPr>
        <p:grpSpPr bwMode="auto">
          <a:xfrm>
            <a:off x="109539" y="189991"/>
            <a:ext cx="8867682" cy="3820797"/>
            <a:chOff x="69" y="769"/>
            <a:chExt cx="3467" cy="1591"/>
          </a:xfrm>
        </p:grpSpPr>
        <p:sp>
          <p:nvSpPr>
            <p:cNvPr id="3219462" name="Text Box 6"/>
            <p:cNvSpPr txBox="1">
              <a:spLocks noChangeArrowheads="1"/>
            </p:cNvSpPr>
            <p:nvPr/>
          </p:nvSpPr>
          <p:spPr bwMode="auto">
            <a:xfrm>
              <a:off x="1875" y="1802"/>
              <a:ext cx="1661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b="0" dirty="0"/>
                <a:t>Plane-to-plane </a:t>
              </a:r>
              <a:r>
                <a:rPr lang="en-US" b="0" dirty="0" smtClean="0"/>
                <a:t>spacing d</a:t>
              </a:r>
              <a:r>
                <a:rPr lang="en-US" dirty="0"/>
                <a:t> </a:t>
              </a:r>
              <a:r>
                <a:rPr lang="en-US" b="0" dirty="0" smtClean="0"/>
                <a:t>and </a:t>
              </a:r>
              <a:r>
                <a:rPr lang="en-US" b="0" dirty="0"/>
                <a:t>SSD strip pitch </a:t>
              </a:r>
              <a:r>
                <a:rPr lang="en-US" b="0" dirty="0" smtClean="0"/>
                <a:t>set the measurement </a:t>
              </a:r>
              <a:r>
                <a:rPr lang="en-US" b="0" dirty="0"/>
                <a:t>precision </a:t>
              </a:r>
              <a:r>
                <a:rPr lang="en-US" b="0" dirty="0" smtClean="0"/>
                <a:t>limit.</a:t>
              </a:r>
              <a:endParaRPr lang="en-US" b="0" dirty="0"/>
            </a:p>
          </p:txBody>
        </p:sp>
        <p:sp>
          <p:nvSpPr>
            <p:cNvPr id="3219463" name="Rectangle 7"/>
            <p:cNvSpPr>
              <a:spLocks noChangeArrowheads="1"/>
            </p:cNvSpPr>
            <p:nvPr/>
          </p:nvSpPr>
          <p:spPr bwMode="auto">
            <a:xfrm>
              <a:off x="489" y="1150"/>
              <a:ext cx="1200" cy="4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9464" name="Rectangle 8"/>
            <p:cNvSpPr>
              <a:spLocks noChangeArrowheads="1"/>
            </p:cNvSpPr>
            <p:nvPr/>
          </p:nvSpPr>
          <p:spPr bwMode="auto">
            <a:xfrm>
              <a:off x="454" y="1208"/>
              <a:ext cx="1278" cy="5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9466" name="Rectangle 10"/>
            <p:cNvSpPr>
              <a:spLocks noChangeArrowheads="1"/>
            </p:cNvSpPr>
            <p:nvPr/>
          </p:nvSpPr>
          <p:spPr bwMode="auto">
            <a:xfrm>
              <a:off x="484" y="2012"/>
              <a:ext cx="1223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9467" name="Rectangle 11"/>
            <p:cNvSpPr>
              <a:spLocks noChangeArrowheads="1"/>
            </p:cNvSpPr>
            <p:nvPr/>
          </p:nvSpPr>
          <p:spPr bwMode="auto">
            <a:xfrm>
              <a:off x="454" y="2075"/>
              <a:ext cx="1278" cy="5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9468" name="Rectangle 12"/>
            <p:cNvSpPr>
              <a:spLocks noChangeArrowheads="1"/>
            </p:cNvSpPr>
            <p:nvPr/>
          </p:nvSpPr>
          <p:spPr bwMode="auto">
            <a:xfrm>
              <a:off x="454" y="2172"/>
              <a:ext cx="1278" cy="5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19469" name="Group 13"/>
            <p:cNvGrpSpPr>
              <a:grpSpLocks/>
            </p:cNvGrpSpPr>
            <p:nvPr/>
          </p:nvGrpSpPr>
          <p:grpSpPr bwMode="auto">
            <a:xfrm>
              <a:off x="1272" y="769"/>
              <a:ext cx="56" cy="344"/>
              <a:chOff x="3953" y="826"/>
              <a:chExt cx="191" cy="1429"/>
            </a:xfrm>
          </p:grpSpPr>
          <p:grpSp>
            <p:nvGrpSpPr>
              <p:cNvPr id="3219470" name="Group 14"/>
              <p:cNvGrpSpPr>
                <a:grpSpLocks/>
              </p:cNvGrpSpPr>
              <p:nvPr/>
            </p:nvGrpSpPr>
            <p:grpSpPr bwMode="auto">
              <a:xfrm>
                <a:off x="3953" y="826"/>
                <a:ext cx="189" cy="477"/>
                <a:chOff x="3953" y="826"/>
                <a:chExt cx="189" cy="477"/>
              </a:xfrm>
            </p:grpSpPr>
            <p:sp>
              <p:nvSpPr>
                <p:cNvPr id="3219471" name="Arc 15"/>
                <p:cNvSpPr>
                  <a:spLocks/>
                </p:cNvSpPr>
                <p:nvPr/>
              </p:nvSpPr>
              <p:spPr bwMode="auto">
                <a:xfrm>
                  <a:off x="3995" y="826"/>
                  <a:ext cx="147" cy="239"/>
                </a:xfrm>
                <a:custGeom>
                  <a:avLst/>
                  <a:gdLst>
                    <a:gd name="G0" fmla="+- 0 0 0"/>
                    <a:gd name="G1" fmla="+- 20206 0 0"/>
                    <a:gd name="G2" fmla="+- 21600 0 0"/>
                    <a:gd name="T0" fmla="*/ 7634 w 21600"/>
                    <a:gd name="T1" fmla="*/ 0 h 40347"/>
                    <a:gd name="T2" fmla="*/ 7803 w 21600"/>
                    <a:gd name="T3" fmla="*/ 40347 h 40347"/>
                    <a:gd name="T4" fmla="*/ 0 w 21600"/>
                    <a:gd name="T5" fmla="*/ 20206 h 40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0347" fill="none" extrusionOk="0">
                      <a:moveTo>
                        <a:pt x="7633" y="0"/>
                      </a:moveTo>
                      <a:cubicBezTo>
                        <a:pt x="16038" y="3175"/>
                        <a:pt x="21600" y="11221"/>
                        <a:pt x="21600" y="20206"/>
                      </a:cubicBezTo>
                      <a:cubicBezTo>
                        <a:pt x="21600" y="29124"/>
                        <a:pt x="16119" y="37125"/>
                        <a:pt x="7803" y="40347"/>
                      </a:cubicBezTo>
                    </a:path>
                    <a:path w="21600" h="40347" stroke="0" extrusionOk="0">
                      <a:moveTo>
                        <a:pt x="7633" y="0"/>
                      </a:moveTo>
                      <a:cubicBezTo>
                        <a:pt x="16038" y="3175"/>
                        <a:pt x="21600" y="11221"/>
                        <a:pt x="21600" y="20206"/>
                      </a:cubicBezTo>
                      <a:cubicBezTo>
                        <a:pt x="21600" y="29124"/>
                        <a:pt x="16119" y="37125"/>
                        <a:pt x="7803" y="40347"/>
                      </a:cubicBezTo>
                      <a:lnTo>
                        <a:pt x="0" y="20206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9472" name="Arc 16"/>
                <p:cNvSpPr>
                  <a:spLocks/>
                </p:cNvSpPr>
                <p:nvPr/>
              </p:nvSpPr>
              <p:spPr bwMode="auto">
                <a:xfrm flipH="1">
                  <a:off x="3953" y="1064"/>
                  <a:ext cx="147" cy="239"/>
                </a:xfrm>
                <a:custGeom>
                  <a:avLst/>
                  <a:gdLst>
                    <a:gd name="G0" fmla="+- 0 0 0"/>
                    <a:gd name="G1" fmla="+- 20206 0 0"/>
                    <a:gd name="G2" fmla="+- 21600 0 0"/>
                    <a:gd name="T0" fmla="*/ 7634 w 21600"/>
                    <a:gd name="T1" fmla="*/ 0 h 40347"/>
                    <a:gd name="T2" fmla="*/ 7803 w 21600"/>
                    <a:gd name="T3" fmla="*/ 40347 h 40347"/>
                    <a:gd name="T4" fmla="*/ 0 w 21600"/>
                    <a:gd name="T5" fmla="*/ 20206 h 40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0347" fill="none" extrusionOk="0">
                      <a:moveTo>
                        <a:pt x="7633" y="0"/>
                      </a:moveTo>
                      <a:cubicBezTo>
                        <a:pt x="16038" y="3175"/>
                        <a:pt x="21600" y="11221"/>
                        <a:pt x="21600" y="20206"/>
                      </a:cubicBezTo>
                      <a:cubicBezTo>
                        <a:pt x="21600" y="29124"/>
                        <a:pt x="16119" y="37125"/>
                        <a:pt x="7803" y="40347"/>
                      </a:cubicBezTo>
                    </a:path>
                    <a:path w="21600" h="40347" stroke="0" extrusionOk="0">
                      <a:moveTo>
                        <a:pt x="7633" y="0"/>
                      </a:moveTo>
                      <a:cubicBezTo>
                        <a:pt x="16038" y="3175"/>
                        <a:pt x="21600" y="11221"/>
                        <a:pt x="21600" y="20206"/>
                      </a:cubicBezTo>
                      <a:cubicBezTo>
                        <a:pt x="21600" y="29124"/>
                        <a:pt x="16119" y="37125"/>
                        <a:pt x="7803" y="40347"/>
                      </a:cubicBezTo>
                      <a:lnTo>
                        <a:pt x="0" y="20206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19473" name="Group 17"/>
              <p:cNvGrpSpPr>
                <a:grpSpLocks/>
              </p:cNvGrpSpPr>
              <p:nvPr/>
            </p:nvGrpSpPr>
            <p:grpSpPr bwMode="auto">
              <a:xfrm>
                <a:off x="3955" y="1302"/>
                <a:ext cx="189" cy="477"/>
                <a:chOff x="3953" y="826"/>
                <a:chExt cx="189" cy="477"/>
              </a:xfrm>
            </p:grpSpPr>
            <p:sp>
              <p:nvSpPr>
                <p:cNvPr id="3219474" name="Arc 18"/>
                <p:cNvSpPr>
                  <a:spLocks/>
                </p:cNvSpPr>
                <p:nvPr/>
              </p:nvSpPr>
              <p:spPr bwMode="auto">
                <a:xfrm>
                  <a:off x="3995" y="826"/>
                  <a:ext cx="147" cy="239"/>
                </a:xfrm>
                <a:custGeom>
                  <a:avLst/>
                  <a:gdLst>
                    <a:gd name="G0" fmla="+- 0 0 0"/>
                    <a:gd name="G1" fmla="+- 20206 0 0"/>
                    <a:gd name="G2" fmla="+- 21600 0 0"/>
                    <a:gd name="T0" fmla="*/ 7634 w 21600"/>
                    <a:gd name="T1" fmla="*/ 0 h 40347"/>
                    <a:gd name="T2" fmla="*/ 7803 w 21600"/>
                    <a:gd name="T3" fmla="*/ 40347 h 40347"/>
                    <a:gd name="T4" fmla="*/ 0 w 21600"/>
                    <a:gd name="T5" fmla="*/ 20206 h 40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0347" fill="none" extrusionOk="0">
                      <a:moveTo>
                        <a:pt x="7633" y="0"/>
                      </a:moveTo>
                      <a:cubicBezTo>
                        <a:pt x="16038" y="3175"/>
                        <a:pt x="21600" y="11221"/>
                        <a:pt x="21600" y="20206"/>
                      </a:cubicBezTo>
                      <a:cubicBezTo>
                        <a:pt x="21600" y="29124"/>
                        <a:pt x="16119" y="37125"/>
                        <a:pt x="7803" y="40347"/>
                      </a:cubicBezTo>
                    </a:path>
                    <a:path w="21600" h="40347" stroke="0" extrusionOk="0">
                      <a:moveTo>
                        <a:pt x="7633" y="0"/>
                      </a:moveTo>
                      <a:cubicBezTo>
                        <a:pt x="16038" y="3175"/>
                        <a:pt x="21600" y="11221"/>
                        <a:pt x="21600" y="20206"/>
                      </a:cubicBezTo>
                      <a:cubicBezTo>
                        <a:pt x="21600" y="29124"/>
                        <a:pt x="16119" y="37125"/>
                        <a:pt x="7803" y="40347"/>
                      </a:cubicBezTo>
                      <a:lnTo>
                        <a:pt x="0" y="20206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9475" name="Arc 19"/>
                <p:cNvSpPr>
                  <a:spLocks/>
                </p:cNvSpPr>
                <p:nvPr/>
              </p:nvSpPr>
              <p:spPr bwMode="auto">
                <a:xfrm flipH="1">
                  <a:off x="3953" y="1064"/>
                  <a:ext cx="147" cy="239"/>
                </a:xfrm>
                <a:custGeom>
                  <a:avLst/>
                  <a:gdLst>
                    <a:gd name="G0" fmla="+- 0 0 0"/>
                    <a:gd name="G1" fmla="+- 20206 0 0"/>
                    <a:gd name="G2" fmla="+- 21600 0 0"/>
                    <a:gd name="T0" fmla="*/ 7634 w 21600"/>
                    <a:gd name="T1" fmla="*/ 0 h 40347"/>
                    <a:gd name="T2" fmla="*/ 7803 w 21600"/>
                    <a:gd name="T3" fmla="*/ 40347 h 40347"/>
                    <a:gd name="T4" fmla="*/ 0 w 21600"/>
                    <a:gd name="T5" fmla="*/ 20206 h 40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0347" fill="none" extrusionOk="0">
                      <a:moveTo>
                        <a:pt x="7633" y="0"/>
                      </a:moveTo>
                      <a:cubicBezTo>
                        <a:pt x="16038" y="3175"/>
                        <a:pt x="21600" y="11221"/>
                        <a:pt x="21600" y="20206"/>
                      </a:cubicBezTo>
                      <a:cubicBezTo>
                        <a:pt x="21600" y="29124"/>
                        <a:pt x="16119" y="37125"/>
                        <a:pt x="7803" y="40347"/>
                      </a:cubicBezTo>
                    </a:path>
                    <a:path w="21600" h="40347" stroke="0" extrusionOk="0">
                      <a:moveTo>
                        <a:pt x="7633" y="0"/>
                      </a:moveTo>
                      <a:cubicBezTo>
                        <a:pt x="16038" y="3175"/>
                        <a:pt x="21600" y="11221"/>
                        <a:pt x="21600" y="20206"/>
                      </a:cubicBezTo>
                      <a:cubicBezTo>
                        <a:pt x="21600" y="29124"/>
                        <a:pt x="16119" y="37125"/>
                        <a:pt x="7803" y="40347"/>
                      </a:cubicBezTo>
                      <a:lnTo>
                        <a:pt x="0" y="20206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19476" name="Group 20"/>
              <p:cNvGrpSpPr>
                <a:grpSpLocks/>
              </p:cNvGrpSpPr>
              <p:nvPr/>
            </p:nvGrpSpPr>
            <p:grpSpPr bwMode="auto">
              <a:xfrm>
                <a:off x="3953" y="1778"/>
                <a:ext cx="189" cy="477"/>
                <a:chOff x="3953" y="826"/>
                <a:chExt cx="189" cy="477"/>
              </a:xfrm>
            </p:grpSpPr>
            <p:sp>
              <p:nvSpPr>
                <p:cNvPr id="3219477" name="Arc 21"/>
                <p:cNvSpPr>
                  <a:spLocks/>
                </p:cNvSpPr>
                <p:nvPr/>
              </p:nvSpPr>
              <p:spPr bwMode="auto">
                <a:xfrm>
                  <a:off x="3995" y="826"/>
                  <a:ext cx="147" cy="239"/>
                </a:xfrm>
                <a:custGeom>
                  <a:avLst/>
                  <a:gdLst>
                    <a:gd name="G0" fmla="+- 0 0 0"/>
                    <a:gd name="G1" fmla="+- 20206 0 0"/>
                    <a:gd name="G2" fmla="+- 21600 0 0"/>
                    <a:gd name="T0" fmla="*/ 7634 w 21600"/>
                    <a:gd name="T1" fmla="*/ 0 h 40347"/>
                    <a:gd name="T2" fmla="*/ 7803 w 21600"/>
                    <a:gd name="T3" fmla="*/ 40347 h 40347"/>
                    <a:gd name="T4" fmla="*/ 0 w 21600"/>
                    <a:gd name="T5" fmla="*/ 20206 h 40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0347" fill="none" extrusionOk="0">
                      <a:moveTo>
                        <a:pt x="7633" y="0"/>
                      </a:moveTo>
                      <a:cubicBezTo>
                        <a:pt x="16038" y="3175"/>
                        <a:pt x="21600" y="11221"/>
                        <a:pt x="21600" y="20206"/>
                      </a:cubicBezTo>
                      <a:cubicBezTo>
                        <a:pt x="21600" y="29124"/>
                        <a:pt x="16119" y="37125"/>
                        <a:pt x="7803" y="40347"/>
                      </a:cubicBezTo>
                    </a:path>
                    <a:path w="21600" h="40347" stroke="0" extrusionOk="0">
                      <a:moveTo>
                        <a:pt x="7633" y="0"/>
                      </a:moveTo>
                      <a:cubicBezTo>
                        <a:pt x="16038" y="3175"/>
                        <a:pt x="21600" y="11221"/>
                        <a:pt x="21600" y="20206"/>
                      </a:cubicBezTo>
                      <a:cubicBezTo>
                        <a:pt x="21600" y="29124"/>
                        <a:pt x="16119" y="37125"/>
                        <a:pt x="7803" y="40347"/>
                      </a:cubicBezTo>
                      <a:lnTo>
                        <a:pt x="0" y="20206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9478" name="Arc 22"/>
                <p:cNvSpPr>
                  <a:spLocks/>
                </p:cNvSpPr>
                <p:nvPr/>
              </p:nvSpPr>
              <p:spPr bwMode="auto">
                <a:xfrm flipH="1">
                  <a:off x="3953" y="1064"/>
                  <a:ext cx="147" cy="239"/>
                </a:xfrm>
                <a:custGeom>
                  <a:avLst/>
                  <a:gdLst>
                    <a:gd name="G0" fmla="+- 0 0 0"/>
                    <a:gd name="G1" fmla="+- 20206 0 0"/>
                    <a:gd name="G2" fmla="+- 21600 0 0"/>
                    <a:gd name="T0" fmla="*/ 7634 w 21600"/>
                    <a:gd name="T1" fmla="*/ 0 h 40347"/>
                    <a:gd name="T2" fmla="*/ 7803 w 21600"/>
                    <a:gd name="T3" fmla="*/ 40347 h 40347"/>
                    <a:gd name="T4" fmla="*/ 0 w 21600"/>
                    <a:gd name="T5" fmla="*/ 20206 h 40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0347" fill="none" extrusionOk="0">
                      <a:moveTo>
                        <a:pt x="7633" y="0"/>
                      </a:moveTo>
                      <a:cubicBezTo>
                        <a:pt x="16038" y="3175"/>
                        <a:pt x="21600" y="11221"/>
                        <a:pt x="21600" y="20206"/>
                      </a:cubicBezTo>
                      <a:cubicBezTo>
                        <a:pt x="21600" y="29124"/>
                        <a:pt x="16119" y="37125"/>
                        <a:pt x="7803" y="40347"/>
                      </a:cubicBezTo>
                    </a:path>
                    <a:path w="21600" h="40347" stroke="0" extrusionOk="0">
                      <a:moveTo>
                        <a:pt x="7633" y="0"/>
                      </a:moveTo>
                      <a:cubicBezTo>
                        <a:pt x="16038" y="3175"/>
                        <a:pt x="21600" y="11221"/>
                        <a:pt x="21600" y="20206"/>
                      </a:cubicBezTo>
                      <a:cubicBezTo>
                        <a:pt x="21600" y="29124"/>
                        <a:pt x="16119" y="37125"/>
                        <a:pt x="7803" y="40347"/>
                      </a:cubicBezTo>
                      <a:lnTo>
                        <a:pt x="0" y="20206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219479" name="AutoShape 23"/>
            <p:cNvSpPr>
              <a:spLocks noChangeArrowheads="1"/>
            </p:cNvSpPr>
            <p:nvPr/>
          </p:nvSpPr>
          <p:spPr bwMode="auto">
            <a:xfrm flipV="1">
              <a:off x="1265" y="1118"/>
              <a:ext cx="53" cy="5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9480" name="Freeform 24"/>
            <p:cNvSpPr>
              <a:spLocks/>
            </p:cNvSpPr>
            <p:nvPr/>
          </p:nvSpPr>
          <p:spPr bwMode="auto">
            <a:xfrm>
              <a:off x="915" y="1168"/>
              <a:ext cx="371" cy="1142"/>
            </a:xfrm>
            <a:custGeom>
              <a:avLst/>
              <a:gdLst>
                <a:gd name="T0" fmla="*/ 390 w 390"/>
                <a:gd name="T1" fmla="*/ 0 h 1280"/>
                <a:gd name="T2" fmla="*/ 0 w 390"/>
                <a:gd name="T3" fmla="*/ 979 h 1280"/>
                <a:gd name="T4" fmla="*/ 77 w 390"/>
                <a:gd name="T5" fmla="*/ 1280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1280">
                  <a:moveTo>
                    <a:pt x="390" y="0"/>
                  </a:moveTo>
                  <a:lnTo>
                    <a:pt x="0" y="979"/>
                  </a:lnTo>
                  <a:lnTo>
                    <a:pt x="77" y="128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9481" name="Freeform 25"/>
            <p:cNvSpPr>
              <a:spLocks/>
            </p:cNvSpPr>
            <p:nvPr/>
          </p:nvSpPr>
          <p:spPr bwMode="auto">
            <a:xfrm>
              <a:off x="1286" y="1163"/>
              <a:ext cx="121" cy="1159"/>
            </a:xfrm>
            <a:custGeom>
              <a:avLst/>
              <a:gdLst>
                <a:gd name="T0" fmla="*/ 0 w 128"/>
                <a:gd name="T1" fmla="*/ 0 h 1299"/>
                <a:gd name="T2" fmla="*/ 128 w 128"/>
                <a:gd name="T3" fmla="*/ 979 h 1299"/>
                <a:gd name="T4" fmla="*/ 77 w 128"/>
                <a:gd name="T5" fmla="*/ 1299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" h="1299">
                  <a:moveTo>
                    <a:pt x="0" y="0"/>
                  </a:moveTo>
                  <a:lnTo>
                    <a:pt x="128" y="979"/>
                  </a:lnTo>
                  <a:lnTo>
                    <a:pt x="77" y="1299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9482" name="Text Box 26"/>
            <p:cNvSpPr txBox="1">
              <a:spLocks noChangeArrowheads="1"/>
            </p:cNvSpPr>
            <p:nvPr/>
          </p:nvSpPr>
          <p:spPr bwMode="auto">
            <a:xfrm>
              <a:off x="203" y="1037"/>
              <a:ext cx="662" cy="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Arial" charset="0"/>
                </a:rPr>
                <a:t>Tungsten </a:t>
              </a:r>
              <a:r>
                <a:rPr lang="en-US" sz="1100" dirty="0" smtClean="0">
                  <a:solidFill>
                    <a:srgbClr val="000000"/>
                  </a:solidFill>
                  <a:latin typeface="Arial" charset="0"/>
                </a:rPr>
                <a:t>Convertor Foil</a:t>
              </a:r>
              <a:endParaRPr lang="en-US" sz="11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19483" name="Text Box 27"/>
            <p:cNvSpPr txBox="1">
              <a:spLocks noChangeArrowheads="1"/>
            </p:cNvSpPr>
            <p:nvPr/>
          </p:nvSpPr>
          <p:spPr bwMode="auto">
            <a:xfrm>
              <a:off x="213" y="1343"/>
              <a:ext cx="899" cy="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Arial" charset="0"/>
                </a:rPr>
                <a:t>Si Strip </a:t>
              </a:r>
              <a:r>
                <a:rPr lang="en-US" sz="1100" dirty="0" smtClean="0">
                  <a:solidFill>
                    <a:srgbClr val="000000"/>
                  </a:solidFill>
                  <a:latin typeface="Arial" charset="0"/>
                </a:rPr>
                <a:t>Detector plane (X and Y)</a:t>
              </a:r>
              <a:endParaRPr lang="en-US" sz="11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19484" name="Text Box 28"/>
            <p:cNvSpPr txBox="1">
              <a:spLocks noChangeArrowheads="1"/>
            </p:cNvSpPr>
            <p:nvPr/>
          </p:nvSpPr>
          <p:spPr bwMode="auto">
            <a:xfrm>
              <a:off x="351" y="780"/>
              <a:ext cx="929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Symbol" charset="0"/>
                </a:rPr>
                <a:t>A</a:t>
              </a:r>
              <a:r>
                <a:rPr lang="en-US" sz="1400" dirty="0">
                  <a:latin typeface="Arial" charset="0"/>
                </a:rPr>
                <a:t>ssume</a:t>
              </a:r>
              <a:r>
                <a:rPr lang="en-US" sz="1400" dirty="0" smtClean="0">
                  <a:latin typeface="Symbol" charset="0"/>
                </a:rPr>
                <a:t> g</a:t>
              </a:r>
              <a:r>
                <a:rPr lang="en-US" sz="1400" b="0" dirty="0" smtClean="0">
                  <a:latin typeface="Arial" charset="0"/>
                </a:rPr>
                <a:t> converts </a:t>
              </a:r>
              <a:r>
                <a:rPr lang="en-US" sz="1400" b="0" dirty="0">
                  <a:latin typeface="Arial" charset="0"/>
                </a:rPr>
                <a:t>½ </a:t>
              </a:r>
              <a:r>
                <a:rPr lang="en-US" sz="1400" b="0" dirty="0" smtClean="0">
                  <a:latin typeface="Arial" charset="0"/>
                </a:rPr>
                <a:t>way through the Tungsten layer</a:t>
              </a:r>
              <a:endParaRPr lang="en-US" sz="1400" b="0" dirty="0">
                <a:latin typeface="Arial" charset="0"/>
              </a:endParaRPr>
            </a:p>
          </p:txBody>
        </p:sp>
        <p:sp>
          <p:nvSpPr>
            <p:cNvPr id="3219485" name="Line 29"/>
            <p:cNvSpPr>
              <a:spLocks noChangeShapeType="1"/>
            </p:cNvSpPr>
            <p:nvPr/>
          </p:nvSpPr>
          <p:spPr bwMode="auto">
            <a:xfrm flipH="1">
              <a:off x="769" y="2041"/>
              <a:ext cx="139" cy="3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9487" name="Line 31"/>
            <p:cNvSpPr>
              <a:spLocks noChangeShapeType="1"/>
            </p:cNvSpPr>
            <p:nvPr/>
          </p:nvSpPr>
          <p:spPr bwMode="auto">
            <a:xfrm>
              <a:off x="696" y="2199"/>
              <a:ext cx="103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9488" name="Line 32"/>
            <p:cNvSpPr>
              <a:spLocks noChangeShapeType="1"/>
            </p:cNvSpPr>
            <p:nvPr/>
          </p:nvSpPr>
          <p:spPr bwMode="auto">
            <a:xfrm flipH="1">
              <a:off x="990" y="2215"/>
              <a:ext cx="12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9489" name="Line 33"/>
            <p:cNvSpPr>
              <a:spLocks noChangeShapeType="1"/>
            </p:cNvSpPr>
            <p:nvPr/>
          </p:nvSpPr>
          <p:spPr bwMode="auto">
            <a:xfrm flipH="1">
              <a:off x="1261" y="1179"/>
              <a:ext cx="19" cy="3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9495" name="Line 39"/>
            <p:cNvSpPr>
              <a:spLocks noChangeShapeType="1"/>
            </p:cNvSpPr>
            <p:nvPr/>
          </p:nvSpPr>
          <p:spPr bwMode="auto">
            <a:xfrm>
              <a:off x="142" y="1271"/>
              <a:ext cx="29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9496" name="Line 40"/>
            <p:cNvSpPr>
              <a:spLocks noChangeShapeType="1"/>
            </p:cNvSpPr>
            <p:nvPr/>
          </p:nvSpPr>
          <p:spPr bwMode="auto">
            <a:xfrm>
              <a:off x="149" y="2145"/>
              <a:ext cx="29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9497" name="Line 41"/>
            <p:cNvSpPr>
              <a:spLocks noChangeShapeType="1"/>
            </p:cNvSpPr>
            <p:nvPr/>
          </p:nvSpPr>
          <p:spPr bwMode="auto">
            <a:xfrm>
              <a:off x="166" y="1270"/>
              <a:ext cx="1" cy="3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9498" name="Line 42"/>
            <p:cNvSpPr>
              <a:spLocks noChangeShapeType="1"/>
            </p:cNvSpPr>
            <p:nvPr/>
          </p:nvSpPr>
          <p:spPr bwMode="auto">
            <a:xfrm>
              <a:off x="166" y="1742"/>
              <a:ext cx="1" cy="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9499" name="Text Box 43"/>
            <p:cNvSpPr txBox="1">
              <a:spLocks noChangeArrowheads="1"/>
            </p:cNvSpPr>
            <p:nvPr/>
          </p:nvSpPr>
          <p:spPr bwMode="auto">
            <a:xfrm>
              <a:off x="69" y="1624"/>
              <a:ext cx="106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d</a:t>
              </a:r>
            </a:p>
          </p:txBody>
        </p:sp>
        <p:sp>
          <p:nvSpPr>
            <p:cNvPr id="3219500" name="Line 44"/>
            <p:cNvSpPr>
              <a:spLocks noChangeShapeType="1"/>
            </p:cNvSpPr>
            <p:nvPr/>
          </p:nvSpPr>
          <p:spPr bwMode="auto">
            <a:xfrm flipH="1">
              <a:off x="1353" y="2236"/>
              <a:ext cx="18" cy="11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9501" name="Line 45"/>
            <p:cNvSpPr>
              <a:spLocks noChangeShapeType="1"/>
            </p:cNvSpPr>
            <p:nvPr/>
          </p:nvSpPr>
          <p:spPr bwMode="auto">
            <a:xfrm>
              <a:off x="971" y="2242"/>
              <a:ext cx="28" cy="11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19571" name="Text Box 115"/>
          <p:cNvSpPr txBox="1">
            <a:spLocks noChangeArrowheads="1"/>
          </p:cNvSpPr>
          <p:nvPr/>
        </p:nvSpPr>
        <p:spPr bwMode="auto">
          <a:xfrm>
            <a:off x="368983" y="4010305"/>
            <a:ext cx="789064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Position resolution </a:t>
            </a:r>
            <a:r>
              <a:rPr lang="en-US" dirty="0" smtClean="0">
                <a:latin typeface="Symbol" charset="0"/>
                <a:sym typeface="Symbol" charset="0"/>
              </a:rPr>
              <a:t></a:t>
            </a:r>
            <a:r>
              <a:rPr lang="en-US" baseline="-25000" dirty="0" err="1" smtClean="0"/>
              <a:t>ssd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/>
              <a:t>= strip </a:t>
            </a:r>
            <a:r>
              <a:rPr lang="en-US" dirty="0"/>
              <a:t>pitch</a:t>
            </a:r>
            <a:r>
              <a:rPr lang="en-US" dirty="0" smtClean="0"/>
              <a:t>/</a:t>
            </a:r>
            <a:r>
              <a:rPr lang="en-US" dirty="0" smtClean="0">
                <a:latin typeface="Arial" charset="0"/>
              </a:rPr>
              <a:t>√</a:t>
            </a:r>
            <a:r>
              <a:rPr lang="en-US" dirty="0" smtClean="0"/>
              <a:t>12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>
                <a:latin typeface="Arial" charset="0"/>
                <a:sym typeface="Symbol" charset="0"/>
              </a:rPr>
              <a:t></a:t>
            </a:r>
            <a:r>
              <a:rPr lang="en-US" baseline="-25000" dirty="0" err="1" smtClean="0">
                <a:sym typeface="Symbol" charset="0"/>
              </a:rPr>
              <a:t>det</a:t>
            </a:r>
            <a:r>
              <a:rPr lang="en-US" baseline="-25000" dirty="0">
                <a:sym typeface="Symbol" charset="0"/>
              </a:rPr>
              <a:t> </a:t>
            </a:r>
            <a:r>
              <a:rPr lang="en-US" dirty="0" smtClean="0">
                <a:sym typeface="Symbol" charset="0"/>
              </a:rPr>
              <a:t>= </a:t>
            </a:r>
            <a:r>
              <a:rPr lang="en-US" dirty="0" smtClean="0">
                <a:latin typeface="Arial" charset="0"/>
                <a:sym typeface="Symbol" charset="0"/>
              </a:rPr>
              <a:t>√</a:t>
            </a:r>
            <a:r>
              <a:rPr lang="en-US" dirty="0" smtClean="0">
                <a:sym typeface="Symbol" charset="0"/>
              </a:rPr>
              <a:t>2 </a:t>
            </a:r>
            <a:r>
              <a:rPr lang="en-US" dirty="0">
                <a:sym typeface="Symbol" charset="0"/>
              </a:rPr>
              <a:t> </a:t>
            </a:r>
            <a:r>
              <a:rPr lang="en-US" dirty="0" smtClean="0">
                <a:latin typeface="Symbol" charset="0"/>
                <a:sym typeface="Symbol" charset="0"/>
              </a:rPr>
              <a:t></a:t>
            </a:r>
            <a:r>
              <a:rPr lang="en-US" baseline="-25000" dirty="0" err="1">
                <a:sym typeface="Symbol" charset="0"/>
              </a:rPr>
              <a:t>ssd</a:t>
            </a:r>
            <a:r>
              <a:rPr lang="en-US" dirty="0">
                <a:sym typeface="Symbol" charset="0"/>
              </a:rPr>
              <a:t>/d </a:t>
            </a:r>
            <a:r>
              <a:rPr lang="en-US" dirty="0" smtClean="0">
                <a:sym typeface="Symbol" charset="0"/>
              </a:rPr>
              <a:t>= </a:t>
            </a:r>
            <a:r>
              <a:rPr lang="en-US" dirty="0">
                <a:sym typeface="Symbol" charset="0"/>
              </a:rPr>
              <a:t>228 </a:t>
            </a:r>
            <a:r>
              <a:rPr lang="en-US" dirty="0">
                <a:latin typeface="Symbol" charset="0"/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m/(</a:t>
            </a:r>
            <a:r>
              <a:rPr lang="en-US" dirty="0" smtClean="0">
                <a:sym typeface="Symbol" charset="0"/>
              </a:rPr>
              <a:t>32.9 mm x </a:t>
            </a:r>
            <a:r>
              <a:rPr lang="en-US" dirty="0" smtClean="0">
                <a:latin typeface="Arial" charset="0"/>
                <a:sym typeface="Symbol" charset="0"/>
              </a:rPr>
              <a:t>√</a:t>
            </a:r>
            <a:r>
              <a:rPr lang="en-US" dirty="0" smtClean="0">
                <a:sym typeface="Symbol" charset="0"/>
              </a:rPr>
              <a:t>6) = </a:t>
            </a:r>
            <a:r>
              <a:rPr lang="en-US" dirty="0">
                <a:sym typeface="Symbol" charset="0"/>
              </a:rPr>
              <a:t>2.8 </a:t>
            </a:r>
            <a:r>
              <a:rPr lang="en-US" dirty="0" err="1">
                <a:sym typeface="Symbol" charset="0"/>
              </a:rPr>
              <a:t>mrad</a:t>
            </a:r>
            <a:r>
              <a:rPr lang="en-US" dirty="0">
                <a:sym typeface="Symbol" charset="0"/>
              </a:rPr>
              <a:t> </a:t>
            </a:r>
            <a:r>
              <a:rPr lang="en-US" dirty="0" smtClean="0">
                <a:sym typeface="Symbol" charset="0"/>
              </a:rPr>
              <a:t>= 0.16</a:t>
            </a:r>
            <a:r>
              <a:rPr lang="en-US" dirty="0" smtClean="0">
                <a:latin typeface="Arial" charset="0"/>
                <a:sym typeface="Symbol" charset="0"/>
              </a:rPr>
              <a:t>°</a:t>
            </a:r>
            <a:endParaRPr lang="en-US" baseline="30000" dirty="0">
              <a:latin typeface="Arial" charset="0"/>
              <a:sym typeface="Symbol" charset="0"/>
            </a:endParaRPr>
          </a:p>
        </p:txBody>
      </p:sp>
      <p:sp>
        <p:nvSpPr>
          <p:cNvPr id="3219572" name="Rectangle 116"/>
          <p:cNvSpPr>
            <a:spLocks noChangeArrowheads="1"/>
          </p:cNvSpPr>
          <p:nvPr/>
        </p:nvSpPr>
        <p:spPr bwMode="auto">
          <a:xfrm>
            <a:off x="427039" y="3408760"/>
            <a:ext cx="7991475" cy="109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4830763"/>
            <a:ext cx="2895600" cy="273844"/>
          </a:xfrm>
        </p:spPr>
        <p:txBody>
          <a:bodyPr/>
          <a:lstStyle/>
          <a:p>
            <a:r>
              <a:rPr lang="nb-NO" smtClean="0"/>
              <a:t>Oct. 23, 2020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84890" y="1106078"/>
            <a:ext cx="4059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Minimize separation to reduce multiple scattering (elastic Coulomb scattering on nuclei) effects at lower energy.</a:t>
            </a:r>
          </a:p>
          <a:p>
            <a:r>
              <a:rPr lang="en-US" dirty="0" smtClean="0"/>
              <a:t>Minimize SSD strip pitch to enhance angular resolution at higher energy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the</a:t>
            </a:r>
            <a:r>
              <a:rPr lang="en-US" dirty="0" smtClean="0"/>
              <a:t> </a:t>
            </a:r>
            <a:r>
              <a:rPr lang="en-US" dirty="0" smtClean="0"/>
              <a:t>Tracker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312" y="1063229"/>
            <a:ext cx="7200902" cy="374845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Tracker </a:t>
            </a:r>
            <a:r>
              <a:rPr lang="en-US" dirty="0"/>
              <a:t>design </a:t>
            </a:r>
            <a:r>
              <a:rPr lang="en-US" dirty="0" smtClean="0"/>
              <a:t>determines </a:t>
            </a:r>
            <a:r>
              <a:rPr lang="en-US" dirty="0" smtClean="0"/>
              <a:t>the field </a:t>
            </a:r>
            <a:r>
              <a:rPr lang="en-US" dirty="0" smtClean="0"/>
              <a:t>of view, angular resolution, </a:t>
            </a:r>
            <a:r>
              <a:rPr lang="en-US" dirty="0"/>
              <a:t>and effective </a:t>
            </a:r>
            <a:r>
              <a:rPr lang="en-US" dirty="0" smtClean="0"/>
              <a:t>area of the instrument</a:t>
            </a:r>
            <a:endParaRPr lang="en-US" dirty="0" smtClean="0"/>
          </a:p>
          <a:p>
            <a:pPr lvl="1"/>
            <a:r>
              <a:rPr lang="en-US" dirty="0" smtClean="0"/>
              <a:t>Thick convertors provide better effective area </a:t>
            </a:r>
            <a:r>
              <a:rPr lang="en-US" dirty="0"/>
              <a:t>but worse </a:t>
            </a:r>
            <a:r>
              <a:rPr lang="en-US" dirty="0" smtClean="0"/>
              <a:t>angular resolution</a:t>
            </a:r>
          </a:p>
          <a:p>
            <a:pPr lvl="1"/>
            <a:r>
              <a:rPr lang="en-US" dirty="0" smtClean="0"/>
              <a:t>Larger </a:t>
            </a:r>
            <a:r>
              <a:rPr lang="en-US" dirty="0"/>
              <a:t>spacing between tracker </a:t>
            </a:r>
            <a:r>
              <a:rPr lang="en-US" dirty="0" smtClean="0"/>
              <a:t>planes improves angular resolution </a:t>
            </a:r>
            <a:r>
              <a:rPr lang="en-US" dirty="0"/>
              <a:t>but decreases </a:t>
            </a:r>
            <a:r>
              <a:rPr lang="en-US" dirty="0" smtClean="0"/>
              <a:t>the field of view</a:t>
            </a:r>
          </a:p>
          <a:p>
            <a:r>
              <a:rPr lang="en-US" dirty="0" smtClean="0"/>
              <a:t>Thin front and thick back convertor </a:t>
            </a:r>
            <a:r>
              <a:rPr lang="en-US" dirty="0"/>
              <a:t>sections provide a </a:t>
            </a:r>
            <a:r>
              <a:rPr lang="en-US" dirty="0" smtClean="0"/>
              <a:t>balance between good effective area </a:t>
            </a:r>
            <a:r>
              <a:rPr lang="en-US" dirty="0"/>
              <a:t>and good </a:t>
            </a:r>
            <a:r>
              <a:rPr lang="en-US" dirty="0" smtClean="0"/>
              <a:t>angular resolution</a:t>
            </a:r>
          </a:p>
          <a:p>
            <a:r>
              <a:rPr lang="en-US" dirty="0" smtClean="0"/>
              <a:t>Ideal tracker? </a:t>
            </a:r>
            <a:r>
              <a:rPr lang="en-US" dirty="0" smtClean="0"/>
              <a:t>Both conversion </a:t>
            </a:r>
            <a:r>
              <a:rPr lang="en-US" dirty="0" smtClean="0"/>
              <a:t>and </a:t>
            </a:r>
            <a:r>
              <a:rPr lang="en-US" dirty="0" smtClean="0"/>
              <a:t>high-resolution position </a:t>
            </a:r>
            <a:r>
              <a:rPr lang="en-US" dirty="0" smtClean="0"/>
              <a:t>measurement </a:t>
            </a:r>
            <a:r>
              <a:rPr lang="en-US" dirty="0" smtClean="0"/>
              <a:t>can be done</a:t>
            </a:r>
            <a:r>
              <a:rPr lang="en-US" dirty="0" smtClean="0"/>
              <a:t> </a:t>
            </a:r>
            <a:r>
              <a:rPr lang="en-US" dirty="0" smtClean="0"/>
              <a:t>by</a:t>
            </a:r>
            <a:r>
              <a:rPr lang="en-US" dirty="0" smtClean="0"/>
              <a:t> a gas-based time projection chamber, </a:t>
            </a:r>
            <a:r>
              <a:rPr lang="en-US" dirty="0" smtClean="0"/>
              <a:t>but this has some practical limitations.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5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117" y="1593642"/>
            <a:ext cx="4850633" cy="3021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Calorimeter Design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782" y="893229"/>
            <a:ext cx="4111338" cy="428266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Job:</a:t>
            </a:r>
            <a:r>
              <a:rPr lang="en-US" dirty="0" smtClean="0"/>
              <a:t> Measure </a:t>
            </a:r>
            <a:r>
              <a:rPr lang="en-US" dirty="0" smtClean="0">
                <a:solidFill>
                  <a:srgbClr val="000000"/>
                </a:solidFill>
              </a:rPr>
              <a:t>energy. Provide trigger input.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How: </a:t>
            </a:r>
            <a:r>
              <a:rPr lang="en-US" dirty="0" smtClean="0"/>
              <a:t>Relativistic </a:t>
            </a:r>
            <a:r>
              <a:rPr lang="en-US" dirty="0"/>
              <a:t>charged particles produce scintillation light in </a:t>
            </a:r>
            <a:r>
              <a:rPr lang="en-US" dirty="0" err="1"/>
              <a:t>CsI</a:t>
            </a:r>
            <a:r>
              <a:rPr lang="en-US" dirty="0"/>
              <a:t>(</a:t>
            </a:r>
            <a:r>
              <a:rPr lang="en-US" dirty="0" err="1"/>
              <a:t>Tl</a:t>
            </a:r>
            <a:r>
              <a:rPr lang="en-US" dirty="0"/>
              <a:t>) crystals. Light is collected by PIN diodes placed at each end of a </a:t>
            </a:r>
            <a:r>
              <a:rPr lang="en-US" dirty="0" smtClean="0"/>
              <a:t>crystal log.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Considerations</a:t>
            </a:r>
          </a:p>
          <a:p>
            <a:r>
              <a:rPr lang="en-US" dirty="0" smtClean="0"/>
              <a:t>Depth </a:t>
            </a:r>
            <a:r>
              <a:rPr lang="en-US" dirty="0" smtClean="0"/>
              <a:t>in radiation lengths </a:t>
            </a:r>
            <a:r>
              <a:rPr lang="en-US" dirty="0"/>
              <a:t>of 8.6 X</a:t>
            </a:r>
            <a:r>
              <a:rPr lang="en-US" baseline="-25000" dirty="0"/>
              <a:t>0</a:t>
            </a:r>
            <a:r>
              <a:rPr lang="en-US" dirty="0"/>
              <a:t> on-</a:t>
            </a:r>
            <a:r>
              <a:rPr lang="en-US" dirty="0" smtClean="0"/>
              <a:t>axis (compared to </a:t>
            </a:r>
            <a:r>
              <a:rPr lang="en-US" dirty="0"/>
              <a:t>1.5 X</a:t>
            </a:r>
            <a:r>
              <a:rPr lang="en-US" baseline="-25000" dirty="0"/>
              <a:t>0</a:t>
            </a:r>
            <a:r>
              <a:rPr lang="en-US" dirty="0"/>
              <a:t> for tracker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nduce and contain an </a:t>
            </a:r>
            <a:r>
              <a:rPr lang="en-US" dirty="0"/>
              <a:t>electromagnetic </a:t>
            </a:r>
            <a:r>
              <a:rPr lang="en-US" dirty="0" smtClean="0"/>
              <a:t>shower </a:t>
            </a:r>
          </a:p>
          <a:p>
            <a:pPr lvl="1"/>
            <a:r>
              <a:rPr lang="en-US" dirty="0" smtClean="0"/>
              <a:t>Not all energy is contained with increasing losses with increasing energy</a:t>
            </a:r>
          </a:p>
          <a:p>
            <a:r>
              <a:rPr lang="en-US" dirty="0" smtClean="0"/>
              <a:t>Modules are </a:t>
            </a:r>
            <a:r>
              <a:rPr lang="en-US" dirty="0" smtClean="0"/>
              <a:t>segmented in layers and rows to </a:t>
            </a:r>
            <a:r>
              <a:rPr lang="en-US" dirty="0" smtClean="0"/>
              <a:t>measure the size and development of the shower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6094" y="947311"/>
            <a:ext cx="318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Calorimeter </a:t>
            </a:r>
            <a:r>
              <a:rPr lang="en-US" dirty="0" smtClean="0"/>
              <a:t>Module</a:t>
            </a:r>
          </a:p>
          <a:p>
            <a:pPr algn="ctr"/>
            <a:r>
              <a:rPr lang="en-US" dirty="0" smtClean="0"/>
              <a:t>1 of 16 total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9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0092" y="45979"/>
            <a:ext cx="5336708" cy="723984"/>
          </a:xfrm>
        </p:spPr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US" dirty="0" smtClean="0"/>
              <a:t>he Calorimeter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69" y="3219843"/>
            <a:ext cx="3858789" cy="1923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2" y="189992"/>
            <a:ext cx="3626470" cy="2911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84315" y="762086"/>
            <a:ext cx="49466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Each module (16 total, 1 per tower) </a:t>
            </a:r>
            <a:r>
              <a:rPr lang="en-US" sz="1600" dirty="0"/>
              <a:t>contains 8 </a:t>
            </a:r>
            <a:r>
              <a:rPr lang="en-US" sz="1600" dirty="0" smtClean="0"/>
              <a:t>orthogonally alternating layers </a:t>
            </a:r>
            <a:r>
              <a:rPr lang="en-US" sz="1600" dirty="0"/>
              <a:t>of 12 </a:t>
            </a:r>
            <a:r>
              <a:rPr lang="en-US" sz="1600" dirty="0" smtClean="0"/>
              <a:t>crystal logs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Total light output measures energy deposited in each </a:t>
            </a:r>
            <a:r>
              <a:rPr lang="en-US" sz="1600" dirty="0" smtClean="0"/>
              <a:t>crystal log</a:t>
            </a:r>
            <a:r>
              <a:rPr lang="en-US" sz="1600" dirty="0" smtClean="0"/>
              <a:t>.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Ratio of light measured </a:t>
            </a:r>
            <a:r>
              <a:rPr lang="en-US" sz="1600" dirty="0"/>
              <a:t>at </a:t>
            </a:r>
            <a:r>
              <a:rPr lang="en-US" sz="1600" dirty="0" smtClean="0"/>
              <a:t>ends</a:t>
            </a:r>
            <a:r>
              <a:rPr lang="en-US" sz="1600" dirty="0" smtClean="0"/>
              <a:t> gives</a:t>
            </a:r>
            <a:r>
              <a:rPr lang="en-US" sz="1600" dirty="0" smtClean="0"/>
              <a:t> </a:t>
            </a:r>
            <a:r>
              <a:rPr lang="en-US" sz="1600" dirty="0" smtClean="0"/>
              <a:t>position along length of the </a:t>
            </a:r>
            <a:r>
              <a:rPr lang="en-US" sz="1600" dirty="0" smtClean="0"/>
              <a:t>crystal for 3D imaging of the shower.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Radiation damage gradually reduces light output </a:t>
            </a:r>
            <a:r>
              <a:rPr lang="en-US" sz="1600" dirty="0" smtClean="0"/>
              <a:t>but</a:t>
            </a:r>
            <a:r>
              <a:rPr lang="en-US" sz="1600" dirty="0" smtClean="0"/>
              <a:t> </a:t>
            </a:r>
            <a:r>
              <a:rPr lang="en-US" sz="1600" dirty="0" smtClean="0"/>
              <a:t>calibration is adjusted annually to compensate.</a:t>
            </a:r>
            <a:endParaRPr lang="en-US" sz="1600" dirty="0"/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3097" y="2852437"/>
            <a:ext cx="3340090" cy="1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543442" y="2936447"/>
            <a:ext cx="17415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</a:rPr>
              <a:t>End-to-End Light Ratio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23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Fermi Observatory</a:t>
            </a:r>
          </a:p>
          <a:p>
            <a:pPr lvl="1"/>
            <a:r>
              <a:rPr lang="en-US" dirty="0" smtClean="0"/>
              <a:t>Science Motivation</a:t>
            </a:r>
          </a:p>
          <a:p>
            <a:pPr lvl="1"/>
            <a:r>
              <a:rPr lang="en-US" dirty="0" smtClean="0"/>
              <a:t>Instruments</a:t>
            </a:r>
          </a:p>
          <a:p>
            <a:r>
              <a:rPr lang="en-US" dirty="0" smtClean="0"/>
              <a:t>Detecting gamma rays with the Large </a:t>
            </a:r>
            <a:r>
              <a:rPr lang="en-US" dirty="0"/>
              <a:t>A</a:t>
            </a:r>
            <a:r>
              <a:rPr lang="en-US" dirty="0" smtClean="0"/>
              <a:t>rea Telescope</a:t>
            </a:r>
          </a:p>
          <a:p>
            <a:pPr lvl="1"/>
            <a:r>
              <a:rPr lang="en-US" dirty="0" smtClean="0"/>
              <a:t>Instrument Subsystems</a:t>
            </a:r>
          </a:p>
          <a:p>
            <a:pPr lvl="1"/>
            <a:r>
              <a:rPr lang="en-US" dirty="0" smtClean="0"/>
              <a:t>Angular resolution</a:t>
            </a:r>
          </a:p>
          <a:p>
            <a:pPr lvl="1"/>
            <a:r>
              <a:rPr lang="en-US" dirty="0" smtClean="0"/>
              <a:t>Energy resolution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/>
              <a:t>Science </a:t>
            </a:r>
            <a:r>
              <a:rPr lang="en-US" dirty="0" smtClean="0"/>
              <a:t>Highlights</a:t>
            </a:r>
          </a:p>
          <a:p>
            <a:r>
              <a:rPr lang="en-US" dirty="0" smtClean="0"/>
              <a:t>Outlook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4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Imaging the </a:t>
            </a:r>
            <a:r>
              <a:rPr lang="en-US" dirty="0" smtClean="0"/>
              <a:t>Deposited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I</a:t>
            </a:r>
            <a:r>
              <a:rPr lang="en-US" dirty="0"/>
              <a:t>n addition to measuring shower energy the LAT Calorimeter also </a:t>
            </a:r>
            <a:r>
              <a:rPr lang="en-US" dirty="0" smtClean="0"/>
              <a:t>images the shower</a:t>
            </a:r>
          </a:p>
          <a:p>
            <a:r>
              <a:rPr lang="en-US" dirty="0"/>
              <a:t>Asymmetry of light </a:t>
            </a:r>
            <a:r>
              <a:rPr lang="en-US" dirty="0" smtClean="0"/>
              <a:t>collected </a:t>
            </a:r>
            <a:r>
              <a:rPr lang="en-US" dirty="0"/>
              <a:t>at crystal ends can be used to </a:t>
            </a:r>
            <a:r>
              <a:rPr lang="en-US" dirty="0" smtClean="0"/>
              <a:t>reconstruct a </a:t>
            </a:r>
            <a:r>
              <a:rPr lang="en-US" dirty="0"/>
              <a:t>3-D coordinate for the </a:t>
            </a:r>
            <a:r>
              <a:rPr lang="en-US" dirty="0" smtClean="0"/>
              <a:t>energy deposit </a:t>
            </a:r>
            <a:r>
              <a:rPr lang="en-US" dirty="0"/>
              <a:t>– can be used </a:t>
            </a:r>
            <a:r>
              <a:rPr lang="en-US" dirty="0" smtClean="0"/>
              <a:t>to build </a:t>
            </a:r>
            <a:r>
              <a:rPr lang="en-US" dirty="0"/>
              <a:t>a 3-D image of </a:t>
            </a:r>
            <a:r>
              <a:rPr lang="en-US" dirty="0" smtClean="0"/>
              <a:t>the shower</a:t>
            </a:r>
          </a:p>
          <a:p>
            <a:r>
              <a:rPr lang="en-US" dirty="0"/>
              <a:t>I</a:t>
            </a:r>
            <a:r>
              <a:rPr lang="en-US" dirty="0" smtClean="0"/>
              <a:t>maging aids reconstruction of the initial gamma ray and distinction from cosmic-ray events</a:t>
            </a:r>
          </a:p>
          <a:p>
            <a:pPr lvl="1"/>
            <a:r>
              <a:rPr lang="en-US" dirty="0" smtClean="0"/>
              <a:t>Major </a:t>
            </a:r>
            <a:r>
              <a:rPr lang="en-US" dirty="0"/>
              <a:t>axis of CAL shower provides </a:t>
            </a:r>
            <a:r>
              <a:rPr lang="en-US" dirty="0" smtClean="0"/>
              <a:t>an initial </a:t>
            </a:r>
            <a:r>
              <a:rPr lang="en-US" dirty="0"/>
              <a:t>direction for </a:t>
            </a:r>
            <a:r>
              <a:rPr lang="en-US" dirty="0" smtClean="0"/>
              <a:t>track reconstruction </a:t>
            </a:r>
            <a:r>
              <a:rPr lang="en-US" dirty="0"/>
              <a:t>in the </a:t>
            </a:r>
            <a:r>
              <a:rPr lang="en-US" dirty="0" smtClean="0"/>
              <a:t>TKR</a:t>
            </a:r>
          </a:p>
          <a:p>
            <a:pPr lvl="1"/>
            <a:r>
              <a:rPr lang="en-US" dirty="0"/>
              <a:t>Helps in evaluation of leakage correction for </a:t>
            </a:r>
            <a:r>
              <a:rPr lang="en-US" dirty="0" smtClean="0"/>
              <a:t>energy reconstruction</a:t>
            </a:r>
          </a:p>
          <a:p>
            <a:pPr lvl="1"/>
            <a:r>
              <a:rPr lang="en-US" dirty="0"/>
              <a:t>Consistency between </a:t>
            </a:r>
            <a:r>
              <a:rPr lang="en-US" dirty="0" smtClean="0"/>
              <a:t>TKR </a:t>
            </a:r>
            <a:r>
              <a:rPr lang="en-US" dirty="0"/>
              <a:t>and CAL directions </a:t>
            </a:r>
            <a:r>
              <a:rPr lang="en-US" dirty="0" smtClean="0"/>
              <a:t>used </a:t>
            </a:r>
            <a:r>
              <a:rPr lang="en-US" dirty="0"/>
              <a:t>for background rejection</a:t>
            </a:r>
            <a:endParaRPr lang="en-US" dirty="0" smtClean="0"/>
          </a:p>
          <a:p>
            <a:pPr lvl="1"/>
            <a:r>
              <a:rPr lang="en-US" dirty="0"/>
              <a:t>Shower Topology – another useful background </a:t>
            </a:r>
            <a:r>
              <a:rPr lang="en-US" dirty="0" smtClean="0"/>
              <a:t>rejection parameter</a:t>
            </a:r>
            <a:r>
              <a:rPr lang="en-US" dirty="0"/>
              <a:t>; </a:t>
            </a:r>
            <a:r>
              <a:rPr lang="en-US" dirty="0" smtClean="0"/>
              <a:t>electromagnetic showers from gamma rays </a:t>
            </a:r>
            <a:r>
              <a:rPr lang="en-US" dirty="0"/>
              <a:t>are generally smoother and more </a:t>
            </a:r>
            <a:r>
              <a:rPr lang="en-US" dirty="0" smtClean="0"/>
              <a:t>confined along </a:t>
            </a:r>
            <a:r>
              <a:rPr lang="en-US" dirty="0"/>
              <a:t>the particle trajectory than </a:t>
            </a:r>
            <a:r>
              <a:rPr lang="en-US" dirty="0" err="1"/>
              <a:t>hadronic</a:t>
            </a:r>
            <a:r>
              <a:rPr lang="en-US" dirty="0"/>
              <a:t> </a:t>
            </a:r>
            <a:r>
              <a:rPr lang="en-US" dirty="0" smtClean="0"/>
              <a:t>showers from protons and nuclei.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79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Anticoincidence Detector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116" y="1039443"/>
            <a:ext cx="4007584" cy="29265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6571" y="968854"/>
            <a:ext cx="39335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Job: </a:t>
            </a:r>
            <a:r>
              <a:rPr lang="en-US" dirty="0" smtClean="0"/>
              <a:t>reject charged </a:t>
            </a:r>
            <a:r>
              <a:rPr lang="en-US" dirty="0" smtClean="0"/>
              <a:t>particle background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.</a:t>
            </a:r>
            <a:endParaRPr lang="fr-FR" dirty="0" smtClean="0">
              <a:solidFill>
                <a:srgbClr val="0000FF"/>
              </a:solidFill>
            </a:endParaRPr>
          </a:p>
          <a:p>
            <a:r>
              <a:rPr lang="fr-FR" dirty="0" smtClean="0">
                <a:solidFill>
                  <a:srgbClr val="0000FF"/>
                </a:solidFill>
              </a:rPr>
              <a:t>How: </a:t>
            </a:r>
            <a:r>
              <a:rPr lang="fr-FR" dirty="0"/>
              <a:t>S</a:t>
            </a:r>
            <a:r>
              <a:rPr lang="fr-FR" dirty="0" smtClean="0"/>
              <a:t>hell </a:t>
            </a:r>
            <a:r>
              <a:rPr lang="fr-FR" dirty="0" err="1" smtClean="0"/>
              <a:t>detects</a:t>
            </a:r>
            <a:r>
              <a:rPr lang="fr-FR" dirty="0" smtClean="0"/>
              <a:t> time and </a:t>
            </a:r>
            <a:r>
              <a:rPr lang="fr-FR" dirty="0" err="1" smtClean="0"/>
              <a:t>coarse</a:t>
            </a:r>
            <a:r>
              <a:rPr lang="fr-FR" dirty="0" smtClean="0"/>
              <a:t> </a:t>
            </a:r>
            <a:r>
              <a:rPr lang="fr-FR" dirty="0" smtClean="0"/>
              <a:t>direction of </a:t>
            </a:r>
            <a:r>
              <a:rPr lang="fr-FR" dirty="0" err="1" smtClean="0"/>
              <a:t>cosmic</a:t>
            </a:r>
            <a:r>
              <a:rPr lang="fr-FR" dirty="0"/>
              <a:t>-</a:t>
            </a:r>
            <a:r>
              <a:rPr lang="fr-FR" dirty="0" smtClean="0"/>
              <a:t>ray </a:t>
            </a:r>
            <a:r>
              <a:rPr lang="fr-FR" dirty="0" err="1" smtClean="0"/>
              <a:t>particles</a:t>
            </a:r>
            <a:r>
              <a:rPr lang="fr-FR" dirty="0" smtClean="0"/>
              <a:t> and </a:t>
            </a:r>
            <a:r>
              <a:rPr lang="fr-FR" dirty="0" err="1" smtClean="0"/>
              <a:t>nuclei</a:t>
            </a:r>
            <a:r>
              <a:rPr lang="fr-FR" dirty="0" smtClean="0"/>
              <a:t> </a:t>
            </a:r>
            <a:r>
              <a:rPr lang="fr-FR" dirty="0" err="1" smtClean="0"/>
              <a:t>entering</a:t>
            </a:r>
            <a:r>
              <a:rPr lang="fr-FR" dirty="0" smtClean="0"/>
              <a:t> the </a:t>
            </a:r>
            <a:r>
              <a:rPr lang="fr-FR" dirty="0" err="1" smtClean="0"/>
              <a:t>tracker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above</a:t>
            </a:r>
            <a:r>
              <a:rPr lang="fr-FR" dirty="0" smtClean="0"/>
              <a:t> and </a:t>
            </a:r>
            <a:r>
              <a:rPr lang="fr-FR" dirty="0" err="1" smtClean="0"/>
              <a:t>sides</a:t>
            </a:r>
            <a:r>
              <a:rPr lang="fr-FR" dirty="0" smtClean="0"/>
              <a:t>. </a:t>
            </a:r>
            <a:r>
              <a:rPr lang="fr-FR" dirty="0" err="1" smtClean="0"/>
              <a:t>Photomultiplier</a:t>
            </a:r>
            <a:r>
              <a:rPr lang="fr-FR" dirty="0" smtClean="0"/>
              <a:t> </a:t>
            </a:r>
            <a:r>
              <a:rPr lang="fr-FR" dirty="0" smtClean="0"/>
              <a:t>tubes </a:t>
            </a:r>
            <a:r>
              <a:rPr lang="fr-FR" dirty="0" err="1" smtClean="0"/>
              <a:t>collect</a:t>
            </a:r>
            <a:r>
              <a:rPr lang="fr-FR" dirty="0"/>
              <a:t> </a:t>
            </a:r>
            <a:r>
              <a:rPr lang="fr-FR" dirty="0" smtClean="0"/>
              <a:t>light </a:t>
            </a:r>
            <a:r>
              <a:rPr lang="fr-FR" dirty="0" err="1" smtClean="0"/>
              <a:t>produced</a:t>
            </a:r>
            <a:r>
              <a:rPr lang="fr-FR" dirty="0" smtClean="0"/>
              <a:t> in </a:t>
            </a:r>
            <a:r>
              <a:rPr lang="fr-FR" dirty="0" smtClean="0"/>
              <a:t>89 plastic </a:t>
            </a:r>
            <a:r>
              <a:rPr lang="fr-FR" dirty="0" err="1" smtClean="0"/>
              <a:t>scintillator</a:t>
            </a:r>
            <a:r>
              <a:rPr lang="fr-FR" dirty="0" smtClean="0"/>
              <a:t> </a:t>
            </a:r>
            <a:r>
              <a:rPr lang="fr-FR" dirty="0" err="1" smtClean="0"/>
              <a:t>tiles</a:t>
            </a:r>
            <a:r>
              <a:rPr lang="fr-FR" dirty="0" smtClean="0"/>
              <a:t>.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566" y="3159846"/>
            <a:ext cx="2257029" cy="16074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6571" y="3264935"/>
            <a:ext cx="648199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00FF"/>
                </a:solidFill>
              </a:rPr>
              <a:t>Considerations</a:t>
            </a:r>
            <a:endParaRPr lang="fr-FR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&gt;</a:t>
            </a:r>
            <a:r>
              <a:rPr lang="fr-FR" dirty="0"/>
              <a:t>99.97% efficient</a:t>
            </a:r>
            <a:r>
              <a:rPr lang="fr-FR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/>
              <a:t>Scintillating</a:t>
            </a:r>
            <a:r>
              <a:rPr lang="fr-FR" dirty="0"/>
              <a:t> </a:t>
            </a:r>
            <a:r>
              <a:rPr lang="fr-FR" dirty="0" err="1"/>
              <a:t>fiber</a:t>
            </a:r>
            <a:r>
              <a:rPr lang="fr-FR" dirty="0"/>
              <a:t> </a:t>
            </a:r>
            <a:r>
              <a:rPr lang="fr-FR" dirty="0" err="1"/>
              <a:t>covers</a:t>
            </a:r>
            <a:r>
              <a:rPr lang="fr-FR" dirty="0"/>
              <a:t> gaps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 smtClean="0"/>
              <a:t>rows</a:t>
            </a:r>
            <a:r>
              <a:rPr lang="fr-FR" dirty="0" smtClean="0"/>
              <a:t>.</a:t>
            </a: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Segments </a:t>
            </a:r>
            <a:r>
              <a:rPr lang="fr-FR" dirty="0" err="1"/>
              <a:t>reduce</a:t>
            </a:r>
            <a:r>
              <a:rPr lang="fr-FR" dirty="0"/>
              <a:t> </a:t>
            </a:r>
            <a:r>
              <a:rPr lang="fr-FR" dirty="0" err="1"/>
              <a:t>unwanted</a:t>
            </a:r>
            <a:r>
              <a:rPr lang="fr-FR" dirty="0"/>
              <a:t> vetos </a:t>
            </a:r>
            <a:r>
              <a:rPr lang="fr-FR" dirty="0" err="1"/>
              <a:t>caused</a:t>
            </a:r>
            <a:r>
              <a:rPr lang="fr-FR" dirty="0"/>
              <a:t> by </a:t>
            </a:r>
            <a:r>
              <a:rPr lang="fr-FR" dirty="0" err="1"/>
              <a:t>scattered</a:t>
            </a:r>
            <a:r>
              <a:rPr lang="fr-FR" dirty="0"/>
              <a:t> </a:t>
            </a:r>
            <a:r>
              <a:rPr lang="fr-FR" dirty="0" err="1"/>
              <a:t>charged</a:t>
            </a:r>
            <a:r>
              <a:rPr lang="fr-FR" dirty="0"/>
              <a:t> </a:t>
            </a:r>
            <a:r>
              <a:rPr lang="fr-FR" dirty="0" err="1"/>
              <a:t>particles</a:t>
            </a:r>
            <a:r>
              <a:rPr lang="fr-FR" dirty="0"/>
              <a:t> </a:t>
            </a:r>
            <a:r>
              <a:rPr lang="fr-FR" dirty="0" err="1"/>
              <a:t>produced</a:t>
            </a:r>
            <a:r>
              <a:rPr lang="fr-FR" dirty="0"/>
              <a:t> in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gamma-ray </a:t>
            </a:r>
            <a:r>
              <a:rPr lang="fr-FR" dirty="0" err="1"/>
              <a:t>showers</a:t>
            </a:r>
            <a:r>
              <a:rPr lang="fr-FR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52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79"/>
            <a:ext cx="8229600" cy="857250"/>
          </a:xfrm>
        </p:spPr>
        <p:txBody>
          <a:bodyPr/>
          <a:lstStyle/>
          <a:p>
            <a:r>
              <a:rPr lang="en-US" dirty="0" smtClean="0"/>
              <a:t>The edible ACD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161" y="965435"/>
            <a:ext cx="4821030" cy="3801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01141" y="3674598"/>
            <a:ext cx="1917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This did not pass requirements, but it tasted great!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3463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ChangeArrowheads="1"/>
          </p:cNvSpPr>
          <p:nvPr/>
        </p:nvSpPr>
        <p:spPr bwMode="auto">
          <a:xfrm>
            <a:off x="712789" y="-96460"/>
            <a:ext cx="7820025" cy="4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dirty="0"/>
              <a:t>Candidate Gamma-ray Events</a:t>
            </a:r>
            <a:endParaRPr lang="en-US" sz="2000" dirty="0"/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120004" y="4479100"/>
            <a:ext cx="8940244" cy="650661"/>
          </a:xfrm>
          <a:prstGeom prst="rect">
            <a:avLst/>
          </a:prstGeom>
          <a:noFill/>
          <a:ln>
            <a:noFill/>
          </a:ln>
          <a:effectLst/>
        </p:spPr>
        <p:txBody>
          <a:bodyPr bIns="13716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90000"/>
            </a:pPr>
            <a:r>
              <a:rPr lang="en-US" sz="1400" b="1" dirty="0">
                <a:solidFill>
                  <a:srgbClr val="008000"/>
                </a:solidFill>
              </a:rPr>
              <a:t>Green</a:t>
            </a:r>
            <a:r>
              <a:rPr lang="en-US" sz="1400" dirty="0"/>
              <a:t> crosses --&gt; detected positions of the charged </a:t>
            </a:r>
            <a:r>
              <a:rPr lang="en-US" sz="1400" dirty="0" smtClean="0"/>
              <a:t>particles  </a:t>
            </a:r>
            <a:r>
              <a:rPr lang="en-US" sz="1400" b="1" dirty="0" smtClean="0">
                <a:solidFill>
                  <a:schemeClr val="hlink"/>
                </a:solidFill>
              </a:rPr>
              <a:t>Blue</a:t>
            </a:r>
            <a:r>
              <a:rPr lang="en-US" sz="1400" dirty="0" smtClean="0"/>
              <a:t> </a:t>
            </a:r>
            <a:r>
              <a:rPr lang="en-US" sz="1400" dirty="0"/>
              <a:t>lines --&gt; reconstructed track </a:t>
            </a:r>
            <a:r>
              <a:rPr lang="en-US" sz="1400" dirty="0" smtClean="0"/>
              <a:t>trajectories</a:t>
            </a:r>
            <a:endParaRPr lang="en-US" sz="14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90000"/>
            </a:pPr>
            <a:r>
              <a:rPr lang="en-US" sz="1400" b="1" dirty="0">
                <a:solidFill>
                  <a:srgbClr val="FF0000"/>
                </a:solidFill>
              </a:rPr>
              <a:t>Red</a:t>
            </a:r>
            <a:r>
              <a:rPr lang="en-US" sz="1400" dirty="0"/>
              <a:t> crosses --&gt; detected energy depositions in the </a:t>
            </a:r>
            <a:r>
              <a:rPr lang="en-US" sz="1400" dirty="0" smtClean="0"/>
              <a:t>cal.	         </a:t>
            </a:r>
            <a:r>
              <a:rPr lang="en-US" sz="1400" b="1" dirty="0" smtClean="0">
                <a:solidFill>
                  <a:srgbClr val="FECC66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Yellow</a:t>
            </a:r>
            <a:r>
              <a:rPr lang="en-US" sz="1400" dirty="0" smtClean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1400" dirty="0"/>
              <a:t>line --&gt; estimated direction of candidate gamma </a:t>
            </a:r>
            <a:r>
              <a:rPr lang="en-US" sz="1400" dirty="0" smtClean="0"/>
              <a:t>ray</a:t>
            </a:r>
            <a:endParaRPr lang="en-US" sz="1400" dirty="0"/>
          </a:p>
        </p:txBody>
      </p:sp>
      <p:pic>
        <p:nvPicPr>
          <p:cNvPr id="81924" name="Picture 4" descr="WiredAnimation-19185"/>
          <p:cNvPicPr>
            <a:picLocks noChangeAspect="1" noChangeArrowheads="1"/>
          </p:cNvPicPr>
          <p:nvPr/>
        </p:nvPicPr>
        <p:blipFill>
          <a:blip r:embed="rId3" cstate="print">
            <a:lum bright="42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76" y="379970"/>
            <a:ext cx="3884613" cy="196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 descr="WiredAnimation-7280"/>
          <p:cNvPicPr>
            <a:picLocks noChangeAspect="1" noChangeArrowheads="1"/>
          </p:cNvPicPr>
          <p:nvPr/>
        </p:nvPicPr>
        <p:blipFill>
          <a:blip r:embed="rId4" cstate="print">
            <a:lum bright="42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9314" y="379970"/>
            <a:ext cx="3895725" cy="196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6" descr="WiredAnimation-24601"/>
          <p:cNvPicPr>
            <a:picLocks noChangeAspect="1" noChangeArrowheads="1"/>
          </p:cNvPicPr>
          <p:nvPr/>
        </p:nvPicPr>
        <p:blipFill>
          <a:blip r:embed="rId5" cstate="print">
            <a:lum bright="48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1" y="2439888"/>
            <a:ext cx="3884613" cy="203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7" descr="WiredAnimation-1698"/>
          <p:cNvPicPr>
            <a:picLocks noChangeAspect="1" noChangeArrowheads="1"/>
          </p:cNvPicPr>
          <p:nvPr/>
        </p:nvPicPr>
        <p:blipFill>
          <a:blip r:embed="rId6" cstate="print">
            <a:lum bright="48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1" y="2449888"/>
            <a:ext cx="3895725" cy="20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83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789036" y="98939"/>
            <a:ext cx="4004800" cy="640556"/>
          </a:xfrm>
        </p:spPr>
        <p:txBody>
          <a:bodyPr>
            <a:normAutofit/>
          </a:bodyPr>
          <a:lstStyle/>
          <a:p>
            <a:r>
              <a:rPr lang="it-IT" sz="3200" dirty="0"/>
              <a:t>On-</a:t>
            </a:r>
            <a:r>
              <a:rPr lang="it-IT" sz="3200" dirty="0" err="1"/>
              <a:t>orbit</a:t>
            </a:r>
            <a:r>
              <a:rPr lang="it-IT" sz="3200" dirty="0"/>
              <a:t> </a:t>
            </a:r>
            <a:r>
              <a:rPr lang="it-IT" sz="3200" dirty="0" err="1" smtClean="0"/>
              <a:t>Event</a:t>
            </a:r>
            <a:r>
              <a:rPr lang="it-IT" sz="3200" dirty="0" smtClean="0"/>
              <a:t> </a:t>
            </a:r>
            <a:r>
              <a:rPr lang="it-IT" sz="3200" dirty="0" err="1" smtClean="0"/>
              <a:t>Rates</a:t>
            </a:r>
            <a:endParaRPr lang="it-IT" sz="4800" dirty="0"/>
          </a:p>
        </p:txBody>
      </p:sp>
      <p:sp>
        <p:nvSpPr>
          <p:cNvPr id="462851" name="Rectangle 3"/>
          <p:cNvSpPr>
            <a:spLocks noChangeArrowheads="1"/>
          </p:cNvSpPr>
          <p:nvPr/>
        </p:nvSpPr>
        <p:spPr bwMode="auto">
          <a:xfrm>
            <a:off x="4974400" y="483735"/>
            <a:ext cx="3895836" cy="442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10000"/>
              </a:spcBef>
              <a:buFontTx/>
              <a:buChar char="•"/>
            </a:pPr>
            <a:endParaRPr lang="en-US" sz="1600" dirty="0">
              <a:solidFill>
                <a:schemeClr val="accent2"/>
              </a:solidFill>
            </a:endParaRPr>
          </a:p>
          <a:p>
            <a:pPr marL="285750" indent="-285750" eaLnBrk="1" hangingPunct="1">
              <a:spcBef>
                <a:spcPct val="10000"/>
              </a:spcBef>
              <a:buSzPct val="115000"/>
              <a:buFont typeface="Arial"/>
              <a:buChar char="•"/>
            </a:pPr>
            <a:r>
              <a:rPr lang="en-US" dirty="0" smtClean="0"/>
              <a:t>Trigger </a:t>
            </a:r>
            <a:r>
              <a:rPr lang="en-US" dirty="0"/>
              <a:t>rate: </a:t>
            </a:r>
            <a:r>
              <a:rPr lang="en-US" dirty="0">
                <a:solidFill>
                  <a:srgbClr val="0000FF"/>
                </a:solidFill>
              </a:rPr>
              <a:t>~few </a:t>
            </a:r>
            <a:r>
              <a:rPr lang="en-US" dirty="0" smtClean="0">
                <a:solidFill>
                  <a:srgbClr val="0000FF"/>
                </a:solidFill>
              </a:rPr>
              <a:t>kHz</a:t>
            </a:r>
            <a:endParaRPr lang="en-US" dirty="0">
              <a:solidFill>
                <a:srgbClr val="0000FF"/>
              </a:solidFill>
            </a:endParaRPr>
          </a:p>
          <a:p>
            <a:pPr marL="742950" lvl="1" indent="-285750" eaLnBrk="1" hangingPunct="1">
              <a:spcBef>
                <a:spcPct val="10000"/>
              </a:spcBef>
              <a:buSzPct val="115000"/>
              <a:buFont typeface="Arial"/>
              <a:buChar char="•"/>
            </a:pPr>
            <a:r>
              <a:rPr lang="en-US" dirty="0"/>
              <a:t> Huge </a:t>
            </a:r>
            <a:r>
              <a:rPr lang="en-US" dirty="0" smtClean="0"/>
              <a:t>variation in backgrounds over orbit</a:t>
            </a:r>
            <a:endParaRPr lang="en-US" dirty="0">
              <a:solidFill>
                <a:schemeClr val="accent2"/>
              </a:solidFill>
            </a:endParaRPr>
          </a:p>
          <a:p>
            <a:pPr marL="285750" indent="-285750" eaLnBrk="1" hangingPunct="1">
              <a:spcBef>
                <a:spcPct val="10000"/>
              </a:spcBef>
              <a:buSzPct val="115000"/>
              <a:buFont typeface="Arial"/>
              <a:buChar char="•"/>
            </a:pPr>
            <a:endParaRPr lang="en-US" sz="1600" dirty="0">
              <a:solidFill>
                <a:schemeClr val="accent2"/>
              </a:solidFill>
            </a:endParaRPr>
          </a:p>
          <a:p>
            <a:pPr marL="285750" indent="-285750" eaLnBrk="1" hangingPunct="1">
              <a:spcBef>
                <a:spcPct val="10000"/>
              </a:spcBef>
              <a:buSzPct val="115000"/>
              <a:buFont typeface="Arial"/>
              <a:buChar char="•"/>
            </a:pPr>
            <a:r>
              <a:rPr lang="en-US" dirty="0" smtClean="0"/>
              <a:t>Downlinked </a:t>
            </a:r>
            <a:r>
              <a:rPr lang="en-US" dirty="0"/>
              <a:t>rate: </a:t>
            </a:r>
            <a:r>
              <a:rPr lang="en-US" dirty="0">
                <a:solidFill>
                  <a:srgbClr val="0000FF"/>
                </a:solidFill>
              </a:rPr>
              <a:t>~400-500 Hz</a:t>
            </a:r>
          </a:p>
          <a:p>
            <a:pPr marL="742950" lvl="1" indent="-285750" eaLnBrk="1" hangingPunct="1">
              <a:spcBef>
                <a:spcPct val="10000"/>
              </a:spcBef>
              <a:buSzPct val="115000"/>
              <a:buFont typeface="Arial"/>
              <a:buChar char="•"/>
            </a:pPr>
            <a:r>
              <a:rPr lang="en-US" dirty="0"/>
              <a:t> ~90% from gamma filter</a:t>
            </a:r>
          </a:p>
          <a:p>
            <a:pPr marL="742950" lvl="1" indent="-285750" eaLnBrk="1" hangingPunct="1">
              <a:spcBef>
                <a:spcPct val="10000"/>
              </a:spcBef>
              <a:buSzPct val="115000"/>
              <a:buFont typeface="Arial"/>
              <a:buChar char="•"/>
            </a:pPr>
            <a:r>
              <a:rPr lang="en-US" dirty="0"/>
              <a:t> ~20-30 Hz from diagnostic filter</a:t>
            </a:r>
          </a:p>
          <a:p>
            <a:pPr marL="742950" lvl="1" indent="-285750" eaLnBrk="1" hangingPunct="1">
              <a:spcBef>
                <a:spcPct val="10000"/>
              </a:spcBef>
              <a:buSzPct val="115000"/>
              <a:buFont typeface="Arial"/>
              <a:buChar char="•"/>
            </a:pPr>
            <a:r>
              <a:rPr lang="en-US" dirty="0"/>
              <a:t> ~5 Hz from heavy ion filter</a:t>
            </a:r>
            <a:endParaRPr lang="en-US" sz="1800" dirty="0">
              <a:solidFill>
                <a:schemeClr val="accent2"/>
              </a:solidFill>
            </a:endParaRPr>
          </a:p>
          <a:p>
            <a:pPr marL="285750" indent="-285750" eaLnBrk="1" hangingPunct="1">
              <a:spcBef>
                <a:spcPct val="10000"/>
              </a:spcBef>
              <a:buSzPct val="115000"/>
              <a:buFont typeface="Arial"/>
              <a:buChar char="•"/>
            </a:pPr>
            <a:endParaRPr lang="en-US" sz="1600" dirty="0">
              <a:solidFill>
                <a:schemeClr val="accent2"/>
              </a:solidFill>
            </a:endParaRPr>
          </a:p>
          <a:p>
            <a:pPr marL="285750" indent="-285750" eaLnBrk="1" hangingPunct="1">
              <a:spcBef>
                <a:spcPct val="10000"/>
              </a:spcBef>
              <a:buSzPct val="115000"/>
              <a:buFont typeface="Arial"/>
              <a:buChar char="•"/>
            </a:pPr>
            <a:r>
              <a:rPr lang="en-US" dirty="0" smtClean="0"/>
              <a:t>Photon</a:t>
            </a:r>
            <a:r>
              <a:rPr lang="en-US" dirty="0"/>
              <a:t>-</a:t>
            </a:r>
            <a:r>
              <a:rPr lang="en-US" dirty="0" smtClean="0"/>
              <a:t>selected </a:t>
            </a:r>
            <a:r>
              <a:rPr lang="en-US" dirty="0" smtClean="0"/>
              <a:t>rate: </a:t>
            </a:r>
            <a:r>
              <a:rPr lang="en-US" dirty="0" smtClean="0">
                <a:solidFill>
                  <a:srgbClr val="0000FF"/>
                </a:solidFill>
              </a:rPr>
              <a:t>~</a:t>
            </a:r>
            <a:r>
              <a:rPr lang="en-US" dirty="0">
                <a:solidFill>
                  <a:srgbClr val="0000FF"/>
                </a:solidFill>
              </a:rPr>
              <a:t>1 </a:t>
            </a:r>
            <a:r>
              <a:rPr lang="en-US" dirty="0" smtClean="0">
                <a:solidFill>
                  <a:srgbClr val="0000FF"/>
                </a:solidFill>
              </a:rPr>
              <a:t>Hz</a:t>
            </a:r>
          </a:p>
          <a:p>
            <a:pPr marL="742950" lvl="1" indent="-285750">
              <a:spcBef>
                <a:spcPct val="10000"/>
              </a:spcBef>
              <a:buSzPct val="115000"/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asses least restrictive </a:t>
            </a:r>
            <a:r>
              <a:rPr lang="en-US" dirty="0"/>
              <a:t>background rejection </a:t>
            </a:r>
            <a:r>
              <a:rPr lang="en-US" dirty="0" smtClean="0"/>
              <a:t>and quality selection cuts</a:t>
            </a:r>
            <a:endParaRPr lang="en-US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462852" name="Picture 4" descr="rate_before_fil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49" y="279986"/>
            <a:ext cx="4529551" cy="151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853" name="Picture 5" descr="rate_after_filt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115" y="1801321"/>
            <a:ext cx="4489885" cy="14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854" name="Picture 6" descr="rate_sour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15" y="3360198"/>
            <a:ext cx="4579885" cy="152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2855" name="Text Box 7"/>
          <p:cNvSpPr txBox="1">
            <a:spLocks noChangeArrowheads="1"/>
          </p:cNvSpPr>
          <p:nvPr/>
        </p:nvSpPr>
        <p:spPr bwMode="auto">
          <a:xfrm>
            <a:off x="1662625" y="273779"/>
            <a:ext cx="20995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Triggered</a:t>
            </a:r>
            <a:r>
              <a:rPr lang="en-US" sz="1800" dirty="0" smtClean="0"/>
              <a:t> event rate</a:t>
            </a:r>
            <a:endParaRPr lang="en-US" sz="1800" dirty="0"/>
          </a:p>
        </p:txBody>
      </p:sp>
      <p:sp>
        <p:nvSpPr>
          <p:cNvPr id="462856" name="Text Box 8"/>
          <p:cNvSpPr txBox="1">
            <a:spLocks noChangeArrowheads="1"/>
          </p:cNvSpPr>
          <p:nvPr/>
        </p:nvSpPr>
        <p:spPr bwMode="auto">
          <a:xfrm>
            <a:off x="1562618" y="1852038"/>
            <a:ext cx="23231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Downlinked event rate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62857" name="Text Box 9"/>
          <p:cNvSpPr txBox="1">
            <a:spLocks noChangeArrowheads="1"/>
          </p:cNvSpPr>
          <p:nvPr/>
        </p:nvSpPr>
        <p:spPr bwMode="auto">
          <a:xfrm>
            <a:off x="1811201" y="3375200"/>
            <a:ext cx="13026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Photon rate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24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6738" y="4756683"/>
            <a:ext cx="3939226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03726" y="4715321"/>
            <a:ext cx="757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75 min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234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Effective Area, Acceptance, and Sensitivity</a:t>
            </a:r>
          </a:p>
          <a:p>
            <a:r>
              <a:rPr lang="en-US" dirty="0" smtClean="0"/>
              <a:t>Angular Resolution</a:t>
            </a:r>
          </a:p>
          <a:p>
            <a:r>
              <a:rPr lang="en-US" dirty="0" smtClean="0"/>
              <a:t>Energy Resolution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9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6455"/>
            <a:ext cx="8229600" cy="4356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Effective Area</a:t>
            </a:r>
            <a:endParaRPr lang="en-US" dirty="0"/>
          </a:p>
        </p:txBody>
      </p:sp>
      <p:sp>
        <p:nvSpPr>
          <p:cNvPr id="3223557" name="Rectangle 5"/>
          <p:cNvSpPr>
            <a:spLocks noChangeArrowheads="1"/>
          </p:cNvSpPr>
          <p:nvPr/>
        </p:nvSpPr>
        <p:spPr bwMode="auto">
          <a:xfrm>
            <a:off x="677064" y="4234512"/>
            <a:ext cx="7989887" cy="65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latin typeface="Arial" charset="0"/>
              </a:rPr>
              <a:t>Effective area </a:t>
            </a:r>
            <a:r>
              <a:rPr lang="en-US" sz="1600" dirty="0" smtClean="0">
                <a:latin typeface="Arial" charset="0"/>
              </a:rPr>
              <a:t>increases </a:t>
            </a:r>
            <a:r>
              <a:rPr lang="en-US" sz="1600" dirty="0">
                <a:latin typeface="Arial" charset="0"/>
              </a:rPr>
              <a:t>rapidly up to 1 </a:t>
            </a:r>
            <a:r>
              <a:rPr lang="en-US" sz="1600" dirty="0" err="1">
                <a:latin typeface="Arial" charset="0"/>
              </a:rPr>
              <a:t>GeV</a:t>
            </a:r>
            <a:r>
              <a:rPr lang="en-US" sz="1600" dirty="0">
                <a:latin typeface="Arial" charset="0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latin typeface="Arial" charset="0"/>
              </a:rPr>
              <a:t>Photons detected </a:t>
            </a:r>
            <a:r>
              <a:rPr lang="en-US" sz="1600" dirty="0">
                <a:latin typeface="Arial" charset="0"/>
              </a:rPr>
              <a:t>out to 65-70 </a:t>
            </a:r>
            <a:r>
              <a:rPr lang="en-US" sz="1600" dirty="0" err="1">
                <a:latin typeface="Arial" charset="0"/>
              </a:rPr>
              <a:t>deg</a:t>
            </a:r>
            <a:r>
              <a:rPr lang="en-US" sz="1600" dirty="0">
                <a:latin typeface="Arial" charset="0"/>
              </a:rPr>
              <a:t> from the LAT </a:t>
            </a:r>
            <a:r>
              <a:rPr lang="en-US" sz="1600" dirty="0" err="1">
                <a:latin typeface="Arial" charset="0"/>
              </a:rPr>
              <a:t>boresight</a:t>
            </a:r>
            <a:r>
              <a:rPr lang="en-US" sz="1600" dirty="0">
                <a:latin typeface="Arial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3841" y="634644"/>
            <a:ext cx="6561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# detected gammas = Source flux * effective area </a:t>
            </a:r>
          </a:p>
          <a:p>
            <a:r>
              <a:rPr lang="en-US" sz="2000" dirty="0" smtClean="0"/>
              <a:t>Effective area </a:t>
            </a:r>
            <a:r>
              <a:rPr lang="en-US" sz="2000" dirty="0"/>
              <a:t>= </a:t>
            </a:r>
            <a:r>
              <a:rPr lang="en-US" sz="2000" dirty="0" smtClean="0"/>
              <a:t>physical area </a:t>
            </a:r>
            <a:r>
              <a:rPr lang="en-US" sz="2000" dirty="0"/>
              <a:t>* </a:t>
            </a:r>
            <a:r>
              <a:rPr lang="en-US" sz="2000" dirty="0" smtClean="0"/>
              <a:t>detection efficiency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83" y="1425641"/>
            <a:ext cx="4085433" cy="2774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116" y="1445641"/>
            <a:ext cx="3948768" cy="268154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00008" y="3589825"/>
            <a:ext cx="560016" cy="1199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627" y="3670531"/>
            <a:ext cx="72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EGRET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959800" y="3985323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Inclination angle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6247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979"/>
            <a:ext cx="5362959" cy="857250"/>
          </a:xfrm>
        </p:spPr>
        <p:txBody>
          <a:bodyPr/>
          <a:lstStyle/>
          <a:p>
            <a:r>
              <a:rPr lang="en-US" dirty="0"/>
              <a:t>Effective area</a:t>
            </a:r>
          </a:p>
        </p:txBody>
      </p:sp>
      <p:sp>
        <p:nvSpPr>
          <p:cNvPr id="32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162" y="1007039"/>
            <a:ext cx="5012983" cy="200660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/>
              <a:t>Larger </a:t>
            </a:r>
            <a:r>
              <a:rPr lang="en-US" sz="1800" dirty="0"/>
              <a:t>effective area </a:t>
            </a:r>
            <a:r>
              <a:rPr lang="en-US" sz="1800" dirty="0" smtClean="0"/>
              <a:t>means </a:t>
            </a:r>
            <a:r>
              <a:rPr lang="en-US" sz="1800" dirty="0"/>
              <a:t>more gamma-rays are detected </a:t>
            </a:r>
            <a:r>
              <a:rPr lang="en-US" sz="1800" dirty="0" smtClean="0"/>
              <a:t>at </a:t>
            </a:r>
            <a:r>
              <a:rPr lang="en-US" sz="1800" dirty="0"/>
              <a:t>a given source </a:t>
            </a:r>
            <a:r>
              <a:rPr lang="en-US" sz="1800" dirty="0" smtClean="0"/>
              <a:t>brightness in a given interval.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 smtClean="0"/>
              <a:t>Important for variability measurements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A typical </a:t>
            </a:r>
            <a:r>
              <a:rPr lang="en-US" sz="1400" dirty="0"/>
              <a:t>minimum integration for </a:t>
            </a:r>
            <a:r>
              <a:rPr lang="en-US" sz="1400" dirty="0" smtClean="0"/>
              <a:t>bright source </a:t>
            </a:r>
            <a:r>
              <a:rPr lang="en-US" sz="1400" dirty="0"/>
              <a:t>is </a:t>
            </a:r>
            <a:r>
              <a:rPr lang="en-US" sz="1400" dirty="0" smtClean="0"/>
              <a:t>a day, </a:t>
            </a:r>
            <a:r>
              <a:rPr lang="en-US" sz="1400" dirty="0"/>
              <a:t>but can </a:t>
            </a:r>
            <a:r>
              <a:rPr lang="en-US" sz="1400" dirty="0" smtClean="0"/>
              <a:t>be shorter </a:t>
            </a:r>
            <a:r>
              <a:rPr lang="en-US" sz="1400" dirty="0"/>
              <a:t>for </a:t>
            </a:r>
            <a:r>
              <a:rPr lang="en-US" sz="1400" dirty="0" smtClean="0"/>
              <a:t>the brightest sources. </a:t>
            </a:r>
            <a:r>
              <a:rPr lang="en-US" sz="1400" b="1" dirty="0" smtClean="0"/>
              <a:t>Minutes</a:t>
            </a:r>
            <a:r>
              <a:rPr lang="en-US" sz="1400" dirty="0" smtClean="0"/>
              <a:t> for </a:t>
            </a:r>
            <a:r>
              <a:rPr lang="en-US" sz="1400" dirty="0" smtClean="0"/>
              <a:t>brightest </a:t>
            </a:r>
            <a:r>
              <a:rPr lang="en-US" sz="1400" dirty="0" smtClean="0"/>
              <a:t>flares </a:t>
            </a:r>
            <a:r>
              <a:rPr lang="en-US" sz="1400" dirty="0"/>
              <a:t>(</a:t>
            </a:r>
            <a:r>
              <a:rPr lang="en-US" sz="1400" dirty="0" smtClean="0"/>
              <a:t>3C 279); </a:t>
            </a:r>
            <a:r>
              <a:rPr lang="en-US" sz="1400" b="1" dirty="0" smtClean="0"/>
              <a:t>Seconds</a:t>
            </a:r>
            <a:r>
              <a:rPr lang="en-US" sz="1400" dirty="0" smtClean="0"/>
              <a:t> for GRBs</a:t>
            </a:r>
            <a:endParaRPr lang="en-US" sz="1400" dirty="0"/>
          </a:p>
        </p:txBody>
      </p:sp>
      <p:pic>
        <p:nvPicPr>
          <p:cNvPr id="3264517" name="Picture 5" descr="3c4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296" y="2933664"/>
            <a:ext cx="3436938" cy="194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64518" name="Text Box 6"/>
          <p:cNvSpPr txBox="1">
            <a:spLocks noChangeArrowheads="1"/>
          </p:cNvSpPr>
          <p:nvPr/>
        </p:nvSpPr>
        <p:spPr bwMode="auto">
          <a:xfrm>
            <a:off x="1986104" y="3013664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err="1" smtClean="0"/>
              <a:t>Blazar</a:t>
            </a:r>
            <a:r>
              <a:rPr lang="en-US" b="0" dirty="0" smtClean="0"/>
              <a:t> 3C </a:t>
            </a:r>
            <a:r>
              <a:rPr lang="en-US" b="0" dirty="0"/>
              <a:t>454.3</a:t>
            </a:r>
          </a:p>
        </p:txBody>
      </p:sp>
      <p:pic>
        <p:nvPicPr>
          <p:cNvPr id="3264519" name="Picture 7" descr="GRB090510_l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0137" y="-110001"/>
            <a:ext cx="4231964" cy="526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79"/>
            <a:ext cx="8229600" cy="71397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Angular Resolution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1129479"/>
            <a:ext cx="2580435" cy="259033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Definition</a:t>
            </a:r>
            <a:r>
              <a:rPr lang="en-US" dirty="0" smtClean="0"/>
              <a:t>: angular radius containing 68% or 95% of the gamma-rays from a point source.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</a:t>
            </a:r>
            <a:r>
              <a:rPr lang="en-US" b="1" dirty="0" smtClean="0"/>
              <a:t> Point Spread Function </a:t>
            </a:r>
            <a:r>
              <a:rPr lang="en-US" dirty="0" smtClean="0"/>
              <a:t>describes the angular distribution of measured photons from a point source.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2600" y="4389803"/>
            <a:ext cx="8405701" cy="53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latin typeface="Arial" charset="0"/>
              </a:rPr>
              <a:t>Angular </a:t>
            </a:r>
            <a:r>
              <a:rPr lang="en-US" sz="1600" dirty="0">
                <a:latin typeface="Arial" charset="0"/>
              </a:rPr>
              <a:t>resolution improves </a:t>
            </a:r>
            <a:r>
              <a:rPr lang="en-US" sz="1600" dirty="0" smtClean="0">
                <a:latin typeface="Arial" charset="0"/>
              </a:rPr>
              <a:t>dramatically with </a:t>
            </a:r>
            <a:r>
              <a:rPr lang="en-US" sz="1600" dirty="0">
                <a:latin typeface="Arial" charset="0"/>
              </a:rPr>
              <a:t>increasing </a:t>
            </a:r>
            <a:r>
              <a:rPr lang="en-US" sz="1600" dirty="0" smtClean="0">
                <a:latin typeface="Arial" charset="0"/>
              </a:rPr>
              <a:t>energy.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776" y="919955"/>
            <a:ext cx="4859265" cy="329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8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79"/>
            <a:ext cx="8229600" cy="71397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Angular Resolution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1129479"/>
            <a:ext cx="2580435" cy="259033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Definition</a:t>
            </a:r>
            <a:r>
              <a:rPr lang="en-US" dirty="0" smtClean="0"/>
              <a:t>: angular radius containing 68% or 95% of the gamma-rays from a point source.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</a:t>
            </a:r>
            <a:r>
              <a:rPr lang="en-US" b="1" dirty="0" smtClean="0"/>
              <a:t> Point Spread Function </a:t>
            </a:r>
            <a:r>
              <a:rPr lang="en-US" dirty="0" smtClean="0"/>
              <a:t>describes the angular distribution of measured photons from a point source.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2600" y="4239803"/>
            <a:ext cx="8405701" cy="62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latin typeface="Arial" charset="0"/>
              </a:rPr>
              <a:t>U</a:t>
            </a:r>
            <a:r>
              <a:rPr lang="en-US" sz="1600" dirty="0" smtClean="0">
                <a:latin typeface="Arial" charset="0"/>
              </a:rPr>
              <a:t>niform </a:t>
            </a:r>
            <a:r>
              <a:rPr lang="en-US" sz="1600" dirty="0" smtClean="0">
                <a:latin typeface="Arial" charset="0"/>
              </a:rPr>
              <a:t>out to large incidence angles, where 2D sensor geometry becomes important.</a:t>
            </a:r>
            <a:endParaRPr lang="en-US" sz="1600" dirty="0"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25" y="951851"/>
            <a:ext cx="4500124" cy="30559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0061" y="3785135"/>
            <a:ext cx="173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Inclination angle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5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060" y="25979"/>
            <a:ext cx="6446739" cy="85725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Science Motivation: EGRET Legacy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pic>
        <p:nvPicPr>
          <p:cNvPr id="5" name="Picture 4" descr="Screen Shot 2016-06-20 at 10.44.46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111" y="814911"/>
            <a:ext cx="6749125" cy="4210989"/>
          </a:xfrm>
          <a:prstGeom prst="rect">
            <a:avLst/>
          </a:prstGeom>
        </p:spPr>
      </p:pic>
      <p:pic>
        <p:nvPicPr>
          <p:cNvPr id="6" name="Picture 5" descr="CGRO_ShuttleArm_Labeled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463799" cy="17234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50384" y="1629445"/>
            <a:ext cx="27198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Strongly variable active </a:t>
            </a:r>
            <a:r>
              <a:rPr lang="en-US" dirty="0"/>
              <a:t>g</a:t>
            </a:r>
            <a:r>
              <a:rPr lang="en-US" dirty="0" smtClean="0"/>
              <a:t>alactic </a:t>
            </a:r>
            <a:r>
              <a:rPr lang="en-US" dirty="0"/>
              <a:t>n</a:t>
            </a:r>
            <a:r>
              <a:rPr lang="en-US" dirty="0" smtClean="0"/>
              <a:t>uclei (</a:t>
            </a:r>
            <a:r>
              <a:rPr lang="en-US" dirty="0" err="1" smtClean="0"/>
              <a:t>blazars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Pulsars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Galactic and Extragalactic diffuse emission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Large </a:t>
            </a:r>
            <a:r>
              <a:rPr lang="en-US" dirty="0" err="1" smtClean="0"/>
              <a:t>Magellanic</a:t>
            </a:r>
            <a:r>
              <a:rPr lang="en-US" dirty="0" smtClean="0"/>
              <a:t> Cloud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Many TBD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77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5979"/>
            <a:ext cx="8444273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Data types act as independent instruments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68" y="1175654"/>
            <a:ext cx="4485697" cy="30461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6010" y="1312156"/>
            <a:ext cx="409437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and not only hardware can configure the instrument and adjust its performance.</a:t>
            </a:r>
          </a:p>
          <a:p>
            <a:endParaRPr lang="en-US" dirty="0"/>
          </a:p>
          <a:p>
            <a:r>
              <a:rPr lang="en-US" dirty="0"/>
              <a:t>D</a:t>
            </a:r>
            <a:r>
              <a:rPr lang="en-US" dirty="0" smtClean="0"/>
              <a:t>ivide into </a:t>
            </a:r>
            <a:r>
              <a:rPr lang="en-US" dirty="0" err="1" smtClean="0"/>
              <a:t>quantiles</a:t>
            </a:r>
            <a:r>
              <a:rPr lang="en-US" dirty="0" smtClean="0"/>
              <a:t> in angular resolution to gain finer control of background rejection and spatial studies.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 more accurate representation of the instrument in terms of angular resolution.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49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79"/>
            <a:ext cx="8229600" cy="65398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Energy Measurement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7" t="9851" r="12730" b="6415"/>
          <a:stretch>
            <a:fillRect/>
          </a:stretch>
        </p:blipFill>
        <p:spPr bwMode="auto">
          <a:xfrm>
            <a:off x="2905739" y="724738"/>
            <a:ext cx="5577599" cy="426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709058" y="698759"/>
            <a:ext cx="16882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FFFFFF"/>
                </a:solidFill>
              </a:rPr>
              <a:t>1 </a:t>
            </a:r>
            <a:r>
              <a:rPr lang="en-US" sz="1600" b="1" dirty="0" err="1" smtClean="0">
                <a:solidFill>
                  <a:srgbClr val="FFFFFF"/>
                </a:solidFill>
              </a:rPr>
              <a:t>GeV</a:t>
            </a:r>
            <a:r>
              <a:rPr lang="en-US" sz="1600" b="1" dirty="0" smtClean="0">
                <a:solidFill>
                  <a:srgbClr val="FFFFFF"/>
                </a:solidFill>
              </a:rPr>
              <a:t> gamma ray </a:t>
            </a:r>
            <a:endParaRPr lang="en-US" sz="2400" b="1" dirty="0">
              <a:solidFill>
                <a:srgbClr val="FFFFFF"/>
              </a:solidFill>
              <a:latin typeface="Symbol" charset="0"/>
            </a:endParaRPr>
          </a:p>
        </p:txBody>
      </p:sp>
      <p:sp>
        <p:nvSpPr>
          <p:cNvPr id="7" name="AutoShape 6"/>
          <p:cNvSpPr>
            <a:spLocks/>
          </p:cNvSpPr>
          <p:nvPr/>
        </p:nvSpPr>
        <p:spPr bwMode="auto">
          <a:xfrm>
            <a:off x="4299900" y="1789913"/>
            <a:ext cx="227950" cy="1378099"/>
          </a:xfrm>
          <a:prstGeom prst="leftBrace">
            <a:avLst>
              <a:gd name="adj1" fmla="val 36111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2133600" y="2480812"/>
            <a:ext cx="2166299" cy="624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32635" y="2902189"/>
            <a:ext cx="15141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0" dirty="0"/>
              <a:t>Thin </a:t>
            </a:r>
            <a:r>
              <a:rPr lang="en-US" sz="1600" dirty="0" smtClean="0"/>
              <a:t>Convertor</a:t>
            </a:r>
            <a:r>
              <a:rPr lang="en-US" sz="1600" b="0" dirty="0" smtClean="0"/>
              <a:t>s</a:t>
            </a:r>
            <a:endParaRPr lang="en-US" sz="1600" b="0" dirty="0"/>
          </a:p>
        </p:txBody>
      </p:sp>
      <p:sp>
        <p:nvSpPr>
          <p:cNvPr id="10" name="AutoShape 9"/>
          <p:cNvSpPr>
            <a:spLocks/>
          </p:cNvSpPr>
          <p:nvPr/>
        </p:nvSpPr>
        <p:spPr bwMode="auto">
          <a:xfrm>
            <a:off x="4324650" y="3258729"/>
            <a:ext cx="203200" cy="381000"/>
          </a:xfrm>
          <a:prstGeom prst="leftBrace">
            <a:avLst>
              <a:gd name="adj1" fmla="val 20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2165350" y="3443854"/>
            <a:ext cx="2179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34969" y="3257341"/>
            <a:ext cx="15863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0" dirty="0"/>
              <a:t>Thick </a:t>
            </a:r>
            <a:r>
              <a:rPr lang="en-US" sz="1600" dirty="0" smtClean="0"/>
              <a:t>Convert</a:t>
            </a:r>
            <a:r>
              <a:rPr lang="en-US" sz="1600" b="0" dirty="0" smtClean="0"/>
              <a:t>ors</a:t>
            </a:r>
            <a:endParaRPr lang="en-US" sz="2400" b="0" dirty="0">
              <a:latin typeface="Symbol" charset="0"/>
            </a:endParaRPr>
          </a:p>
        </p:txBody>
      </p:sp>
      <p:sp>
        <p:nvSpPr>
          <p:cNvPr id="13" name="AutoShape 12"/>
          <p:cNvSpPr>
            <a:spLocks/>
          </p:cNvSpPr>
          <p:nvPr/>
        </p:nvSpPr>
        <p:spPr bwMode="auto">
          <a:xfrm>
            <a:off x="4344650" y="3748086"/>
            <a:ext cx="175250" cy="190637"/>
          </a:xfrm>
          <a:prstGeom prst="leftBrace">
            <a:avLst>
              <a:gd name="adj1" fmla="val 11111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2045362" y="3844288"/>
            <a:ext cx="2329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61826" y="3637478"/>
            <a:ext cx="13921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/>
              <a:t>No Convertors</a:t>
            </a:r>
            <a:endParaRPr lang="en-US" sz="2400" b="0" dirty="0">
              <a:latin typeface="Symbol" charset="0"/>
            </a:endParaRPr>
          </a:p>
        </p:txBody>
      </p:sp>
      <p:sp>
        <p:nvSpPr>
          <p:cNvPr id="16" name="AutoShape 15"/>
          <p:cNvSpPr>
            <a:spLocks/>
          </p:cNvSpPr>
          <p:nvPr/>
        </p:nvSpPr>
        <p:spPr bwMode="auto">
          <a:xfrm>
            <a:off x="3263414" y="4300538"/>
            <a:ext cx="228600" cy="590550"/>
          </a:xfrm>
          <a:prstGeom prst="leftBrace">
            <a:avLst>
              <a:gd name="adj1" fmla="val 2870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1730047" y="4595812"/>
            <a:ext cx="1533367" cy="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75326" y="4247286"/>
            <a:ext cx="132003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600" b="0" dirty="0"/>
              <a:t>Calorimeter </a:t>
            </a:r>
          </a:p>
          <a:p>
            <a:pPr eaLnBrk="0" hangingPunct="0"/>
            <a:r>
              <a:rPr lang="en-US" sz="1600" dirty="0" smtClean="0"/>
              <a:t>Crystals</a:t>
            </a:r>
            <a:endParaRPr lang="en-US" sz="2400" b="0" dirty="0">
              <a:latin typeface="Symbol" charset="0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5689058" y="2189893"/>
            <a:ext cx="1511842" cy="50091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H="1">
            <a:off x="5669754" y="3748088"/>
            <a:ext cx="1217303" cy="74994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7066754" y="1898862"/>
            <a:ext cx="146326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0" dirty="0"/>
              <a:t>   Gap Between </a:t>
            </a:r>
          </a:p>
          <a:p>
            <a:pPr eaLnBrk="0" hangingPunct="0"/>
            <a:r>
              <a:rPr lang="en-US" sz="1600" b="0" dirty="0"/>
              <a:t>Tracker Towers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6717892" y="3393948"/>
            <a:ext cx="196890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0" dirty="0"/>
              <a:t>   Gap Between </a:t>
            </a:r>
          </a:p>
          <a:p>
            <a:pPr eaLnBrk="0" hangingPunct="0"/>
            <a:r>
              <a:rPr lang="en-US" sz="1600" b="0" dirty="0"/>
              <a:t>   </a:t>
            </a:r>
            <a:r>
              <a:rPr lang="en-US" sz="1600" b="0" dirty="0" smtClean="0"/>
              <a:t>Calorimeter </a:t>
            </a:r>
            <a:r>
              <a:rPr lang="en-US" sz="1600" b="0" dirty="0"/>
              <a:t>Towers</a:t>
            </a: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V="1">
            <a:off x="5338532" y="4498030"/>
            <a:ext cx="1574668" cy="48861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6847057" y="4151766"/>
            <a:ext cx="171204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600" b="0" dirty="0" smtClean="0"/>
              <a:t>Energy leakage out of calorimeter</a:t>
            </a:r>
            <a:endParaRPr lang="en-US" sz="1600" b="0" dirty="0"/>
          </a:p>
        </p:txBody>
      </p:sp>
      <p:sp>
        <p:nvSpPr>
          <p:cNvPr id="26" name="TextBox 25"/>
          <p:cNvSpPr txBox="1"/>
          <p:nvPr/>
        </p:nvSpPr>
        <p:spPr>
          <a:xfrm>
            <a:off x="114914" y="739912"/>
            <a:ext cx="27908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Event Reconstruction </a:t>
            </a:r>
            <a:r>
              <a:rPr lang="en-US" sz="1600" dirty="0" smtClean="0"/>
              <a:t>accounts for effects like energy deposits in tracker, leakage of energy out of the instrument, and gaps in sensors. </a:t>
            </a:r>
          </a:p>
          <a:p>
            <a:r>
              <a:rPr lang="en-US" sz="1600" dirty="0" smtClean="0"/>
              <a:t>The relative importance  changes over the energy range of the instrument.</a:t>
            </a:r>
            <a:endParaRPr lang="en-US" sz="16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2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Gamma-ray pulsars are found using different approaches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 descr="Screen Shot 2020-10-22 at 2.02.54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320" y="1364150"/>
            <a:ext cx="4975435" cy="33324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296" y="1364150"/>
            <a:ext cx="28500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Fermi searches of known radio/x-ray pulsar locations</a:t>
            </a:r>
          </a:p>
          <a:p>
            <a:endParaRPr lang="en-US" dirty="0"/>
          </a:p>
          <a:p>
            <a:r>
              <a:rPr lang="en-US" dirty="0" smtClean="0"/>
              <a:t>Fermi searches of unidentified gamma-ray sources</a:t>
            </a:r>
          </a:p>
          <a:p>
            <a:endParaRPr lang="en-US" dirty="0"/>
          </a:p>
          <a:p>
            <a:r>
              <a:rPr lang="en-US" dirty="0" smtClean="0"/>
              <a:t>Others search Fermi unidentified gamma-ray source locations that can then be detected in Fermi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395"/>
            <a:ext cx="5856569" cy="6802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Gamma-ray pulsars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374" y="2423301"/>
            <a:ext cx="2872180" cy="161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5343" y="4060503"/>
            <a:ext cx="2884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 Widow and </a:t>
            </a:r>
            <a:r>
              <a:rPr lang="en-US" dirty="0" err="1" smtClean="0"/>
              <a:t>Redback</a:t>
            </a:r>
            <a:r>
              <a:rPr lang="en-US" dirty="0" smtClean="0"/>
              <a:t> Binaries have been </a:t>
            </a:r>
            <a:r>
              <a:rPr lang="en-US" dirty="0"/>
              <a:t>p</a:t>
            </a:r>
            <a:r>
              <a:rPr lang="en-US" dirty="0" smtClean="0"/>
              <a:t>rimarily found using Fermi</a:t>
            </a:r>
            <a:endParaRPr lang="en-US" dirty="0"/>
          </a:p>
        </p:txBody>
      </p:sp>
      <p:pic>
        <p:nvPicPr>
          <p:cNvPr id="8" name="Picture 7" descr="pulsar_NASAFermiCruzdeWild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375" y="129974"/>
            <a:ext cx="2872180" cy="2154135"/>
          </a:xfrm>
          <a:prstGeom prst="rect">
            <a:avLst/>
          </a:prstGeom>
        </p:spPr>
      </p:pic>
      <p:pic>
        <p:nvPicPr>
          <p:cNvPr id="9" name="Picture 8" descr="Screen Shot 2020-10-23 at 10.10.56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06" y="1322720"/>
            <a:ext cx="4202617" cy="315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</a:t>
            </a:r>
            <a:r>
              <a:rPr lang="en-US" dirty="0" smtClean="0"/>
              <a:t>Millisecond Pulsars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Liz Hays, ICRC 2015</a:t>
            </a:r>
            <a:endParaRPr lang="en-US"/>
          </a:p>
        </p:txBody>
      </p:sp>
      <p:pic>
        <p:nvPicPr>
          <p:cNvPr id="5" name="Picture 4" descr="Screen Shot 2015-07-31 at 11.54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821" y="1483762"/>
            <a:ext cx="4471442" cy="3360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0053" y="1122414"/>
            <a:ext cx="3782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amma-ray spectral modes for PSR J1227-4853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92170" y="4619592"/>
            <a:ext cx="19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Johnson et al. 2015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1512" y="3470092"/>
            <a:ext cx="36133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Millisecond pulsar (</a:t>
            </a:r>
            <a:r>
              <a:rPr lang="en-US" dirty="0" err="1" smtClean="0"/>
              <a:t>redback</a:t>
            </a:r>
            <a:r>
              <a:rPr lang="en-US" dirty="0" smtClean="0"/>
              <a:t> system) in the process of ablating low mass companion (~0.2 </a:t>
            </a:r>
            <a:r>
              <a:rPr lang="en-US" dirty="0" err="1" smtClean="0"/>
              <a:t>Msol</a:t>
            </a:r>
            <a:r>
              <a:rPr lang="en-US" dirty="0" smtClean="0"/>
              <a:t>, orbital period &lt;1 day)</a:t>
            </a:r>
            <a:endParaRPr lang="en-US" dirty="0"/>
          </a:p>
        </p:txBody>
      </p:sp>
      <p:pic>
        <p:nvPicPr>
          <p:cNvPr id="11" name="Picture 10" descr="transformer_pulsar_comparison_medr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37285"/>
            <a:ext cx="3480045" cy="253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1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title"/>
          </p:nvPr>
        </p:nvSpPr>
        <p:spPr>
          <a:xfrm>
            <a:off x="311703" y="67307"/>
            <a:ext cx="8520599" cy="57262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600" dirty="0">
                <a:solidFill>
                  <a:schemeClr val="tx1"/>
                </a:solidFill>
              </a:rPr>
              <a:t>Transitional Millisecond Pulsars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5003802" y="4686300"/>
            <a:ext cx="3212999" cy="171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914400"/>
            <a:endParaRPr lang="en-GB" sz="1400" i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Shape 487"/>
          <p:cNvSpPr txBox="1">
            <a:spLocks noGrp="1"/>
          </p:cNvSpPr>
          <p:nvPr>
            <p:ph type="sldNum" idx="12"/>
          </p:nvPr>
        </p:nvSpPr>
        <p:spPr>
          <a:xfrm>
            <a:off x="8472460" y="4663218"/>
            <a:ext cx="548699" cy="393524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GB" sz="1200"/>
              <a:pPr/>
              <a:t>35</a:t>
            </a:fld>
            <a:endParaRPr lang="en-GB" sz="1200" dirty="0"/>
          </a:p>
        </p:txBody>
      </p:sp>
      <p:sp>
        <p:nvSpPr>
          <p:cNvPr id="488" name="Shape 488"/>
          <p:cNvSpPr txBox="1"/>
          <p:nvPr/>
        </p:nvSpPr>
        <p:spPr>
          <a:xfrm>
            <a:off x="4854950" y="811388"/>
            <a:ext cx="4021800" cy="4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14300" defTabSz="914400">
              <a:buClr>
                <a:srgbClr val="FFFFFF"/>
              </a:buClr>
              <a:buSzPct val="100000"/>
            </a:pPr>
            <a:r>
              <a:rPr lang="en-GB" sz="16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~40</a:t>
            </a:r>
            <a:r>
              <a:rPr lang="en-GB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 of MSPs discovered in searches of LAT sources are interacting binaries</a:t>
            </a:r>
            <a:r>
              <a:rPr lang="en-GB" sz="16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(`black widows’ and `</a:t>
            </a:r>
            <a:r>
              <a:rPr lang="en-GB" sz="16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redbacks</a:t>
            </a:r>
            <a:r>
              <a:rPr lang="en-GB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’</a:t>
            </a:r>
            <a:r>
              <a:rPr lang="en-GB" sz="16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114300" defTabSz="914400">
              <a:buClr>
                <a:srgbClr val="FFFFFF"/>
              </a:buClr>
              <a:buSzPct val="100000"/>
            </a:pPr>
            <a:endParaRPr lang="en-GB" sz="16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defTabSz="914400">
              <a:buClr>
                <a:srgbClr val="FFFFFF"/>
              </a:buClr>
              <a:buSzPct val="100000"/>
            </a:pPr>
            <a:r>
              <a:rPr lang="en-GB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Prior to </a:t>
            </a:r>
            <a:r>
              <a:rPr lang="en-GB" sz="1600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Fermi</a:t>
            </a:r>
            <a:r>
              <a:rPr lang="en-GB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only 1 </a:t>
            </a:r>
            <a:r>
              <a:rPr lang="en-GB" sz="16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redback</a:t>
            </a:r>
            <a:r>
              <a:rPr lang="en-GB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~6 black widows were known outside of globular clusters (now </a:t>
            </a:r>
            <a:r>
              <a:rPr lang="en-GB" sz="16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several dozen)</a:t>
            </a:r>
            <a:endParaRPr lang="en-GB" sz="16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defTabSz="914400">
              <a:buClr>
                <a:srgbClr val="FFFFFF"/>
              </a:buClr>
              <a:buSzPct val="100000"/>
            </a:pPr>
            <a:endParaRPr lang="en-GB" sz="1600" kern="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defTabSz="914400">
              <a:buClr>
                <a:srgbClr val="FFFFFF"/>
              </a:buClr>
              <a:buSzPct val="100000"/>
            </a:pPr>
            <a:r>
              <a:rPr lang="en-GB" sz="16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LAT also detected transitions </a:t>
            </a:r>
            <a:r>
              <a:rPr lang="en-GB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between accreting and radio MSP states</a:t>
            </a:r>
          </a:p>
          <a:p>
            <a:pPr marL="114300" defTabSz="914400">
              <a:buClr>
                <a:srgbClr val="FFFFFF"/>
              </a:buClr>
              <a:buSzPct val="100000"/>
            </a:pPr>
            <a:r>
              <a:rPr lang="en-GB" sz="16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γ</a:t>
            </a:r>
            <a:r>
              <a:rPr lang="en-GB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-ray </a:t>
            </a:r>
            <a:r>
              <a:rPr lang="en-GB" sz="16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brightening </a:t>
            </a:r>
            <a:r>
              <a:rPr lang="en-GB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accreting state </a:t>
            </a:r>
            <a:r>
              <a:rPr lang="en-GB" sz="16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intriguing because accreting </a:t>
            </a:r>
            <a:r>
              <a:rPr lang="en-GB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sources are </a:t>
            </a:r>
            <a:r>
              <a:rPr lang="en-GB" sz="1600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GB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typical </a:t>
            </a:r>
            <a:r>
              <a:rPr lang="en-GB" sz="16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γ</a:t>
            </a:r>
            <a:r>
              <a:rPr lang="en-GB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-ray emitters</a:t>
            </a:r>
            <a:r>
              <a:rPr lang="en-GB" sz="16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14300" defTabSz="914400">
              <a:buClr>
                <a:srgbClr val="FFFFFF"/>
              </a:buClr>
              <a:buSzPct val="100000"/>
            </a:pPr>
            <a:endParaRPr lang="en-GB" sz="16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defTabSz="914400">
              <a:buClr>
                <a:srgbClr val="FFFFFF"/>
              </a:buClr>
              <a:buSzPct val="100000"/>
            </a:pPr>
            <a:r>
              <a:rPr lang="en-GB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Optical searches of LAT sources </a:t>
            </a:r>
            <a:r>
              <a:rPr lang="en-GB" sz="16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important for revealing </a:t>
            </a:r>
            <a:r>
              <a:rPr lang="en-GB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-GB" sz="16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candidates.</a:t>
            </a:r>
            <a:endParaRPr lang="en-GB" sz="16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9" name="Shape 48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75" y="914400"/>
            <a:ext cx="4220880" cy="185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Shape 49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00" y="3076678"/>
            <a:ext cx="4610900" cy="1420406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Shape 491"/>
          <p:cNvSpPr txBox="1"/>
          <p:nvPr/>
        </p:nvSpPr>
        <p:spPr>
          <a:xfrm>
            <a:off x="779678" y="655239"/>
            <a:ext cx="3762299" cy="3219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914400"/>
            <a:r>
              <a:rPr lang="en-GB" sz="1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Gamma-ray Transition of PSR J1023+0038</a:t>
            </a:r>
          </a:p>
        </p:txBody>
      </p:sp>
      <p:sp>
        <p:nvSpPr>
          <p:cNvPr id="492" name="Shape 492"/>
          <p:cNvSpPr txBox="1"/>
          <p:nvPr/>
        </p:nvSpPr>
        <p:spPr>
          <a:xfrm>
            <a:off x="387853" y="2821276"/>
            <a:ext cx="4610999" cy="3219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914400"/>
            <a:r>
              <a:rPr lang="en-GB" sz="1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X-ray and U Band Light Curves of 3FGL J1544.6-1125</a:t>
            </a:r>
          </a:p>
        </p:txBody>
      </p:sp>
      <p:sp>
        <p:nvSpPr>
          <p:cNvPr id="493" name="Shape 493"/>
          <p:cNvSpPr txBox="1"/>
          <p:nvPr/>
        </p:nvSpPr>
        <p:spPr>
          <a:xfrm>
            <a:off x="1525875" y="4072725"/>
            <a:ext cx="2300100" cy="171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914400"/>
            <a:r>
              <a:rPr lang="en-GB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Bogdanov et al. 2015</a:t>
            </a:r>
          </a:p>
        </p:txBody>
      </p:sp>
    </p:spTree>
    <p:extLst>
      <p:ext uri="{BB962C8B-B14F-4D97-AF65-F5344CB8AC3E}">
        <p14:creationId xmlns:p14="http://schemas.microsoft.com/office/powerpoint/2010/main" val="116594748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title"/>
          </p:nvPr>
        </p:nvSpPr>
        <p:spPr>
          <a:xfrm>
            <a:off x="311701" y="12893"/>
            <a:ext cx="8520599" cy="57262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600" i="1"/>
              <a:t>Fermi</a:t>
            </a:r>
            <a:r>
              <a:rPr lang="en-GB" sz="3600"/>
              <a:t> and Pulsar Timing Arrays</a:t>
            </a:r>
          </a:p>
        </p:txBody>
      </p:sp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699" cy="393524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36</a:t>
            </a:fld>
            <a:endParaRPr lang="en-GB"/>
          </a:p>
        </p:txBody>
      </p:sp>
      <p:pic>
        <p:nvPicPr>
          <p:cNvPr id="460" name="Shape 4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960" y="814131"/>
            <a:ext cx="3572535" cy="1981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Shape 46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28" y="3077642"/>
            <a:ext cx="3727867" cy="158557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Shape 462"/>
          <p:cNvSpPr txBox="1"/>
          <p:nvPr/>
        </p:nvSpPr>
        <p:spPr>
          <a:xfrm>
            <a:off x="311701" y="4502546"/>
            <a:ext cx="3880799" cy="2884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1050" dirty="0"/>
              <a:t>Sky map of </a:t>
            </a:r>
            <a:r>
              <a:rPr lang="en-GB" sz="1050" dirty="0" smtClean="0"/>
              <a:t>some MSPs </a:t>
            </a:r>
            <a:r>
              <a:rPr lang="en-GB" sz="1050" dirty="0"/>
              <a:t>discovered by targeting LAT sources </a:t>
            </a:r>
          </a:p>
        </p:txBody>
      </p:sp>
      <p:sp>
        <p:nvSpPr>
          <p:cNvPr id="463" name="Shape 463"/>
          <p:cNvSpPr txBox="1"/>
          <p:nvPr/>
        </p:nvSpPr>
        <p:spPr>
          <a:xfrm>
            <a:off x="4102495" y="817331"/>
            <a:ext cx="4820755" cy="39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Calibri"/>
              <a:buChar char="●"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Pulsar Timing Array (PTA) projects, like </a:t>
            </a:r>
            <a:r>
              <a:rPr lang="en-GB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NANOGrav</a:t>
            </a: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GB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ill explore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gravitational 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waves from 5</a:t>
            </a: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–500 </a:t>
            </a:r>
            <a:r>
              <a:rPr lang="en-GB" sz="1800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nHz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(lower frequency than LIGO or LISA).</a:t>
            </a:r>
            <a:endParaRPr lang="en-GB"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Calibri"/>
              <a:buChar char="●"/>
            </a:pPr>
            <a:r>
              <a:rPr lang="en-GB" sz="1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8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Fermi</a:t>
            </a: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Pulsar Search Consortium has discovered </a:t>
            </a:r>
            <a:r>
              <a:rPr lang="en-GB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~100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MSPs in searches of LAT </a:t>
            </a:r>
            <a:r>
              <a:rPr lang="en-GB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unassociated</a:t>
            </a: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sources (40% of the MSP discoveries since 2008 and about ⅓ of all known Galactic 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MSPs)</a:t>
            </a:r>
            <a:endParaRPr lang="en-GB"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Calibri"/>
              <a:buChar char="●"/>
            </a:pPr>
            <a:r>
              <a:rPr lang="en-GB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Two dozen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 MSPs have been added to PTA 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r>
              <a:rPr lang="en-GB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 far.</a:t>
            </a:r>
            <a:endParaRPr lang="en-GB"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051208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note on Timing Precision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Have to know where the spacecraft is (&lt;20 m)</a:t>
            </a:r>
          </a:p>
          <a:p>
            <a:r>
              <a:rPr lang="en-US" dirty="0" smtClean="0"/>
              <a:t>Need accuracy of the clock and timing chain</a:t>
            </a:r>
            <a:endParaRPr lang="en-US" dirty="0" smtClean="0"/>
          </a:p>
          <a:p>
            <a:r>
              <a:rPr lang="en-US" dirty="0" smtClean="0"/>
              <a:t>Pre-launch calibrations measured timestamp accuracy (GPS) at 300 ns rms. </a:t>
            </a:r>
          </a:p>
          <a:p>
            <a:r>
              <a:rPr lang="en-US" dirty="0" smtClean="0"/>
              <a:t>Flight calibration uses pulsars</a:t>
            </a:r>
          </a:p>
          <a:p>
            <a:pPr lvl="1"/>
            <a:r>
              <a:rPr lang="en-US" dirty="0" smtClean="0"/>
              <a:t>Can check for drift of the clock using high rotational rate pulsars, millisecond pulsars</a:t>
            </a:r>
          </a:p>
          <a:p>
            <a:pPr lvl="1"/>
            <a:r>
              <a:rPr lang="en-US" dirty="0" smtClean="0"/>
              <a:t>Check absolute timing using the Crab pulsar </a:t>
            </a:r>
            <a:r>
              <a:rPr lang="mr-IN" dirty="0" smtClean="0"/>
              <a:t>–</a:t>
            </a:r>
            <a:r>
              <a:rPr lang="en-US" dirty="0" smtClean="0"/>
              <a:t> high braking index allows higher accumulate rate of error per rotation</a:t>
            </a:r>
          </a:p>
          <a:p>
            <a:r>
              <a:rPr lang="en-US" dirty="0" smtClean="0"/>
              <a:t>Comparisons to radio data constrain the annual timing variance of clock to ~1 </a:t>
            </a:r>
            <a:r>
              <a:rPr lang="en-US" dirty="0" err="1" smtClean="0"/>
              <a:t>usec</a:t>
            </a:r>
            <a:r>
              <a:rPr lang="en-US" dirty="0" smtClean="0"/>
              <a:t> (limited by photon statistics). Exceeds 10 </a:t>
            </a:r>
            <a:r>
              <a:rPr lang="en-US" dirty="0" err="1" smtClean="0"/>
              <a:t>usec</a:t>
            </a:r>
            <a:r>
              <a:rPr lang="en-US" dirty="0" smtClean="0"/>
              <a:t> goal.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9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387558" cy="857250"/>
          </a:xfrm>
        </p:spPr>
        <p:txBody>
          <a:bodyPr>
            <a:noAutofit/>
          </a:bodyPr>
          <a:lstStyle/>
          <a:p>
            <a:r>
              <a:rPr lang="en-US" sz="3200" dirty="0" smtClean="0"/>
              <a:t>Probing the gamma-ray burst mechanism with gamma rays</a:t>
            </a:r>
            <a:endParaRPr lang="en-US" sz="3200" dirty="0"/>
          </a:p>
        </p:txBody>
      </p:sp>
      <p:pic>
        <p:nvPicPr>
          <p:cNvPr id="6" name="Content Placeholder 5" descr="grb_emission_VHEUpdat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0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/>
        </p:nvSpPr>
        <p:spPr>
          <a:xfrm>
            <a:off x="1" y="685800"/>
            <a:ext cx="2514599" cy="3000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Dark Matter searches</a:t>
            </a:r>
          </a:p>
        </p:txBody>
      </p:sp>
      <p:cxnSp>
        <p:nvCxnSpPr>
          <p:cNvPr id="262" name="Shape 262"/>
          <p:cNvCxnSpPr/>
          <p:nvPr/>
        </p:nvCxnSpPr>
        <p:spPr>
          <a:xfrm flipH="1">
            <a:off x="6967727" y="3927947"/>
            <a:ext cx="804672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3" name="Shape 263"/>
          <p:cNvCxnSpPr/>
          <p:nvPr/>
        </p:nvCxnSpPr>
        <p:spPr>
          <a:xfrm flipH="1">
            <a:off x="4343401" y="4614841"/>
            <a:ext cx="338327" cy="4762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4" name="Shape 26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9204" y="4433612"/>
            <a:ext cx="715415" cy="44458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65" name="Shape 265"/>
          <p:cNvSpPr txBox="1"/>
          <p:nvPr/>
        </p:nvSpPr>
        <p:spPr>
          <a:xfrm>
            <a:off x="1384700" y="4467181"/>
            <a:ext cx="2958700" cy="3000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Terrestrial γ-ray Flashes</a:t>
            </a:r>
          </a:p>
        </p:txBody>
      </p:sp>
      <p:cxnSp>
        <p:nvCxnSpPr>
          <p:cNvPr id="266" name="Shape 266"/>
          <p:cNvCxnSpPr/>
          <p:nvPr/>
        </p:nvCxnSpPr>
        <p:spPr>
          <a:xfrm rot="10800000">
            <a:off x="991987" y="4585744"/>
            <a:ext cx="384047" cy="119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7" name="Shape 267"/>
          <p:cNvSpPr txBox="1">
            <a:spLocks noGrp="1"/>
          </p:cNvSpPr>
          <p:nvPr>
            <p:ph type="title" idx="4294967295"/>
          </p:nvPr>
        </p:nvSpPr>
        <p:spPr>
          <a:xfrm>
            <a:off x="808683" y="-40965"/>
            <a:ext cx="7429500" cy="6219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GB" sz="3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Fermi </a:t>
            </a:r>
            <a:r>
              <a:rPr lang="en-GB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Highlights and Discoveries</a:t>
            </a:r>
          </a:p>
        </p:txBody>
      </p:sp>
      <p:grpSp>
        <p:nvGrpSpPr>
          <p:cNvPr id="268" name="Shape 268"/>
          <p:cNvGrpSpPr/>
          <p:nvPr/>
        </p:nvGrpSpPr>
        <p:grpSpPr>
          <a:xfrm>
            <a:off x="5471030" y="521489"/>
            <a:ext cx="2658584" cy="666750"/>
            <a:chOff x="5309189" y="5392862"/>
            <a:chExt cx="2658569" cy="889000"/>
          </a:xfrm>
        </p:grpSpPr>
        <p:grpSp>
          <p:nvGrpSpPr>
            <p:cNvPr id="269" name="Shape 269"/>
            <p:cNvGrpSpPr/>
            <p:nvPr/>
          </p:nvGrpSpPr>
          <p:grpSpPr>
            <a:xfrm>
              <a:off x="6254756" y="5880099"/>
              <a:ext cx="1713002" cy="376238"/>
              <a:chOff x="6432387" y="5981700"/>
              <a:chExt cx="1713180" cy="375673"/>
            </a:xfrm>
          </p:grpSpPr>
          <p:sp>
            <p:nvSpPr>
              <p:cNvPr id="270" name="Shape 270"/>
              <p:cNvSpPr txBox="1"/>
              <p:nvPr/>
            </p:nvSpPr>
            <p:spPr>
              <a:xfrm>
                <a:off x="6821364" y="5981700"/>
                <a:ext cx="803355" cy="3756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-GB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GRBs</a:t>
                </a:r>
              </a:p>
            </p:txBody>
          </p:sp>
          <p:cxnSp>
            <p:nvCxnSpPr>
              <p:cNvPr id="271" name="Shape 271"/>
              <p:cNvCxnSpPr/>
              <p:nvPr/>
            </p:nvCxnSpPr>
            <p:spPr>
              <a:xfrm rot="10800000">
                <a:off x="7624816" y="6197274"/>
                <a:ext cx="520751" cy="1585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Shape 272"/>
              <p:cNvCxnSpPr/>
              <p:nvPr/>
            </p:nvCxnSpPr>
            <p:spPr>
              <a:xfrm rot="10800000">
                <a:off x="6432387" y="6197274"/>
                <a:ext cx="412790" cy="1585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273" name="Shape 273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9189" y="5392862"/>
              <a:ext cx="930275" cy="8890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274" name="Shape 274"/>
          <p:cNvGrpSpPr/>
          <p:nvPr/>
        </p:nvGrpSpPr>
        <p:grpSpPr>
          <a:xfrm>
            <a:off x="4724399" y="2652712"/>
            <a:ext cx="4175746" cy="604838"/>
            <a:chOff x="4988332" y="3586557"/>
            <a:chExt cx="4175746" cy="806450"/>
          </a:xfrm>
        </p:grpSpPr>
        <p:cxnSp>
          <p:nvCxnSpPr>
            <p:cNvPr id="275" name="Shape 275"/>
            <p:cNvCxnSpPr/>
            <p:nvPr/>
          </p:nvCxnSpPr>
          <p:spPr>
            <a:xfrm rot="10800000">
              <a:off x="7401385" y="3859669"/>
              <a:ext cx="457200" cy="1587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6" name="Shape 276"/>
            <p:cNvSpPr txBox="1"/>
            <p:nvPr/>
          </p:nvSpPr>
          <p:spPr>
            <a:xfrm>
              <a:off x="5584567" y="3644900"/>
              <a:ext cx="1816818" cy="4001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GB" sz="2000" i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Fermi</a:t>
              </a:r>
              <a:r>
                <a:rPr lang="en-GB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Bubbles</a:t>
              </a:r>
            </a:p>
          </p:txBody>
        </p:sp>
        <p:pic>
          <p:nvPicPr>
            <p:cNvPr id="277" name="Shape 277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1179" y="3586557"/>
              <a:ext cx="1612900" cy="80645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cxnSp>
          <p:nvCxnSpPr>
            <p:cNvPr id="278" name="Shape 278"/>
            <p:cNvCxnSpPr/>
            <p:nvPr/>
          </p:nvCxnSpPr>
          <p:spPr>
            <a:xfrm rot="10800000">
              <a:off x="4988332" y="3848099"/>
              <a:ext cx="604837" cy="1587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9" name="Shape 279"/>
          <p:cNvGrpSpPr/>
          <p:nvPr/>
        </p:nvGrpSpPr>
        <p:grpSpPr>
          <a:xfrm>
            <a:off x="152400" y="3408760"/>
            <a:ext cx="2651487" cy="477440"/>
            <a:chOff x="3200334" y="2600632"/>
            <a:chExt cx="2651559" cy="636088"/>
          </a:xfrm>
        </p:grpSpPr>
        <p:cxnSp>
          <p:nvCxnSpPr>
            <p:cNvPr id="280" name="Shape 280"/>
            <p:cNvCxnSpPr/>
            <p:nvPr/>
          </p:nvCxnSpPr>
          <p:spPr>
            <a:xfrm rot="10800000">
              <a:off x="3642035" y="2959297"/>
              <a:ext cx="531828" cy="1587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1" name="Shape 281"/>
            <p:cNvSpPr txBox="1"/>
            <p:nvPr/>
          </p:nvSpPr>
          <p:spPr>
            <a:xfrm>
              <a:off x="4175448" y="2730876"/>
              <a:ext cx="926079" cy="39979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GB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Novae</a:t>
              </a:r>
            </a:p>
          </p:txBody>
        </p:sp>
        <p:pic>
          <p:nvPicPr>
            <p:cNvPr id="282" name="Shape 282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0334" y="2600632"/>
              <a:ext cx="645304" cy="636088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cxnSp>
          <p:nvCxnSpPr>
            <p:cNvPr id="283" name="Shape 283"/>
            <p:cNvCxnSpPr/>
            <p:nvPr/>
          </p:nvCxnSpPr>
          <p:spPr>
            <a:xfrm rot="10800000">
              <a:off x="5088857" y="2945021"/>
              <a:ext cx="763036" cy="14278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4" name="Shape 284"/>
          <p:cNvGrpSpPr/>
          <p:nvPr/>
        </p:nvGrpSpPr>
        <p:grpSpPr>
          <a:xfrm>
            <a:off x="228600" y="2800350"/>
            <a:ext cx="3383280" cy="502444"/>
            <a:chOff x="-2880505" y="2308083"/>
            <a:chExt cx="3383280" cy="669925"/>
          </a:xfrm>
        </p:grpSpPr>
        <p:cxnSp>
          <p:nvCxnSpPr>
            <p:cNvPr id="285" name="Shape 285"/>
            <p:cNvCxnSpPr/>
            <p:nvPr/>
          </p:nvCxnSpPr>
          <p:spPr>
            <a:xfrm rot="10800000">
              <a:off x="-2728104" y="2765283"/>
              <a:ext cx="853527" cy="1588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6" name="Shape 286"/>
            <p:cNvSpPr txBox="1"/>
            <p:nvPr/>
          </p:nvSpPr>
          <p:spPr>
            <a:xfrm>
              <a:off x="-1889905" y="2536683"/>
              <a:ext cx="1764903" cy="4001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GB" sz="20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SNRs &amp; PWN</a:t>
              </a:r>
            </a:p>
          </p:txBody>
        </p:sp>
        <p:pic>
          <p:nvPicPr>
            <p:cNvPr id="287" name="Shape 287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880505" y="2308083"/>
              <a:ext cx="563503" cy="669925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cxnSp>
          <p:nvCxnSpPr>
            <p:cNvPr id="288" name="Shape 288"/>
            <p:cNvCxnSpPr/>
            <p:nvPr/>
          </p:nvCxnSpPr>
          <p:spPr>
            <a:xfrm rot="10800000">
              <a:off x="-137304" y="2765282"/>
              <a:ext cx="640079" cy="1585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9" name="Shape 289"/>
          <p:cNvGrpSpPr/>
          <p:nvPr/>
        </p:nvGrpSpPr>
        <p:grpSpPr>
          <a:xfrm>
            <a:off x="3858990" y="959543"/>
            <a:ext cx="3532411" cy="597841"/>
            <a:chOff x="3657687" y="5163335"/>
            <a:chExt cx="3532608" cy="797120"/>
          </a:xfrm>
        </p:grpSpPr>
        <p:sp>
          <p:nvSpPr>
            <p:cNvPr id="290" name="Shape 290"/>
            <p:cNvSpPr txBox="1"/>
            <p:nvPr/>
          </p:nvSpPr>
          <p:spPr>
            <a:xfrm>
              <a:off x="5435303" y="5560346"/>
              <a:ext cx="1069153" cy="4001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GB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Blazars</a:t>
              </a:r>
            </a:p>
          </p:txBody>
        </p:sp>
        <p:cxnSp>
          <p:nvCxnSpPr>
            <p:cNvPr id="291" name="Shape 291"/>
            <p:cNvCxnSpPr/>
            <p:nvPr/>
          </p:nvCxnSpPr>
          <p:spPr>
            <a:xfrm rot="10800000">
              <a:off x="6531447" y="5764210"/>
              <a:ext cx="658847" cy="1587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92" name="Shape 292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57687" y="5163335"/>
              <a:ext cx="1414665" cy="795867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cxnSp>
          <p:nvCxnSpPr>
            <p:cNvPr id="293" name="Shape 293"/>
            <p:cNvCxnSpPr/>
            <p:nvPr/>
          </p:nvCxnSpPr>
          <p:spPr>
            <a:xfrm rot="10800000">
              <a:off x="5095745" y="5765799"/>
              <a:ext cx="339743" cy="1587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94" name="Shape 294"/>
          <p:cNvGrpSpPr/>
          <p:nvPr/>
        </p:nvGrpSpPr>
        <p:grpSpPr>
          <a:xfrm>
            <a:off x="2310575" y="1350659"/>
            <a:ext cx="4401762" cy="578940"/>
            <a:chOff x="2892380" y="4746153"/>
            <a:chExt cx="4401762" cy="772245"/>
          </a:xfrm>
        </p:grpSpPr>
        <p:sp>
          <p:nvSpPr>
            <p:cNvPr id="295" name="Shape 295"/>
            <p:cNvSpPr txBox="1"/>
            <p:nvPr/>
          </p:nvSpPr>
          <p:spPr>
            <a:xfrm>
              <a:off x="4217987" y="5118121"/>
              <a:ext cx="1926417" cy="40027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GB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Radio Galaxies</a:t>
              </a:r>
            </a:p>
          </p:txBody>
        </p:sp>
        <p:cxnSp>
          <p:nvCxnSpPr>
            <p:cNvPr id="296" name="Shape 296"/>
            <p:cNvCxnSpPr/>
            <p:nvPr/>
          </p:nvCxnSpPr>
          <p:spPr>
            <a:xfrm rot="10800000">
              <a:off x="6144404" y="5335703"/>
              <a:ext cx="1149738" cy="1588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97" name="Shape 297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2380" y="4746153"/>
              <a:ext cx="685799" cy="754379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cxnSp>
          <p:nvCxnSpPr>
            <p:cNvPr id="298" name="Shape 298"/>
            <p:cNvCxnSpPr/>
            <p:nvPr/>
          </p:nvCxnSpPr>
          <p:spPr>
            <a:xfrm rot="10800000">
              <a:off x="3605832" y="5334112"/>
              <a:ext cx="604837" cy="1588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99" name="Shape 299"/>
          <p:cNvGrpSpPr/>
          <p:nvPr/>
        </p:nvGrpSpPr>
        <p:grpSpPr>
          <a:xfrm>
            <a:off x="5638799" y="1987152"/>
            <a:ext cx="3169920" cy="527447"/>
            <a:chOff x="5931087" y="2554943"/>
            <a:chExt cx="3169920" cy="703262"/>
          </a:xfrm>
        </p:grpSpPr>
        <p:cxnSp>
          <p:nvCxnSpPr>
            <p:cNvPr id="300" name="Shape 300"/>
            <p:cNvCxnSpPr/>
            <p:nvPr/>
          </p:nvCxnSpPr>
          <p:spPr>
            <a:xfrm rot="10800000">
              <a:off x="8027511" y="3001887"/>
              <a:ext cx="283464" cy="1587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01" name="Shape 301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5971" y="2554943"/>
              <a:ext cx="935037" cy="703262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302" name="Shape 302"/>
            <p:cNvSpPr txBox="1"/>
            <p:nvPr/>
          </p:nvSpPr>
          <p:spPr>
            <a:xfrm>
              <a:off x="6434007" y="2823046"/>
              <a:ext cx="1600199" cy="4001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GB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LMC &amp; SMC</a:t>
              </a:r>
            </a:p>
          </p:txBody>
        </p:sp>
        <p:cxnSp>
          <p:nvCxnSpPr>
            <p:cNvPr id="303" name="Shape 303"/>
            <p:cNvCxnSpPr/>
            <p:nvPr/>
          </p:nvCxnSpPr>
          <p:spPr>
            <a:xfrm rot="10800000">
              <a:off x="5931087" y="3082281"/>
              <a:ext cx="502920" cy="1587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4" name="Shape 304"/>
          <p:cNvGrpSpPr/>
          <p:nvPr/>
        </p:nvGrpSpPr>
        <p:grpSpPr>
          <a:xfrm>
            <a:off x="1202211" y="1738256"/>
            <a:ext cx="4561989" cy="535184"/>
            <a:chOff x="1202210" y="2317674"/>
            <a:chExt cx="4561989" cy="713579"/>
          </a:xfrm>
        </p:grpSpPr>
        <p:grpSp>
          <p:nvGrpSpPr>
            <p:cNvPr id="305" name="Shape 305"/>
            <p:cNvGrpSpPr/>
            <p:nvPr/>
          </p:nvGrpSpPr>
          <p:grpSpPr>
            <a:xfrm>
              <a:off x="1202210" y="2317674"/>
              <a:ext cx="4561989" cy="713579"/>
              <a:chOff x="1930400" y="4334730"/>
              <a:chExt cx="4561989" cy="713579"/>
            </a:xfrm>
          </p:grpSpPr>
          <p:cxnSp>
            <p:nvCxnSpPr>
              <p:cNvPr id="306" name="Shape 306"/>
              <p:cNvCxnSpPr>
                <a:endCxn id="307" idx="3"/>
              </p:cNvCxnSpPr>
              <p:nvPr/>
            </p:nvCxnSpPr>
            <p:spPr>
              <a:xfrm rot="10800000">
                <a:off x="5681189" y="4848254"/>
                <a:ext cx="8112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308" name="Shape 308"/>
              <p:cNvPicPr preferRelativeResize="0"/>
              <p:nvPr/>
            </p:nvPicPr>
            <p:blipFill rotWithShape="1">
              <a:blip r:embed="rId11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30400" y="4334730"/>
                <a:ext cx="685799" cy="685799"/>
              </a:xfrm>
              <a:prstGeom prst="rect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sp>
            <p:nvSpPr>
              <p:cNvPr id="307" name="Shape 307"/>
              <p:cNvSpPr txBox="1"/>
              <p:nvPr/>
            </p:nvSpPr>
            <p:spPr>
              <a:xfrm>
                <a:off x="3379787" y="4648200"/>
                <a:ext cx="2301402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-GB" sz="200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Starburst Galaxies</a:t>
                </a:r>
              </a:p>
            </p:txBody>
          </p:sp>
        </p:grpSp>
        <p:cxnSp>
          <p:nvCxnSpPr>
            <p:cNvPr id="309" name="Shape 309"/>
            <p:cNvCxnSpPr/>
            <p:nvPr/>
          </p:nvCxnSpPr>
          <p:spPr>
            <a:xfrm rot="10800000">
              <a:off x="1934910" y="2848633"/>
              <a:ext cx="717550" cy="1587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311" name="Shape 311"/>
          <p:cNvCxnSpPr/>
          <p:nvPr/>
        </p:nvCxnSpPr>
        <p:spPr>
          <a:xfrm rot="10800000">
            <a:off x="2750971" y="3564923"/>
            <a:ext cx="945957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" name="Shape 312"/>
          <p:cNvSpPr txBox="1"/>
          <p:nvPr/>
        </p:nvSpPr>
        <p:spPr>
          <a:xfrm>
            <a:off x="3770689" y="3371843"/>
            <a:ext cx="1717532" cy="3000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γ-ray Binaries</a:t>
            </a:r>
          </a:p>
        </p:txBody>
      </p:sp>
      <p:cxnSp>
        <p:nvCxnSpPr>
          <p:cNvPr id="313" name="Shape 313"/>
          <p:cNvCxnSpPr/>
          <p:nvPr/>
        </p:nvCxnSpPr>
        <p:spPr>
          <a:xfrm rot="10800000">
            <a:off x="5393445" y="3543294"/>
            <a:ext cx="1253944" cy="6946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4" name="Shape 314"/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776" y="3143243"/>
            <a:ext cx="1243190" cy="62864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315" name="Shape 315"/>
          <p:cNvGrpSpPr/>
          <p:nvPr/>
        </p:nvGrpSpPr>
        <p:grpSpPr>
          <a:xfrm>
            <a:off x="1066799" y="2400300"/>
            <a:ext cx="3886200" cy="476250"/>
            <a:chOff x="1918128" y="1778000"/>
            <a:chExt cx="3886741" cy="635000"/>
          </a:xfrm>
        </p:grpSpPr>
        <p:cxnSp>
          <p:nvCxnSpPr>
            <p:cNvPr id="316" name="Shape 316"/>
            <p:cNvCxnSpPr/>
            <p:nvPr/>
          </p:nvCxnSpPr>
          <p:spPr>
            <a:xfrm rot="10800000">
              <a:off x="2299182" y="2019300"/>
              <a:ext cx="585298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17" name="Shape 317"/>
            <p:cNvSpPr txBox="1"/>
            <p:nvPr/>
          </p:nvSpPr>
          <p:spPr>
            <a:xfrm>
              <a:off x="2864828" y="1778000"/>
              <a:ext cx="2188837" cy="4001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GB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Globular Clusters</a:t>
              </a:r>
            </a:p>
          </p:txBody>
        </p:sp>
        <p:pic>
          <p:nvPicPr>
            <p:cNvPr id="318" name="Shape 318"/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8128" y="1778000"/>
              <a:ext cx="644480" cy="6350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cxnSp>
          <p:nvCxnSpPr>
            <p:cNvPr id="319" name="Shape 319"/>
            <p:cNvCxnSpPr/>
            <p:nvPr/>
          </p:nvCxnSpPr>
          <p:spPr>
            <a:xfrm rot="10800000">
              <a:off x="4955997" y="2004680"/>
              <a:ext cx="848872" cy="1587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0" name="Shape 320"/>
          <p:cNvGrpSpPr/>
          <p:nvPr/>
        </p:nvGrpSpPr>
        <p:grpSpPr>
          <a:xfrm>
            <a:off x="1531953" y="4095233"/>
            <a:ext cx="5097446" cy="448483"/>
            <a:chOff x="1181100" y="749300"/>
            <a:chExt cx="5097446" cy="597977"/>
          </a:xfrm>
        </p:grpSpPr>
        <p:cxnSp>
          <p:nvCxnSpPr>
            <p:cNvPr id="321" name="Shape 321"/>
            <p:cNvCxnSpPr/>
            <p:nvPr/>
          </p:nvCxnSpPr>
          <p:spPr>
            <a:xfrm rot="10800000">
              <a:off x="5257466" y="952499"/>
              <a:ext cx="411480" cy="1587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2" name="Shape 322"/>
            <p:cNvSpPr txBox="1"/>
            <p:nvPr/>
          </p:nvSpPr>
          <p:spPr>
            <a:xfrm>
              <a:off x="1777999" y="749300"/>
              <a:ext cx="3509948" cy="4001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GB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Sun: flares &amp; CR interactions</a:t>
              </a:r>
            </a:p>
          </p:txBody>
        </p:sp>
        <p:pic>
          <p:nvPicPr>
            <p:cNvPr id="323" name="Shape 323"/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681646" y="769427"/>
              <a:ext cx="596900" cy="57785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cxnSp>
          <p:nvCxnSpPr>
            <p:cNvPr id="324" name="Shape 324"/>
            <p:cNvCxnSpPr/>
            <p:nvPr/>
          </p:nvCxnSpPr>
          <p:spPr>
            <a:xfrm flipH="1">
              <a:off x="1181100" y="958850"/>
              <a:ext cx="609599" cy="6349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Shape 325"/>
          <p:cNvGrpSpPr/>
          <p:nvPr/>
        </p:nvGrpSpPr>
        <p:grpSpPr>
          <a:xfrm>
            <a:off x="2252282" y="3657599"/>
            <a:ext cx="5891621" cy="501254"/>
            <a:chOff x="1816100" y="1144487"/>
            <a:chExt cx="5891621" cy="668338"/>
          </a:xfrm>
        </p:grpSpPr>
        <p:sp>
          <p:nvSpPr>
            <p:cNvPr id="326" name="Shape 326"/>
            <p:cNvSpPr txBox="1"/>
            <p:nvPr/>
          </p:nvSpPr>
          <p:spPr>
            <a:xfrm>
              <a:off x="2425700" y="1282700"/>
              <a:ext cx="4148519" cy="4001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GB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Pulsars: isolated, binaries, &amp; MSPs</a:t>
              </a:r>
            </a:p>
          </p:txBody>
        </p:sp>
        <p:pic>
          <p:nvPicPr>
            <p:cNvPr id="327" name="Shape 327"/>
            <p:cNvPicPr preferRelativeResize="0"/>
            <p:nvPr/>
          </p:nvPicPr>
          <p:blipFill rotWithShape="1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721" y="1144487"/>
              <a:ext cx="889000" cy="668338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cxnSp>
          <p:nvCxnSpPr>
            <p:cNvPr id="328" name="Shape 328"/>
            <p:cNvCxnSpPr/>
            <p:nvPr/>
          </p:nvCxnSpPr>
          <p:spPr>
            <a:xfrm flipH="1">
              <a:off x="1816100" y="1504950"/>
              <a:ext cx="609599" cy="6349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9" name="Shape 329"/>
          <p:cNvSpPr txBox="1"/>
          <p:nvPr/>
        </p:nvSpPr>
        <p:spPr>
          <a:xfrm>
            <a:off x="762000" y="4786267"/>
            <a:ext cx="3048000" cy="3000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GB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Unidentified Sources</a:t>
            </a:r>
          </a:p>
        </p:txBody>
      </p:sp>
      <p:sp>
        <p:nvSpPr>
          <p:cNvPr id="330" name="Shape 330"/>
          <p:cNvSpPr/>
          <p:nvPr/>
        </p:nvSpPr>
        <p:spPr>
          <a:xfrm rot="20018155">
            <a:off x="-66392" y="2353266"/>
            <a:ext cx="9395786" cy="826743"/>
          </a:xfrm>
          <a:prstGeom prst="notchedRightArrow">
            <a:avLst>
              <a:gd name="adj1" fmla="val 41250"/>
              <a:gd name="adj2" fmla="val 72874"/>
            </a:avLst>
          </a:prstGeom>
          <a:gradFill>
            <a:gsLst>
              <a:gs pos="0">
                <a:srgbClr val="FFFFFF"/>
              </a:gs>
              <a:gs pos="51000">
                <a:srgbClr val="263BFF"/>
              </a:gs>
              <a:gs pos="88000">
                <a:srgbClr val="000090"/>
              </a:gs>
              <a:gs pos="100000">
                <a:srgbClr val="000090"/>
              </a:gs>
            </a:gsLst>
            <a:lin ang="108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>
              <a:solidFill>
                <a:srgbClr val="FFFFFF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331" name="Shape 331"/>
          <p:cNvSpPr txBox="1"/>
          <p:nvPr/>
        </p:nvSpPr>
        <p:spPr>
          <a:xfrm rot="19914189">
            <a:off x="2076749" y="3415627"/>
            <a:ext cx="1367682" cy="34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Galactic</a:t>
            </a:r>
          </a:p>
        </p:txBody>
      </p:sp>
      <p:sp>
        <p:nvSpPr>
          <p:cNvPr id="332" name="Shape 332"/>
          <p:cNvSpPr txBox="1"/>
          <p:nvPr/>
        </p:nvSpPr>
        <p:spPr>
          <a:xfrm rot="20022677">
            <a:off x="5570152" y="1491672"/>
            <a:ext cx="2159666" cy="34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Extragalactic</a:t>
            </a:r>
          </a:p>
        </p:txBody>
      </p:sp>
      <p:grpSp>
        <p:nvGrpSpPr>
          <p:cNvPr id="333" name="Shape 333"/>
          <p:cNvGrpSpPr/>
          <p:nvPr/>
        </p:nvGrpSpPr>
        <p:grpSpPr>
          <a:xfrm>
            <a:off x="7162800" y="4229099"/>
            <a:ext cx="1587151" cy="807243"/>
            <a:chOff x="152400" y="1892300"/>
            <a:chExt cx="2315602" cy="1604963"/>
          </a:xfrm>
        </p:grpSpPr>
        <p:pic>
          <p:nvPicPr>
            <p:cNvPr id="334" name="Shape 334"/>
            <p:cNvPicPr preferRelativeResize="0"/>
            <p:nvPr/>
          </p:nvPicPr>
          <p:blipFill rotWithShape="1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1892300"/>
              <a:ext cx="2286000" cy="16049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Shape 335"/>
            <p:cNvSpPr txBox="1"/>
            <p:nvPr/>
          </p:nvSpPr>
          <p:spPr>
            <a:xfrm>
              <a:off x="319398" y="2869717"/>
              <a:ext cx="2148603" cy="50483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GB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lang="en-GB" sz="160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  <a:r>
                <a:rPr lang="en-GB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lang="en-GB" sz="160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GB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spectrum</a:t>
              </a:r>
            </a:p>
          </p:txBody>
        </p:sp>
      </p:grpSp>
      <p:pic>
        <p:nvPicPr>
          <p:cNvPr id="336" name="Shape 336"/>
          <p:cNvPicPr preferRelativeResize="0"/>
          <p:nvPr/>
        </p:nvPicPr>
        <p:blipFill rotWithShape="1">
          <a:blip r:embed="rId1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33" y="971550"/>
            <a:ext cx="1769567" cy="685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37" name="Shape 337"/>
          <p:cNvSpPr txBox="1">
            <a:spLocks noGrp="1"/>
          </p:cNvSpPr>
          <p:nvPr>
            <p:ph type="sldNum" idx="12"/>
          </p:nvPr>
        </p:nvSpPr>
        <p:spPr>
          <a:xfrm>
            <a:off x="8610601" y="4869657"/>
            <a:ext cx="685799" cy="273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39</a:t>
            </a:fld>
            <a:endParaRPr lang="en-GB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736211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Science Motivation: Gamma-ray pulsars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pic>
        <p:nvPicPr>
          <p:cNvPr id="5" name="Picture 4" descr="seven_EGRET_pulsar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00" y="1063229"/>
            <a:ext cx="6819900" cy="3632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7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Fermi-LAT provides the deepest survey of the high-energy gamma-ray sky  and incredibly stable, high-cadence, decade-long </a:t>
            </a:r>
            <a:r>
              <a:rPr lang="en-US" dirty="0" err="1" smtClean="0"/>
              <a:t>lightcurves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 enables a huge range of energetic astrophysics. </a:t>
            </a:r>
          </a:p>
          <a:p>
            <a:pPr lvl="1"/>
            <a:r>
              <a:rPr lang="en-US" dirty="0" smtClean="0"/>
              <a:t>More than 5000 catalogued sources and </a:t>
            </a:r>
            <a:r>
              <a:rPr lang="en-US" smtClean="0"/>
              <a:t>increasing steadily</a:t>
            </a:r>
            <a:endParaRPr lang="en-US" dirty="0" smtClean="0"/>
          </a:p>
          <a:p>
            <a:pPr lvl="1"/>
            <a:r>
              <a:rPr lang="en-US" dirty="0"/>
              <a:t>D</a:t>
            </a:r>
            <a:r>
              <a:rPr lang="en-US" dirty="0" smtClean="0"/>
              <a:t>iscoveries of variable and transient phenomena keep coming.</a:t>
            </a:r>
          </a:p>
          <a:p>
            <a:r>
              <a:rPr lang="en-US" dirty="0" smtClean="0"/>
              <a:t>Fermi-GBM is the most prolific detector of short gamma-ray bursts. High impact studies include accreting pulsars, </a:t>
            </a:r>
            <a:r>
              <a:rPr lang="en-US" dirty="0" err="1" smtClean="0"/>
              <a:t>magnetars</a:t>
            </a:r>
            <a:r>
              <a:rPr lang="en-US" dirty="0" smtClean="0"/>
              <a:t>, the Crab nebula, and terrestrial gamma-ray flashes.</a:t>
            </a:r>
          </a:p>
          <a:p>
            <a:r>
              <a:rPr lang="en-US" dirty="0" smtClean="0"/>
              <a:t>At 12 years of operation both LAT and GBM significantly exceed performance at the time of launch with no degradation in science capabilities.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4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73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1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405485" cy="356711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Physics Major, Cornell U.</a:t>
            </a:r>
          </a:p>
          <a:p>
            <a:pPr lvl="1"/>
            <a:r>
              <a:rPr lang="en-US" dirty="0" smtClean="0"/>
              <a:t>Discovered astrophysics and a love for experiments through senior level classes</a:t>
            </a:r>
            <a:r>
              <a:rPr lang="en-US" dirty="0"/>
              <a:t> </a:t>
            </a:r>
            <a:r>
              <a:rPr lang="en-US" dirty="0" smtClean="0"/>
              <a:t>and internships</a:t>
            </a:r>
          </a:p>
          <a:p>
            <a:r>
              <a:rPr lang="en-US" dirty="0" smtClean="0"/>
              <a:t>Ph. D. in Physics from Univ. Maryland, College Park </a:t>
            </a:r>
            <a:endParaRPr lang="en-US" dirty="0"/>
          </a:p>
          <a:p>
            <a:pPr lvl="1"/>
            <a:r>
              <a:rPr lang="en-US" dirty="0" smtClean="0"/>
              <a:t>Searched for variability in the very-high-energy gamma-ray sky using </a:t>
            </a:r>
            <a:r>
              <a:rPr lang="en-US" dirty="0" err="1" smtClean="0"/>
              <a:t>Milagro</a:t>
            </a:r>
            <a:r>
              <a:rPr lang="en-US" dirty="0" smtClean="0"/>
              <a:t>, a water Cherenkov telescope</a:t>
            </a:r>
          </a:p>
          <a:p>
            <a:r>
              <a:rPr lang="en-US" dirty="0" smtClean="0"/>
              <a:t>Post Doc U. Chicago/Argonne</a:t>
            </a:r>
          </a:p>
          <a:p>
            <a:pPr lvl="1"/>
            <a:r>
              <a:rPr lang="en-US" dirty="0" smtClean="0"/>
              <a:t>Integrated data acquisition for VERITAS imaging atmospheric Cherenkov telescope array and hunted cosmic-ray signatures in Cherenkov light</a:t>
            </a:r>
          </a:p>
          <a:p>
            <a:r>
              <a:rPr lang="en-US" dirty="0" smtClean="0"/>
              <a:t>NASA Goddard Research Astrophysicist </a:t>
            </a:r>
          </a:p>
          <a:p>
            <a:pPr lvl="1"/>
            <a:r>
              <a:rPr lang="en-US" dirty="0" smtClean="0"/>
              <a:t>Flight performance and simulation studies, variability and spatial analysis studies using Fermi LAT data</a:t>
            </a:r>
          </a:p>
          <a:p>
            <a:pPr lvl="1"/>
            <a:r>
              <a:rPr lang="en-US" dirty="0" smtClean="0"/>
              <a:t>Project Scientist/former deputy for Fermi Gamma-ray Space Telescope</a:t>
            </a:r>
            <a:r>
              <a:rPr lang="en-US" dirty="0"/>
              <a:t>;</a:t>
            </a:r>
            <a:r>
              <a:rPr lang="en-US" dirty="0" smtClean="0"/>
              <a:t> Chief, </a:t>
            </a:r>
            <a:r>
              <a:rPr lang="en-US" dirty="0" err="1" smtClean="0"/>
              <a:t>Astroparticle</a:t>
            </a:r>
            <a:r>
              <a:rPr lang="en-US" dirty="0" smtClean="0"/>
              <a:t> Physics Laboratory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pic>
        <p:nvPicPr>
          <p:cNvPr id="6" name="Picture 5" descr="Fermi_spacecraft_graphic_188900main_GLASTsat07_lg_trans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21467">
            <a:off x="6185431" y="3642313"/>
            <a:ext cx="2584704" cy="791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077" y="2084569"/>
            <a:ext cx="1346757" cy="1063229"/>
          </a:xfrm>
          <a:prstGeom prst="rect">
            <a:avLst/>
          </a:prstGeom>
        </p:spPr>
      </p:pic>
      <p:pic>
        <p:nvPicPr>
          <p:cNvPr id="8" name="Picture 7" descr="Screen Shot 2018-11-01 at 8.52.49 A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2625728"/>
            <a:ext cx="1235431" cy="1096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868" y="1261765"/>
            <a:ext cx="1200151" cy="1200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0627" y="730014"/>
            <a:ext cx="1126894" cy="114205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96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79"/>
            <a:ext cx="8229600" cy="7012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Science Motivation: EGRET Legacy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52963"/>
            <a:ext cx="2895600" cy="273844"/>
          </a:xfrm>
        </p:spPr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93165" y="716777"/>
            <a:ext cx="6584950" cy="36249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" y="754878"/>
            <a:ext cx="7747000" cy="438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4063" y="1593078"/>
            <a:ext cx="1861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Active Galactic Nuclei: </a:t>
            </a:r>
            <a:r>
              <a:rPr lang="en-US" dirty="0" err="1" smtClean="0">
                <a:solidFill>
                  <a:schemeClr val="bg1"/>
                </a:solidFill>
              </a:rPr>
              <a:t>Blazars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4990" y="1533078"/>
            <a:ext cx="111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Pulsars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0154" y="4107677"/>
            <a:ext cx="2719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Galactic and </a:t>
            </a:r>
          </a:p>
          <a:p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xtragalactic </a:t>
            </a:r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iffuse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00907" y="4067555"/>
            <a:ext cx="2279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Large </a:t>
            </a:r>
            <a:r>
              <a:rPr lang="en-US" dirty="0" err="1" smtClean="0">
                <a:solidFill>
                  <a:schemeClr val="bg1"/>
                </a:solidFill>
              </a:rPr>
              <a:t>Magellanic</a:t>
            </a:r>
            <a:r>
              <a:rPr lang="en-US" dirty="0" smtClean="0">
                <a:solidFill>
                  <a:schemeClr val="bg1"/>
                </a:solidFill>
              </a:rPr>
              <a:t> Cloud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 Measurement Characteristics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pic>
        <p:nvPicPr>
          <p:cNvPr id="4" name="Picture 3" descr="Screen Shot 2019-03-05 at 11.28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46678"/>
            <a:ext cx="7454900" cy="377876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4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7903029" cy="339447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 photons </a:t>
            </a:r>
          </a:p>
          <a:p>
            <a:pPr lvl="1"/>
            <a:r>
              <a:rPr lang="en-US" dirty="0" smtClean="0"/>
              <a:t>with energies from ~100 MeV to &gt;100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from as much of the sky as possible </a:t>
            </a:r>
          </a:p>
          <a:p>
            <a:pPr lvl="1"/>
            <a:r>
              <a:rPr lang="en-US" dirty="0" smtClean="0"/>
              <a:t>on shortest possible intervals (&lt;day for </a:t>
            </a:r>
            <a:r>
              <a:rPr lang="en-US" dirty="0" err="1" smtClean="0"/>
              <a:t>blazars</a:t>
            </a:r>
            <a:r>
              <a:rPr lang="en-US" dirty="0" smtClean="0"/>
              <a:t>, &lt;sec for gamma-ray bursts)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nd distribute promptly to public</a:t>
            </a:r>
          </a:p>
          <a:p>
            <a:r>
              <a:rPr lang="en-US" dirty="0" smtClean="0"/>
              <a:t>Measure direction</a:t>
            </a:r>
            <a:r>
              <a:rPr lang="en-US" dirty="0"/>
              <a:t> </a:t>
            </a:r>
            <a:r>
              <a:rPr lang="en-US" dirty="0" smtClean="0"/>
              <a:t>and energy</a:t>
            </a:r>
          </a:p>
          <a:p>
            <a:pPr lvl="1"/>
            <a:r>
              <a:rPr lang="en-US" dirty="0" smtClean="0"/>
              <a:t>Resolve sources from background and each other</a:t>
            </a:r>
          </a:p>
          <a:p>
            <a:r>
              <a:rPr lang="en-US" dirty="0" smtClean="0"/>
              <a:t>Know photon arrival time sufficiently well for pulsar timing</a:t>
            </a:r>
          </a:p>
          <a:p>
            <a:r>
              <a:rPr lang="en-US" dirty="0" smtClean="0"/>
              <a:t>Know gamma-ray burst locations onboard sufficiently well to rapidly repoint the high energy instrument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1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Maximize detection efficiency</a:t>
            </a:r>
          </a:p>
          <a:p>
            <a:r>
              <a:rPr lang="en-US" dirty="0" smtClean="0"/>
              <a:t>Minimize background</a:t>
            </a:r>
          </a:p>
          <a:p>
            <a:r>
              <a:rPr lang="en-US" dirty="0" smtClean="0"/>
              <a:t>Minimize angular resolution</a:t>
            </a:r>
          </a:p>
          <a:p>
            <a:r>
              <a:rPr lang="en-US" dirty="0" smtClean="0"/>
              <a:t>Maximize field of view</a:t>
            </a:r>
          </a:p>
          <a:p>
            <a:r>
              <a:rPr lang="en-US" dirty="0" smtClean="0"/>
              <a:t>Minimize energy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4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11" y="4055200"/>
            <a:ext cx="2792990" cy="793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Tracker – Multiple </a:t>
            </a:r>
            <a:r>
              <a:rPr lang="en-US" dirty="0"/>
              <a:t>S</a:t>
            </a:r>
            <a:r>
              <a:rPr lang="en-US" dirty="0" smtClean="0"/>
              <a:t>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3911"/>
            <a:ext cx="8229600" cy="113429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The electron and positron passing through matter undergo repeated elastic Coulomb scattering with nuclei</a:t>
            </a:r>
          </a:p>
          <a:p>
            <a:pPr lvl="1"/>
            <a:r>
              <a:rPr lang="en-US" dirty="0" smtClean="0"/>
              <a:t>nuclei </a:t>
            </a:r>
            <a:r>
              <a:rPr lang="en-US" dirty="0"/>
              <a:t>have mass greater than the incoming </a:t>
            </a:r>
            <a:r>
              <a:rPr lang="en-US" dirty="0" smtClean="0"/>
              <a:t>electron.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energy transfer is negligible but each scattering </a:t>
            </a:r>
            <a:r>
              <a:rPr lang="en-US" dirty="0" smtClean="0"/>
              <a:t>center </a:t>
            </a:r>
            <a:r>
              <a:rPr lang="en-US" dirty="0"/>
              <a:t>adds a small deviation </a:t>
            </a:r>
            <a:r>
              <a:rPr lang="en-US" dirty="0" smtClean="0"/>
              <a:t>from </a:t>
            </a:r>
            <a:r>
              <a:rPr lang="en-US" dirty="0"/>
              <a:t>the incoming particle’s </a:t>
            </a:r>
            <a:r>
              <a:rPr lang="en-US" dirty="0" smtClean="0"/>
              <a:t>trajectory. </a:t>
            </a:r>
            <a:r>
              <a:rPr lang="en-US" dirty="0"/>
              <a:t>Even if </a:t>
            </a:r>
            <a:r>
              <a:rPr lang="en-US" dirty="0" smtClean="0"/>
              <a:t>the </a:t>
            </a:r>
            <a:r>
              <a:rPr lang="en-US" dirty="0"/>
              <a:t>deflection is </a:t>
            </a:r>
            <a:r>
              <a:rPr lang="en-US" dirty="0" smtClean="0"/>
              <a:t>small, </a:t>
            </a:r>
            <a:r>
              <a:rPr lang="en-US" dirty="0"/>
              <a:t>the sum of </a:t>
            </a:r>
            <a:r>
              <a:rPr lang="en-US" dirty="0" smtClean="0"/>
              <a:t>many </a:t>
            </a:r>
            <a:r>
              <a:rPr lang="en-US" dirty="0"/>
              <a:t>adds a random component to the particle’s </a:t>
            </a:r>
            <a:r>
              <a:rPr lang="en-US" dirty="0" smtClean="0"/>
              <a:t>path.</a:t>
            </a:r>
            <a:endParaRPr lang="en-US" dirty="0"/>
          </a:p>
        </p:txBody>
      </p:sp>
      <p:pic>
        <p:nvPicPr>
          <p:cNvPr id="5" name="Picture 7" descr="mcs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5605" y="2079536"/>
            <a:ext cx="3275189" cy="268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ulom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" y="2050448"/>
            <a:ext cx="3441700" cy="147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8395" y="3376083"/>
            <a:ext cx="4261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We can approximate multiple scattering dependencies by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 charset="0"/>
                <a:sym typeface="Symbol" charset="0"/>
              </a:rPr>
              <a:t></a:t>
            </a:r>
            <a:r>
              <a:rPr lang="en-US" baseline="-25000" dirty="0">
                <a:latin typeface="Arial" charset="0"/>
                <a:sym typeface="Symbol" charset="0"/>
              </a:rPr>
              <a:t>MS </a:t>
            </a:r>
            <a:r>
              <a:rPr lang="en-US" dirty="0" smtClean="0">
                <a:latin typeface="Arial" charset="0"/>
                <a:sym typeface="Symbol" charset="0"/>
              </a:rPr>
              <a:t>proportional to</a:t>
            </a:r>
            <a:r>
              <a:rPr lang="en-US" dirty="0" smtClean="0">
                <a:latin typeface="Arial" charset="0"/>
              </a:rPr>
              <a:t>1</a:t>
            </a:r>
            <a:r>
              <a:rPr lang="en-US" dirty="0">
                <a:latin typeface="Arial" charset="0"/>
              </a:rPr>
              <a:t>/E</a:t>
            </a:r>
          </a:p>
          <a:p>
            <a:endParaRPr lang="en-US" baseline="-25000" dirty="0">
              <a:latin typeface="Symbol" charset="2"/>
              <a:cs typeface="Symbol" charset="2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7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an Ideal Tracker?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88924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Converters: Infinitesimally thin. Avoid loss of information in scattering</a:t>
            </a:r>
          </a:p>
          <a:p>
            <a:r>
              <a:rPr lang="en-US" dirty="0" smtClean="0"/>
              <a:t>Sensors: Infinitesimally small. Minimize physical resolution scale</a:t>
            </a:r>
          </a:p>
          <a:p>
            <a:r>
              <a:rPr lang="en-US" dirty="0" smtClean="0"/>
              <a:t>Depth: Infinite for 100% conversion. Infinite number of layers.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4089400"/>
            <a:ext cx="3391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Perfect! But unbuildable.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79"/>
            <a:ext cx="8229600" cy="56398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Science Motivation: Gamma-ray Bursts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pic>
        <p:nvPicPr>
          <p:cNvPr id="4" name="Picture 4" descr="BATSE_27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983" y="642358"/>
            <a:ext cx="7232238" cy="419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3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an </a:t>
            </a:r>
            <a:r>
              <a:rPr lang="en-US" dirty="0"/>
              <a:t>I</a:t>
            </a:r>
            <a:r>
              <a:rPr lang="en-US" dirty="0" smtClean="0"/>
              <a:t>deal Calorimeter?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Infinite depth </a:t>
            </a:r>
            <a:r>
              <a:rPr lang="mr-IN" dirty="0" smtClean="0"/>
              <a:t>–</a:t>
            </a:r>
            <a:r>
              <a:rPr lang="en-US" dirty="0" smtClean="0"/>
              <a:t> no energy leakage</a:t>
            </a:r>
          </a:p>
          <a:p>
            <a:r>
              <a:rPr lang="en-US" dirty="0" smtClean="0"/>
              <a:t>No gaps </a:t>
            </a:r>
            <a:r>
              <a:rPr lang="mr-IN" dirty="0" smtClean="0"/>
              <a:t>–</a:t>
            </a:r>
            <a:r>
              <a:rPr lang="en-US" dirty="0" smtClean="0"/>
              <a:t> fully active calorimeter would reduce uncertainties in energy measurement</a:t>
            </a:r>
          </a:p>
          <a:p>
            <a:r>
              <a:rPr lang="en-US" dirty="0" smtClean="0"/>
              <a:t>Infinite position and timing resolution </a:t>
            </a:r>
            <a:r>
              <a:rPr lang="mr-IN" dirty="0" smtClean="0"/>
              <a:t>–</a:t>
            </a:r>
            <a:r>
              <a:rPr lang="en-US" dirty="0" smtClean="0"/>
              <a:t> provide perfect reconstruction of the shower image without energy deposits unrelated to the gamma ray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9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 Coincidence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Primary subsystem for rejection of </a:t>
            </a:r>
            <a:r>
              <a:rPr lang="en-US" dirty="0" smtClean="0"/>
              <a:t>charged particle backgrounds</a:t>
            </a:r>
          </a:p>
          <a:p>
            <a:r>
              <a:rPr lang="en-US" dirty="0" smtClean="0"/>
              <a:t>Triggers can be rejected (vetoed) in the instrument </a:t>
            </a:r>
          </a:p>
          <a:p>
            <a:r>
              <a:rPr lang="en-US" dirty="0"/>
              <a:t>T</a:t>
            </a:r>
            <a:r>
              <a:rPr lang="en-US" dirty="0" smtClean="0"/>
              <a:t>riggered events can be filtered to reduce data passed to the ground</a:t>
            </a:r>
          </a:p>
          <a:p>
            <a:r>
              <a:rPr lang="en-US" dirty="0" smtClean="0"/>
              <a:t>Improves reconstruction of data in the ground processing</a:t>
            </a:r>
          </a:p>
          <a:p>
            <a:r>
              <a:rPr lang="en-US" dirty="0"/>
              <a:t>ACD information also used in </a:t>
            </a:r>
            <a:r>
              <a:rPr lang="en-US" dirty="0" smtClean="0"/>
              <a:t>offline reconstruction </a:t>
            </a:r>
            <a:r>
              <a:rPr lang="en-US" dirty="0"/>
              <a:t>to </a:t>
            </a:r>
            <a:r>
              <a:rPr lang="en-US" dirty="0" smtClean="0"/>
              <a:t>identify CR events</a:t>
            </a:r>
          </a:p>
          <a:p>
            <a:r>
              <a:rPr lang="en-US" dirty="0"/>
              <a:t>Cosmic-ray shield around the four sides and </a:t>
            </a:r>
            <a:r>
              <a:rPr lang="en-US" dirty="0" smtClean="0"/>
              <a:t>top of </a:t>
            </a:r>
            <a:r>
              <a:rPr lang="en-US" dirty="0"/>
              <a:t>the </a:t>
            </a:r>
            <a:r>
              <a:rPr lang="en-US" dirty="0" smtClean="0"/>
              <a:t>LAT</a:t>
            </a:r>
          </a:p>
          <a:p>
            <a:pPr lvl="1"/>
            <a:r>
              <a:rPr lang="en-US" dirty="0"/>
              <a:t>89 plastic scintillating </a:t>
            </a:r>
            <a:r>
              <a:rPr lang="en-US" dirty="0" smtClean="0"/>
              <a:t>tiles</a:t>
            </a:r>
          </a:p>
          <a:p>
            <a:pPr lvl="2"/>
            <a:r>
              <a:rPr lang="en-US" dirty="0" smtClean="0"/>
              <a:t>Plastic scintillator is a low Z material, so long radiation length -&gt; minimize absorption of gamma-rays</a:t>
            </a:r>
          </a:p>
          <a:p>
            <a:pPr lvl="1"/>
            <a:r>
              <a:rPr lang="en-US" dirty="0"/>
              <a:t>8 ribbons to cover remaining </a:t>
            </a:r>
            <a:r>
              <a:rPr lang="en-US" dirty="0" smtClean="0"/>
              <a:t>gaps</a:t>
            </a:r>
          </a:p>
          <a:p>
            <a:r>
              <a:rPr lang="en-US" dirty="0"/>
              <a:t>Segmented design minimizes </a:t>
            </a:r>
            <a:r>
              <a:rPr lang="en-US" dirty="0" smtClean="0"/>
              <a:t>rejection of good gamma rays that produce particles in the calorimeter that pass through the lower part of the shield, i.e. self</a:t>
            </a:r>
            <a:r>
              <a:rPr lang="en-US" dirty="0"/>
              <a:t>-veto effect </a:t>
            </a:r>
            <a:endParaRPr lang="en-US" dirty="0" smtClean="0"/>
          </a:p>
          <a:p>
            <a:r>
              <a:rPr lang="en-US" dirty="0" smtClean="0"/>
              <a:t>Very </a:t>
            </a:r>
            <a:r>
              <a:rPr lang="en-US" dirty="0"/>
              <a:t>high detection efficiency </a:t>
            </a:r>
            <a:r>
              <a:rPr lang="en-US" dirty="0" smtClean="0"/>
              <a:t>for charged particles (</a:t>
            </a:r>
            <a:r>
              <a:rPr lang="en-US" dirty="0"/>
              <a:t>~99.97%)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9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539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Ideal Anticoincidence Detector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549399"/>
            <a:ext cx="8229600" cy="304522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Perfect coverage without gaps </a:t>
            </a:r>
            <a:r>
              <a:rPr lang="mr-IN" dirty="0" smtClean="0"/>
              <a:t>–</a:t>
            </a:r>
            <a:r>
              <a:rPr lang="en-US" dirty="0" smtClean="0"/>
              <a:t> reduce charged particle background sneaking through holes and cracks.</a:t>
            </a:r>
          </a:p>
          <a:p>
            <a:r>
              <a:rPr lang="en-US" dirty="0" smtClean="0"/>
              <a:t>Infinite segmentation or position resolution knowledge - allow imaging of charged particle impacts to avoid rejecting gamma ray events. </a:t>
            </a:r>
          </a:p>
          <a:p>
            <a:r>
              <a:rPr lang="en-US" dirty="0" smtClean="0"/>
              <a:t>Timing information about particle entry and exit of the instrument</a:t>
            </a:r>
            <a:r>
              <a:rPr lang="en-US" dirty="0"/>
              <a:t> </a:t>
            </a:r>
            <a:r>
              <a:rPr lang="en-US" dirty="0" smtClean="0"/>
              <a:t>to reduce Earth-generated charged particle backgrounds.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3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679"/>
            <a:ext cx="8229600" cy="857250"/>
          </a:xfrm>
        </p:spPr>
        <p:txBody>
          <a:bodyPr/>
          <a:lstStyle/>
          <a:p>
            <a:r>
              <a:rPr lang="en-US" dirty="0" smtClean="0"/>
              <a:t>LAT 8 Year Source Catalog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pic>
        <p:nvPicPr>
          <p:cNvPr id="4" name="Picture 3" descr="Screen Shot 2019-03-05 at 12.54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855663"/>
            <a:ext cx="7366000" cy="401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800" y="1150034"/>
            <a:ext cx="1661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&gt;5000 sources</a:t>
            </a:r>
          </a:p>
          <a:p>
            <a:r>
              <a:rPr lang="en-US" dirty="0" smtClean="0"/>
              <a:t>50 MeV </a:t>
            </a:r>
            <a:r>
              <a:rPr lang="mr-IN" dirty="0" smtClean="0"/>
              <a:t>–</a:t>
            </a:r>
            <a:r>
              <a:rPr lang="en-US" dirty="0" smtClean="0"/>
              <a:t> 1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0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052" y="205979"/>
            <a:ext cx="6796747" cy="8572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Fermi Science Objectives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0018" y="1439929"/>
            <a:ext cx="72401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Explore the most extreme environments in the Universe, where nature harnesses energies far beyond anything possible on Earth.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Search for signs of new laws of physics and what composes the mysterious Dark Matter.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Explain how black holes accelerate immense jets of material to nearly light speed.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Help crack the mysteries of the stupendously powerful explosions known as gamma-ray bursts.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Answer long-standing questions across a broad range of topics, including solar flares, pulsars and the origin of cosmic rays.</a:t>
            </a:r>
          </a:p>
          <a:p>
            <a:endParaRPr lang="en-US" dirty="0"/>
          </a:p>
        </p:txBody>
      </p:sp>
      <p:pic>
        <p:nvPicPr>
          <p:cNvPr id="6" name="Picture 5" descr="Fermi_spacecraft_graphic_188900main_GLASTsat07_lg_trans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21467">
            <a:off x="-64740" y="559974"/>
            <a:ext cx="2584704" cy="79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9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983" y="205979"/>
            <a:ext cx="6655525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Lessons from the 90s for Fermi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Fermi_spacecraft_graphic_188900main_GLASTsat07_lg_trans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21467">
            <a:off x="-64740" y="559974"/>
            <a:ext cx="2584704" cy="7917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0588" y="1143961"/>
            <a:ext cx="76102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u="sng" dirty="0" smtClean="0"/>
          </a:p>
          <a:p>
            <a:pPr algn="ctr"/>
            <a:r>
              <a:rPr lang="en-US" dirty="0" smtClean="0"/>
              <a:t>The high-energy sky is dynamic. Need sensitive monitoring to know where and when to look for flares and gamma-ray bursts.</a:t>
            </a:r>
          </a:p>
          <a:p>
            <a:pPr algn="ctr"/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Increased angular resolution </a:t>
            </a:r>
            <a:r>
              <a:rPr lang="en-US" dirty="0" smtClean="0"/>
              <a:t>is critical </a:t>
            </a:r>
            <a:r>
              <a:rPr lang="en-US" dirty="0" smtClean="0"/>
              <a:t>for interpreting the gamma-ray sky.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Many</a:t>
            </a:r>
            <a:r>
              <a:rPr lang="en-US" dirty="0" smtClean="0"/>
              <a:t> </a:t>
            </a:r>
            <a:r>
              <a:rPr lang="en-US" dirty="0" smtClean="0"/>
              <a:t>questions </a:t>
            </a:r>
            <a:r>
              <a:rPr lang="en-US" dirty="0" smtClean="0"/>
              <a:t>require</a:t>
            </a:r>
            <a:r>
              <a:rPr lang="en-US" dirty="0" smtClean="0"/>
              <a:t> </a:t>
            </a:r>
            <a:r>
              <a:rPr lang="en-US" dirty="0" smtClean="0"/>
              <a:t>emission above 1 </a:t>
            </a:r>
            <a:r>
              <a:rPr lang="en-US" dirty="0" err="1" smtClean="0"/>
              <a:t>GeV</a:t>
            </a:r>
            <a:r>
              <a:rPr lang="en-US" dirty="0" smtClean="0"/>
              <a:t>, where EGRET’s sensitivity dropped.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More, possibly many more, </a:t>
            </a:r>
            <a:r>
              <a:rPr lang="en-US" dirty="0"/>
              <a:t>gamma-ray pulsars </a:t>
            </a:r>
            <a:r>
              <a:rPr lang="en-US" dirty="0" smtClean="0"/>
              <a:t>expected</a:t>
            </a:r>
            <a:r>
              <a:rPr lang="en-US" dirty="0"/>
              <a:t> </a:t>
            </a:r>
            <a:r>
              <a:rPr lang="en-US" dirty="0" smtClean="0"/>
              <a:t>and some may be</a:t>
            </a:r>
            <a:r>
              <a:rPr lang="en-US" dirty="0" smtClean="0"/>
              <a:t> </a:t>
            </a:r>
            <a:r>
              <a:rPr lang="en-US" dirty="0" smtClean="0"/>
              <a:t>gamma-ray </a:t>
            </a:r>
            <a:r>
              <a:rPr lang="en-US" dirty="0" smtClean="0"/>
              <a:t>only, some may be millisecond pulsar </a:t>
            </a:r>
            <a:r>
              <a:rPr lang="mr-IN" dirty="0"/>
              <a:t>–</a:t>
            </a:r>
            <a:r>
              <a:rPr lang="en-US" dirty="0"/>
              <a:t> timing precision </a:t>
            </a:r>
            <a:r>
              <a:rPr lang="en-US" dirty="0" smtClean="0"/>
              <a:t>necessary.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err="1">
                <a:solidFill>
                  <a:srgbClr val="0000FF"/>
                </a:solidFill>
              </a:rPr>
              <a:t>Multiwavelength</a:t>
            </a:r>
            <a:r>
              <a:rPr lang="en-US" dirty="0">
                <a:solidFill>
                  <a:srgbClr val="0000FF"/>
                </a:solidFill>
              </a:rPr>
              <a:t> studies are </a:t>
            </a:r>
            <a:r>
              <a:rPr lang="en-US" dirty="0" smtClean="0">
                <a:solidFill>
                  <a:srgbClr val="0000FF"/>
                </a:solidFill>
              </a:rPr>
              <a:t>critical to extracting science!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64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979"/>
            <a:ext cx="8229600" cy="857250"/>
          </a:xfrm>
        </p:spPr>
        <p:txBody>
          <a:bodyPr>
            <a:normAutofit/>
          </a:bodyPr>
          <a:lstStyle/>
          <a:p>
            <a:r>
              <a:rPr lang="it-IT" sz="3600" dirty="0"/>
              <a:t>The Fermi </a:t>
            </a:r>
            <a:r>
              <a:rPr lang="it-IT" sz="3600" dirty="0" err="1"/>
              <a:t>Observatory</a:t>
            </a:r>
            <a:endParaRPr lang="it-IT" sz="3600" dirty="0"/>
          </a:p>
        </p:txBody>
      </p:sp>
      <p:pic>
        <p:nvPicPr>
          <p:cNvPr id="45363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800100"/>
            <a:ext cx="39243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6" name="Text Box 4"/>
          <p:cNvSpPr txBox="1">
            <a:spLocks noChangeArrowheads="1"/>
          </p:cNvSpPr>
          <p:nvPr/>
        </p:nvSpPr>
        <p:spPr bwMode="auto">
          <a:xfrm>
            <a:off x="350010" y="914400"/>
            <a:ext cx="2393191" cy="341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2000" dirty="0">
                <a:latin typeface="+mn-lt"/>
              </a:rPr>
              <a:t>Large Area Telescope (LAT)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endParaRPr lang="en-GB" sz="2000" b="1" dirty="0">
              <a:latin typeface="+mn-lt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endParaRPr lang="en-GB" sz="1600" dirty="0">
              <a:latin typeface="+mn-lt"/>
            </a:endParaRPr>
          </a:p>
          <a:p>
            <a:pPr eaLnBrk="1">
              <a:lnSpc>
                <a:spcPct val="98000"/>
              </a:lnSpc>
              <a:buClr>
                <a:schemeClr val="tx1"/>
              </a:buClr>
              <a:buSzPct val="75000"/>
            </a:pPr>
            <a:r>
              <a:rPr lang="en-GB" sz="1800" dirty="0" smtClean="0">
                <a:latin typeface="+mn-lt"/>
              </a:rPr>
              <a:t>Large </a:t>
            </a:r>
            <a:r>
              <a:rPr lang="en-GB" sz="1800" dirty="0">
                <a:latin typeface="+mn-lt"/>
              </a:rPr>
              <a:t>field of view  (&gt;2.4 </a:t>
            </a:r>
            <a:r>
              <a:rPr lang="en-GB" sz="1800" dirty="0" err="1">
                <a:latin typeface="+mn-lt"/>
              </a:rPr>
              <a:t>sr</a:t>
            </a:r>
            <a:r>
              <a:rPr lang="en-GB" sz="1800" dirty="0">
                <a:latin typeface="+mn-lt"/>
              </a:rPr>
              <a:t>)</a:t>
            </a:r>
          </a:p>
          <a:p>
            <a:pPr eaLnBrk="1">
              <a:lnSpc>
                <a:spcPct val="98000"/>
              </a:lnSpc>
              <a:buClr>
                <a:schemeClr val="tx1"/>
              </a:buClr>
              <a:buSzPct val="75000"/>
              <a:buFont typeface="Monotype Sorts" charset="0"/>
              <a:buChar char="F"/>
            </a:pPr>
            <a:endParaRPr lang="en-GB" sz="1800" dirty="0">
              <a:latin typeface="+mn-lt"/>
            </a:endParaRPr>
          </a:p>
          <a:p>
            <a:pPr eaLnBrk="1">
              <a:lnSpc>
                <a:spcPct val="98000"/>
              </a:lnSpc>
              <a:buClr>
                <a:schemeClr val="tx1"/>
              </a:buClr>
              <a:buSzPct val="75000"/>
            </a:pPr>
            <a:r>
              <a:rPr lang="en-GB" sz="1800" dirty="0" smtClean="0">
                <a:latin typeface="+mn-lt"/>
              </a:rPr>
              <a:t>Entire </a:t>
            </a:r>
            <a:r>
              <a:rPr lang="en-GB" sz="1800" dirty="0">
                <a:latin typeface="+mn-lt"/>
              </a:rPr>
              <a:t>sky every 3 </a:t>
            </a:r>
            <a:r>
              <a:rPr lang="en-GB" sz="1800" dirty="0" err="1">
                <a:latin typeface="+mn-lt"/>
              </a:rPr>
              <a:t>hrs</a:t>
            </a:r>
            <a:r>
              <a:rPr lang="en-GB" sz="1800" dirty="0">
                <a:latin typeface="+mn-lt"/>
              </a:rPr>
              <a:t> (every 2 orbits)</a:t>
            </a:r>
          </a:p>
          <a:p>
            <a:pPr eaLnBrk="1">
              <a:lnSpc>
                <a:spcPct val="98000"/>
              </a:lnSpc>
              <a:buClr>
                <a:schemeClr val="tx1"/>
              </a:buClr>
              <a:buSzPct val="75000"/>
              <a:buFont typeface="Monotype Sorts" charset="0"/>
              <a:buChar char="F"/>
            </a:pPr>
            <a:endParaRPr lang="en-GB" sz="1800" dirty="0">
              <a:latin typeface="+mn-lt"/>
            </a:endParaRPr>
          </a:p>
          <a:p>
            <a:pPr eaLnBrk="1">
              <a:lnSpc>
                <a:spcPct val="98000"/>
              </a:lnSpc>
              <a:buClr>
                <a:schemeClr val="tx1"/>
              </a:buClr>
              <a:buSzPct val="75000"/>
            </a:pPr>
            <a:r>
              <a:rPr lang="en-GB" sz="1800" dirty="0" smtClean="0">
                <a:latin typeface="+mn-lt"/>
              </a:rPr>
              <a:t>Broad </a:t>
            </a:r>
            <a:r>
              <a:rPr lang="en-GB" sz="1800" dirty="0">
                <a:latin typeface="+mn-lt"/>
              </a:rPr>
              <a:t>energy range </a:t>
            </a:r>
            <a:endParaRPr lang="en-GB" sz="1800" dirty="0" smtClean="0">
              <a:latin typeface="+mn-lt"/>
            </a:endParaRPr>
          </a:p>
          <a:p>
            <a:pPr eaLnBrk="1">
              <a:lnSpc>
                <a:spcPct val="98000"/>
              </a:lnSpc>
              <a:buClr>
                <a:schemeClr val="tx1"/>
              </a:buClr>
              <a:buSzPct val="75000"/>
            </a:pPr>
            <a:r>
              <a:rPr lang="en-GB" sz="1800" dirty="0" smtClean="0">
                <a:latin typeface="+mn-lt"/>
              </a:rPr>
              <a:t>(</a:t>
            </a:r>
            <a:r>
              <a:rPr lang="en-GB" sz="1800" dirty="0">
                <a:latin typeface="+mn-lt"/>
              </a:rPr>
              <a:t>20 MeV - &gt;300 </a:t>
            </a:r>
            <a:r>
              <a:rPr lang="en-GB" sz="1800" dirty="0" err="1">
                <a:latin typeface="+mn-lt"/>
              </a:rPr>
              <a:t>GeV</a:t>
            </a:r>
            <a:r>
              <a:rPr lang="en-GB" sz="1800" dirty="0">
                <a:latin typeface="+mn-lt"/>
              </a:rPr>
              <a:t>)</a:t>
            </a:r>
            <a:endParaRPr lang="en-GB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53637" name="Text Box 5"/>
          <p:cNvSpPr txBox="1">
            <a:spLocks noChangeArrowheads="1"/>
          </p:cNvSpPr>
          <p:nvPr/>
        </p:nvSpPr>
        <p:spPr bwMode="auto">
          <a:xfrm>
            <a:off x="6943726" y="1414531"/>
            <a:ext cx="2047875" cy="317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2000" dirty="0">
                <a:latin typeface="Bookman Old Style" charset="0"/>
              </a:rPr>
              <a:t>Gamma-ray Burst Monitor (GBM)</a:t>
            </a:r>
            <a:r>
              <a:rPr lang="en-GB" sz="1600" b="1" dirty="0">
                <a:latin typeface="Bookman Old Style" charset="0"/>
              </a:rPr>
              <a:t>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endParaRPr lang="en-GB" sz="1800" dirty="0">
              <a:latin typeface="Bookman Old Style" charset="0"/>
            </a:endParaRPr>
          </a:p>
          <a:p>
            <a:pPr eaLnBrk="1">
              <a:lnSpc>
                <a:spcPct val="98000"/>
              </a:lnSpc>
              <a:buClr>
                <a:schemeClr val="tx1"/>
              </a:buClr>
              <a:buSzPct val="75000"/>
            </a:pPr>
            <a:r>
              <a:rPr lang="en-GB" sz="1800" dirty="0" smtClean="0">
                <a:latin typeface="+mn-lt"/>
              </a:rPr>
              <a:t>Views </a:t>
            </a:r>
            <a:r>
              <a:rPr lang="en-GB" sz="1800" dirty="0">
                <a:latin typeface="+mn-lt"/>
              </a:rPr>
              <a:t>entire </a:t>
            </a:r>
            <a:r>
              <a:rPr lang="en-GB" sz="1800" dirty="0" err="1">
                <a:latin typeface="+mn-lt"/>
              </a:rPr>
              <a:t>unocculted</a:t>
            </a:r>
            <a:r>
              <a:rPr lang="en-GB" sz="1800" dirty="0">
                <a:latin typeface="+mn-lt"/>
              </a:rPr>
              <a:t> sky</a:t>
            </a:r>
          </a:p>
          <a:p>
            <a:pPr eaLnBrk="1">
              <a:lnSpc>
                <a:spcPct val="98000"/>
              </a:lnSpc>
              <a:buClr>
                <a:schemeClr val="tx1"/>
              </a:buClr>
              <a:buSzPct val="75000"/>
              <a:buFont typeface="Monotype Sorts" charset="0"/>
              <a:buChar char="F"/>
            </a:pPr>
            <a:endParaRPr lang="en-GB" sz="1800" dirty="0">
              <a:latin typeface="+mn-lt"/>
            </a:endParaRPr>
          </a:p>
          <a:p>
            <a:pPr eaLnBrk="1">
              <a:lnSpc>
                <a:spcPct val="98000"/>
              </a:lnSpc>
              <a:buClr>
                <a:schemeClr val="tx1"/>
              </a:buClr>
              <a:buSzPct val="75000"/>
            </a:pPr>
            <a:r>
              <a:rPr lang="en-GB" sz="1800" b="1" dirty="0" err="1" smtClean="0">
                <a:latin typeface="+mn-lt"/>
              </a:rPr>
              <a:t>NaI</a:t>
            </a:r>
            <a:r>
              <a:rPr lang="en-GB" sz="1800" b="1" dirty="0">
                <a:latin typeface="+mn-lt"/>
              </a:rPr>
              <a:t>: </a:t>
            </a:r>
            <a:r>
              <a:rPr lang="en-GB" sz="1800" dirty="0">
                <a:latin typeface="+mn-lt"/>
              </a:rPr>
              <a:t>8 </a:t>
            </a:r>
            <a:r>
              <a:rPr lang="en-GB" sz="1800" dirty="0" err="1">
                <a:latin typeface="+mn-lt"/>
              </a:rPr>
              <a:t>keV</a:t>
            </a:r>
            <a:r>
              <a:rPr lang="en-GB" sz="1800" dirty="0">
                <a:latin typeface="+mn-lt"/>
              </a:rPr>
              <a:t> -   1 MeV</a:t>
            </a:r>
          </a:p>
          <a:p>
            <a:pPr eaLnBrk="1">
              <a:lnSpc>
                <a:spcPct val="98000"/>
              </a:lnSpc>
              <a:buClr>
                <a:schemeClr val="tx1"/>
              </a:buClr>
              <a:buSzPct val="75000"/>
              <a:buFont typeface="Monotype Sorts" charset="0"/>
              <a:buChar char="F"/>
            </a:pPr>
            <a:endParaRPr lang="en-GB" sz="1800" dirty="0">
              <a:latin typeface="+mn-lt"/>
            </a:endParaRPr>
          </a:p>
          <a:p>
            <a:pPr eaLnBrk="1">
              <a:lnSpc>
                <a:spcPct val="98000"/>
              </a:lnSpc>
              <a:buClr>
                <a:schemeClr val="tx1"/>
              </a:buClr>
              <a:buSzPct val="75000"/>
            </a:pPr>
            <a:r>
              <a:rPr lang="en-GB" sz="1800" b="1" dirty="0" smtClean="0">
                <a:latin typeface="+mn-lt"/>
              </a:rPr>
              <a:t>BGO</a:t>
            </a:r>
            <a:r>
              <a:rPr lang="en-GB" sz="1800" b="1" dirty="0">
                <a:latin typeface="+mn-lt"/>
              </a:rPr>
              <a:t>:</a:t>
            </a:r>
            <a:r>
              <a:rPr lang="en-GB" sz="1800" dirty="0">
                <a:latin typeface="+mn-lt"/>
              </a:rPr>
              <a:t> 150 </a:t>
            </a:r>
            <a:r>
              <a:rPr lang="en-GB" sz="1800" dirty="0" err="1">
                <a:latin typeface="+mn-lt"/>
              </a:rPr>
              <a:t>keV</a:t>
            </a:r>
            <a:r>
              <a:rPr lang="en-GB" sz="1800" dirty="0">
                <a:latin typeface="+mn-lt"/>
              </a:rPr>
              <a:t> - 40 MeV</a:t>
            </a:r>
            <a:endParaRPr lang="en-GB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53638" name="Line 6"/>
          <p:cNvSpPr>
            <a:spLocks noChangeShapeType="1"/>
          </p:cNvSpPr>
          <p:nvPr/>
        </p:nvSpPr>
        <p:spPr bwMode="auto">
          <a:xfrm flipH="1" flipV="1">
            <a:off x="5943600" y="3314700"/>
            <a:ext cx="990600" cy="285750"/>
          </a:xfrm>
          <a:prstGeom prst="line">
            <a:avLst/>
          </a:prstGeom>
          <a:noFill/>
          <a:ln w="38100" cmpd="sng">
            <a:solidFill>
              <a:srgbClr val="FF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3639" name="Line 7"/>
          <p:cNvSpPr>
            <a:spLocks noChangeShapeType="1"/>
          </p:cNvSpPr>
          <p:nvPr/>
        </p:nvSpPr>
        <p:spPr bwMode="auto">
          <a:xfrm flipH="1" flipV="1">
            <a:off x="5105400" y="3771900"/>
            <a:ext cx="1828800" cy="400050"/>
          </a:xfrm>
          <a:prstGeom prst="line">
            <a:avLst/>
          </a:prstGeom>
          <a:noFill/>
          <a:ln w="38100" cmpd="sng">
            <a:solidFill>
              <a:srgbClr val="FF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3640" name="Line 8"/>
          <p:cNvSpPr>
            <a:spLocks noChangeShapeType="1"/>
          </p:cNvSpPr>
          <p:nvPr/>
        </p:nvSpPr>
        <p:spPr bwMode="auto">
          <a:xfrm>
            <a:off x="2699700" y="1476375"/>
            <a:ext cx="1676400" cy="342900"/>
          </a:xfrm>
          <a:prstGeom prst="line">
            <a:avLst/>
          </a:prstGeom>
          <a:noFill/>
          <a:ln w="38100" cmpd="sng">
            <a:solidFill>
              <a:srgbClr val="FF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3641" name="Rectangle 9"/>
          <p:cNvSpPr>
            <a:spLocks noChangeArrowheads="1"/>
          </p:cNvSpPr>
          <p:nvPr/>
        </p:nvSpPr>
        <p:spPr bwMode="auto">
          <a:xfrm>
            <a:off x="350010" y="914400"/>
            <a:ext cx="2355090" cy="725520"/>
          </a:xfrm>
          <a:prstGeom prst="rect">
            <a:avLst/>
          </a:prstGeom>
          <a:noFill/>
          <a:ln w="25400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3642" name="Rectangle 10"/>
          <p:cNvSpPr>
            <a:spLocks noChangeArrowheads="1"/>
          </p:cNvSpPr>
          <p:nvPr/>
        </p:nvSpPr>
        <p:spPr bwMode="auto">
          <a:xfrm>
            <a:off x="6876464" y="1409723"/>
            <a:ext cx="2019300" cy="1066754"/>
          </a:xfrm>
          <a:prstGeom prst="rect">
            <a:avLst/>
          </a:prstGeom>
          <a:noFill/>
          <a:ln w="25400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Oct. 23, 2020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412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Gamma-ray Telescopes: basic considerations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0"/>
            <a:ext cx="6412988" cy="373960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Non-focusing counting </a:t>
            </a:r>
            <a:r>
              <a:rPr lang="en-US" dirty="0" smtClean="0"/>
              <a:t>experiments</a:t>
            </a:r>
            <a:endParaRPr lang="en-US" dirty="0" smtClean="0"/>
          </a:p>
          <a:p>
            <a:r>
              <a:rPr lang="en-US" dirty="0" smtClean="0"/>
              <a:t>Materials</a:t>
            </a:r>
            <a:endParaRPr lang="en-US" dirty="0" smtClean="0"/>
          </a:p>
          <a:p>
            <a:pPr lvl="1"/>
            <a:r>
              <a:rPr lang="en-US" dirty="0" smtClean="0"/>
              <a:t>Radiation physics</a:t>
            </a:r>
            <a:r>
              <a:rPr lang="en-US" dirty="0" smtClean="0"/>
              <a:t> guides the gamma</a:t>
            </a:r>
            <a:r>
              <a:rPr lang="en-US" dirty="0" smtClean="0"/>
              <a:t>-ray </a:t>
            </a:r>
            <a:r>
              <a:rPr lang="en-US" dirty="0" smtClean="0"/>
              <a:t>interaction </a:t>
            </a:r>
            <a:r>
              <a:rPr lang="en-US" dirty="0" smtClean="0"/>
              <a:t>and </a:t>
            </a:r>
            <a:r>
              <a:rPr lang="en-US" dirty="0" smtClean="0"/>
              <a:t>can play </a:t>
            </a:r>
            <a:r>
              <a:rPr lang="en-US" dirty="0" smtClean="0"/>
              <a:t>a role in sensing interaction products. </a:t>
            </a:r>
          </a:p>
          <a:p>
            <a:r>
              <a:rPr lang="en-US" dirty="0" smtClean="0"/>
              <a:t>Sensors and electronic read out</a:t>
            </a:r>
          </a:p>
          <a:p>
            <a:pPr lvl="1"/>
            <a:r>
              <a:rPr lang="en-US" dirty="0" smtClean="0"/>
              <a:t>Determine limits for signal sensitivity, spatial and timing information.</a:t>
            </a:r>
          </a:p>
          <a:p>
            <a:r>
              <a:rPr lang="en-US" dirty="0"/>
              <a:t>Configuration</a:t>
            </a:r>
          </a:p>
          <a:p>
            <a:pPr lvl="1"/>
            <a:r>
              <a:rPr lang="en-US" dirty="0"/>
              <a:t>Size, spacing, and relative placement of materials and sensors tune </a:t>
            </a:r>
            <a:r>
              <a:rPr lang="en-US" dirty="0" smtClean="0"/>
              <a:t>performance.</a:t>
            </a:r>
          </a:p>
          <a:p>
            <a:r>
              <a:rPr lang="en-US" dirty="0" smtClean="0"/>
              <a:t>Backgrounds are large; details depend on energy range.</a:t>
            </a:r>
          </a:p>
          <a:p>
            <a:r>
              <a:rPr lang="en-US" dirty="0"/>
              <a:t>O</a:t>
            </a:r>
            <a:r>
              <a:rPr lang="en-US" dirty="0" smtClean="0"/>
              <a:t>bserve from space! </a:t>
            </a:r>
            <a:r>
              <a:rPr lang="en-US" i="1" dirty="0" smtClean="0"/>
              <a:t>(Up to energies that can invoke the atmosphere itself as a detector medium.)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err="1" smtClean="0"/>
              <a:t>Oct</a:t>
            </a:r>
            <a:r>
              <a:rPr lang="nb-NO" dirty="0" smtClean="0"/>
              <a:t>. 23,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A1AD-CCA9-9A4B-A05B-CB88DC12E361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Rectangular Callout 10"/>
          <p:cNvSpPr/>
          <p:nvPr/>
        </p:nvSpPr>
        <p:spPr>
          <a:xfrm>
            <a:off x="4807947" y="989952"/>
            <a:ext cx="1664415" cy="299984"/>
          </a:xfrm>
          <a:prstGeom prst="wedgeRectCallout">
            <a:avLst>
              <a:gd name="adj1" fmla="val -43064"/>
              <a:gd name="adj2" fmla="val 754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So, it’s a box?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5650369" y="1399933"/>
            <a:ext cx="3234249" cy="319983"/>
          </a:xfrm>
          <a:prstGeom prst="wedgeRectCallout">
            <a:avLst>
              <a:gd name="adj1" fmla="val -38697"/>
              <a:gd name="adj2" fmla="val 850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box filled with special stuff!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6230170" y="2149893"/>
            <a:ext cx="2654448" cy="472660"/>
          </a:xfrm>
          <a:prstGeom prst="wedgeRectCallout">
            <a:avLst>
              <a:gd name="adj1" fmla="val -56713"/>
              <a:gd name="adj2" fmla="val 4479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 box filled with special stuff mixed with tiny, hot things.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6553200" y="2979855"/>
            <a:ext cx="2570799" cy="829960"/>
          </a:xfrm>
          <a:prstGeom prst="wedgeRectCallout">
            <a:avLst>
              <a:gd name="adj1" fmla="val -57559"/>
              <a:gd name="adj2" fmla="val 300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 box of obsessively arranged special stuff mixed with tiny, hot things.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6870188" y="3978152"/>
            <a:ext cx="2263811" cy="1051607"/>
          </a:xfrm>
          <a:prstGeom prst="wedgeRectCallout">
            <a:avLst>
              <a:gd name="adj1" fmla="val -58018"/>
              <a:gd name="adj2" fmla="val -4209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FFFFFF"/>
                </a:solidFill>
              </a:rPr>
              <a:t>Oh, and there’s a bunch of junk that you didn’t order whizzing around in your box.</a:t>
            </a:r>
          </a:p>
        </p:txBody>
      </p:sp>
    </p:spTree>
    <p:extLst>
      <p:ext uri="{BB962C8B-B14F-4D97-AF65-F5344CB8AC3E}">
        <p14:creationId xmlns:p14="http://schemas.microsoft.com/office/powerpoint/2010/main" val="2885524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ory">
  <a:themeElements>
    <a:clrScheme name="Story">
      <a:dk1>
        <a:srgbClr val="000000"/>
      </a:dk1>
      <a:lt1>
        <a:srgbClr val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28245</TotalTime>
  <Words>3972</Words>
  <Application>Microsoft Macintosh PowerPoint</Application>
  <PresentationFormat>On-screen Show (16:9)</PresentationFormat>
  <Paragraphs>544</Paragraphs>
  <Slides>53</Slides>
  <Notes>27</Notes>
  <HiddenSlides>7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Office Theme</vt:lpstr>
      <vt:lpstr>Story</vt:lpstr>
      <vt:lpstr>1_Office Theme</vt:lpstr>
      <vt:lpstr>Equation</vt:lpstr>
      <vt:lpstr>The Fermi Gamma-ray Space Telescope</vt:lpstr>
      <vt:lpstr>Lecture Plan</vt:lpstr>
      <vt:lpstr>Science Motivation: EGRET Legacy</vt:lpstr>
      <vt:lpstr>Science Motivation: Gamma-ray pulsars</vt:lpstr>
      <vt:lpstr>Science Motivation: Gamma-ray Bursts</vt:lpstr>
      <vt:lpstr>Fermi Science Objectives</vt:lpstr>
      <vt:lpstr>Lessons from the 90s for Fermi</vt:lpstr>
      <vt:lpstr>The Fermi Observatory</vt:lpstr>
      <vt:lpstr>Gamma-ray Telescopes: basic considerations</vt:lpstr>
      <vt:lpstr>Gamma-ray Energy Loss Mechanisms</vt:lpstr>
      <vt:lpstr>PowerPoint Presentation</vt:lpstr>
      <vt:lpstr>Pair Conversion Components</vt:lpstr>
      <vt:lpstr>PowerPoint Presentation</vt:lpstr>
      <vt:lpstr>LAT Instrument Subsystems</vt:lpstr>
      <vt:lpstr>Silicon Tracker Design</vt:lpstr>
      <vt:lpstr>Tracker Configuration and Angular Resolution</vt:lpstr>
      <vt:lpstr>Optimizing the Tracker Design</vt:lpstr>
      <vt:lpstr>Calorimeter Design</vt:lpstr>
      <vt:lpstr>The Calorimeter</vt:lpstr>
      <vt:lpstr>Imaging the Deposited Energy</vt:lpstr>
      <vt:lpstr>Anticoincidence Detector</vt:lpstr>
      <vt:lpstr>The edible ACD</vt:lpstr>
      <vt:lpstr>PowerPoint Presentation</vt:lpstr>
      <vt:lpstr>On-orbit Event Rates</vt:lpstr>
      <vt:lpstr>LAT Performance</vt:lpstr>
      <vt:lpstr>Effective Area</vt:lpstr>
      <vt:lpstr>Effective area</vt:lpstr>
      <vt:lpstr>Angular Resolution</vt:lpstr>
      <vt:lpstr>Angular Resolution</vt:lpstr>
      <vt:lpstr>Data types act as independent instruments</vt:lpstr>
      <vt:lpstr>Energy Measurement</vt:lpstr>
      <vt:lpstr>Gamma-ray pulsars are found using different approaches</vt:lpstr>
      <vt:lpstr>Gamma-ray pulsars</vt:lpstr>
      <vt:lpstr>Transitional Millisecond Pulsars</vt:lpstr>
      <vt:lpstr>Transitional Millisecond Pulsars</vt:lpstr>
      <vt:lpstr>Fermi and Pulsar Timing Arrays</vt:lpstr>
      <vt:lpstr>A note on Timing Precision</vt:lpstr>
      <vt:lpstr>Probing the gamma-ray burst mechanism with gamma rays</vt:lpstr>
      <vt:lpstr>Fermi Highlights and Discoveries</vt:lpstr>
      <vt:lpstr>Conclusions and Outlook</vt:lpstr>
      <vt:lpstr>Thank You!</vt:lpstr>
      <vt:lpstr>Extra Stuff</vt:lpstr>
      <vt:lpstr>About me</vt:lpstr>
      <vt:lpstr>Science Motivation: EGRET Legacy</vt:lpstr>
      <vt:lpstr>LAT Measurement Characteristics</vt:lpstr>
      <vt:lpstr>Measurement Goals</vt:lpstr>
      <vt:lpstr>Instrument Goals</vt:lpstr>
      <vt:lpstr>Tracker – Multiple Scattering</vt:lpstr>
      <vt:lpstr>What Makes an Ideal Tracker?</vt:lpstr>
      <vt:lpstr>What Makes an Ideal Calorimeter?</vt:lpstr>
      <vt:lpstr>Anti Coincidence Detector</vt:lpstr>
      <vt:lpstr>The Ideal Anticoincidence Detector</vt:lpstr>
      <vt:lpstr>LAT 8 Year Source Catalog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Gamma-ray Flares from the Crab Nebula</dc:title>
  <dc:creator>Elizabeth Hays</dc:creator>
  <cp:lastModifiedBy>Elizabeth Hays</cp:lastModifiedBy>
  <cp:revision>143</cp:revision>
  <dcterms:created xsi:type="dcterms:W3CDTF">2018-10-27T14:21:39Z</dcterms:created>
  <dcterms:modified xsi:type="dcterms:W3CDTF">2020-10-23T18:07:46Z</dcterms:modified>
</cp:coreProperties>
</file>