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4" r:id="rId8"/>
    <p:sldId id="263" r:id="rId9"/>
    <p:sldId id="265" r:id="rId10"/>
    <p:sldId id="266" r:id="rId11"/>
    <p:sldId id="261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85" d="100"/>
          <a:sy n="85" d="100"/>
        </p:scale>
        <p:origin x="59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E81D0-DA2D-49B2-A822-54F13F4D7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375BC-4CB5-4495-B46A-E31B1E315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BE05-A122-4853-BB41-16B3D882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9EA-0DF5-47A4-ADB1-AC71BC984DC7}" type="datetimeFigureOut">
              <a:rPr lang="zh-CN" altLang="en-US" smtClean="0"/>
              <a:t>2019/9/30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5EAF4-37DA-4E27-A64C-D8DB4561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2E7F1-0790-430B-9DA0-52274784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EE0-7D91-4C95-A30B-2BABFFBADE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92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07CD-FF52-42A7-B88F-003D6ADB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226C8-E4B7-4C7A-A090-6211734F6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2329E-7E05-417D-B494-9AFBD505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9EA-0DF5-47A4-ADB1-AC71BC984DC7}" type="datetimeFigureOut">
              <a:rPr lang="zh-CN" altLang="en-US" smtClean="0"/>
              <a:t>2019/9/30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1B1E7-A37E-4028-8A9F-72EF9132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6692C-E469-4C4A-A427-F74E0338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EE0-7D91-4C95-A30B-2BABFFBADE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82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D7ED44-034E-41A5-8433-2578A4302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A5F46-E65E-4B45-9401-DFF652A69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21CB6-E714-4C11-899D-059F22B9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9EA-0DF5-47A4-ADB1-AC71BC984DC7}" type="datetimeFigureOut">
              <a:rPr lang="zh-CN" altLang="en-US" smtClean="0"/>
              <a:t>2019/9/30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D3639-F76C-4770-A45F-E759F89A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EEB46-33BF-42CD-9FD0-F011FD44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EE0-7D91-4C95-A30B-2BABFFBADE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43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A0E4-B7D0-42E9-B016-934D0364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E767D-22CA-47F7-8000-3CADE0195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7CAA1-E835-465F-A37C-3CC2CA98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9EA-0DF5-47A4-ADB1-AC71BC984DC7}" type="datetimeFigureOut">
              <a:rPr lang="zh-CN" altLang="en-US" smtClean="0"/>
              <a:t>2019/9/30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47D94-309C-4D0A-A3B7-EF16E1E1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A704D-AA0B-41A5-B6A1-035B4EDE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EE0-7D91-4C95-A30B-2BABFFBADE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208B-51AE-4CCD-A26D-65BF3DA4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4AB7C-6CFA-4D68-8A4E-1894C9D50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85D2A-E999-4655-BC8C-7DCAD78A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9EA-0DF5-47A4-ADB1-AC71BC984DC7}" type="datetimeFigureOut">
              <a:rPr lang="zh-CN" altLang="en-US" smtClean="0"/>
              <a:t>2019/9/30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137B8-5AC6-4F9F-853C-CADB7E54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BF215-85FB-4937-BC8C-412964B0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EE0-7D91-4C95-A30B-2BABFFBADE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72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3260-0212-4145-93E5-91CDF84B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B2D5C-5BE2-403C-9F3A-F136C5B06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639A2-37AE-433E-8824-9CA350A81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4ACCB-8E13-4EDA-977E-C34C10AF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9EA-0DF5-47A4-ADB1-AC71BC984DC7}" type="datetimeFigureOut">
              <a:rPr lang="zh-CN" altLang="en-US" smtClean="0"/>
              <a:t>2019/9/30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0ED1B-82A5-40C5-ADB6-811AD6E4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59CC2-7C01-4963-B02E-025709750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EE0-7D91-4C95-A30B-2BABFFBADE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39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3CED-7C91-4441-A22E-437D7919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117DD-BFC5-4014-8C32-3DC6781AC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F2C4B-288D-4C6E-BFD4-5C1308D3A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7CE8D-5B5D-4168-AF5B-C656FC346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604EBC-242B-4EC6-B70F-FB5208F80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255E22-24AE-4571-9E6E-D7D1771A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9EA-0DF5-47A4-ADB1-AC71BC984DC7}" type="datetimeFigureOut">
              <a:rPr lang="zh-CN" altLang="en-US" smtClean="0"/>
              <a:t>2019/9/30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1A1C3-2BE6-4C65-B3B0-D60381EC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C8F47-5244-416E-BA19-FB1ED2F9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EE0-7D91-4C95-A30B-2BABFFBADE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27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0A01B-6540-45AC-9088-B84FACD0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007E0-8BF4-4E07-80E8-36177DD8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9EA-0DF5-47A4-ADB1-AC71BC984DC7}" type="datetimeFigureOut">
              <a:rPr lang="zh-CN" altLang="en-US" smtClean="0"/>
              <a:t>2019/9/30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97493-8D8D-4738-9AE2-C9A88888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D2497-D17F-4498-BBA4-C8BB8ACE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EE0-7D91-4C95-A30B-2BABFFBADE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83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B5ADBA-896C-4F9C-B6A8-B504637D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9EA-0DF5-47A4-ADB1-AC71BC984DC7}" type="datetimeFigureOut">
              <a:rPr lang="zh-CN" altLang="en-US" smtClean="0"/>
              <a:t>2019/9/30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3D3A4-F966-459D-B328-1E4BF69D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3AF68-F76D-4CF1-AE0A-2777559F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EE0-7D91-4C95-A30B-2BABFFBADE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14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29B6-F9C5-49EA-99F9-61514212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643B7-B4A1-4274-BD96-562A0B4DF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3A33F-3C38-4B1D-8E7E-344FC34CC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BC063-D1A9-44FD-8678-4B81936C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9EA-0DF5-47A4-ADB1-AC71BC984DC7}" type="datetimeFigureOut">
              <a:rPr lang="zh-CN" altLang="en-US" smtClean="0"/>
              <a:t>2019/9/30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F071B-1BB7-4C36-82BD-7BF781B9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D6BB0-6D09-49C1-9201-BD95C9FB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EE0-7D91-4C95-A30B-2BABFFBADE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27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96F7-8630-4A48-9DE3-47A157ED3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11913-AFFE-49F6-AF13-EF5A33A0A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DDA73-2BC6-4792-A925-BB0053C28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6E494-DFB7-4316-8806-9580D4DF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9EA-0DF5-47A4-ADB1-AC71BC984DC7}" type="datetimeFigureOut">
              <a:rPr lang="zh-CN" altLang="en-US" smtClean="0"/>
              <a:t>2019/9/30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60BDF-ED8A-4C0B-BC08-7C289DC1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2AAAA-D85A-45F1-8605-D7E1B2B6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EE0-7D91-4C95-A30B-2BABFFBADE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90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B5779E-80CF-411E-8D0A-FA369D33D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4800-917D-4C2A-AC7E-D8D77FBE0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F949B-C673-4264-8227-785AB8D98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69EA-0DF5-47A4-ADB1-AC71BC984DC7}" type="datetimeFigureOut">
              <a:rPr lang="zh-CN" altLang="en-US" smtClean="0"/>
              <a:t>2019/9/30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DBFB6-D0E3-40A4-97CC-C11DA565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18C87-6819-4D35-A27C-4BFB41B3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05EE0-7D91-4C95-A30B-2BABFFBADE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80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8F45E-14B5-4904-B678-8D6005147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Comparing Reliability</a:t>
            </a:r>
            <a:br>
              <a:rPr lang="en-US" altLang="zh-CN" dirty="0"/>
            </a:br>
            <a:r>
              <a:rPr lang="en-US" altLang="zh-CN" dirty="0"/>
              <a:t>At Concept Design Period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29139-F7BB-4449-8BF7-04C849F803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80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917D-2BB1-4DE2-8310-15877D1F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Lotus with 6 petals </a:t>
            </a:r>
            <a:endParaRPr lang="zh-CN" alt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4A87E8-AF58-4B24-BBCE-0125B5817E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780052"/>
              </p:ext>
            </p:extLst>
          </p:nvPr>
        </p:nvGraphicFramePr>
        <p:xfrm>
          <a:off x="838200" y="1825625"/>
          <a:ext cx="441483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17">
                  <a:extLst>
                    <a:ext uri="{9D8B030D-6E8A-4147-A177-3AD203B41FA5}">
                      <a16:colId xmlns:a16="http://schemas.microsoft.com/office/drawing/2014/main" val="2079190631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1537914624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1826798480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3220814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No.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Functions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Reliability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Safty</a:t>
                      </a:r>
                      <a:r>
                        <a:rPr lang="en-US" altLang="zh-CN" dirty="0"/>
                        <a:t> Weight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68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Wall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7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Wall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548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Wall 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26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Wall 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38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Wall 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37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Wall 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861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4D4D23-3290-4E63-984E-54FB8686B096}"/>
              </a:ext>
            </a:extLst>
          </p:cNvPr>
          <p:cNvSpPr txBox="1"/>
          <p:nvPr/>
        </p:nvSpPr>
        <p:spPr>
          <a:xfrm>
            <a:off x="6205538" y="2184915"/>
            <a:ext cx="6762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91C22-F140-4F6C-8664-E47D9A83B0CB}"/>
              </a:ext>
            </a:extLst>
          </p:cNvPr>
          <p:cNvSpPr txBox="1"/>
          <p:nvPr/>
        </p:nvSpPr>
        <p:spPr>
          <a:xfrm>
            <a:off x="7169023" y="2184915"/>
            <a:ext cx="60358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D32EEB-65AE-4B21-B624-0FCFF26B44C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6881813" y="2369581"/>
            <a:ext cx="287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C7DB64-85BB-4FD5-9800-24017F7C187C}"/>
              </a:ext>
            </a:extLst>
          </p:cNvPr>
          <p:cNvCxnSpPr>
            <a:cxnSpLocks/>
          </p:cNvCxnSpPr>
          <p:nvPr/>
        </p:nvCxnSpPr>
        <p:spPr>
          <a:xfrm>
            <a:off x="5813611" y="2369581"/>
            <a:ext cx="391927" cy="0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6FCCAE-62A3-444B-809C-F04D444EE7BF}"/>
              </a:ext>
            </a:extLst>
          </p:cNvPr>
          <p:cNvSpPr txBox="1">
            <a:spLocks/>
          </p:cNvSpPr>
          <p:nvPr/>
        </p:nvSpPr>
        <p:spPr>
          <a:xfrm>
            <a:off x="838200" y="4714875"/>
            <a:ext cx="7162800" cy="2089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R=0.9*0.9*0.9*0.9*0.9*0.9=0.53</a:t>
            </a:r>
          </a:p>
          <a:p>
            <a:r>
              <a:rPr lang="en-US" altLang="zh-CN" dirty="0"/>
              <a:t>S=0.9*0.5*0.9*0.5*0.9*0.5*0.9*0.5*0.9*0.5*0.9*0.5=0.0083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A5D06-796D-4C98-BEB6-4B50B4183984}"/>
              </a:ext>
            </a:extLst>
          </p:cNvPr>
          <p:cNvSpPr txBox="1"/>
          <p:nvPr/>
        </p:nvSpPr>
        <p:spPr>
          <a:xfrm>
            <a:off x="8056940" y="2184915"/>
            <a:ext cx="5828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88546E-7A4A-4330-9F80-96D5F01FC188}"/>
              </a:ext>
            </a:extLst>
          </p:cNvPr>
          <p:cNvCxnSpPr>
            <a:cxnSpLocks/>
          </p:cNvCxnSpPr>
          <p:nvPr/>
        </p:nvCxnSpPr>
        <p:spPr>
          <a:xfrm>
            <a:off x="11439525" y="2379580"/>
            <a:ext cx="337788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527499-C94B-4BF2-B13B-5D2421CD1F76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7772612" y="2369581"/>
            <a:ext cx="284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BFE6B0D-DF69-44A3-9111-88886AE40571}"/>
              </a:ext>
            </a:extLst>
          </p:cNvPr>
          <p:cNvSpPr txBox="1"/>
          <p:nvPr/>
        </p:nvSpPr>
        <p:spPr>
          <a:xfrm>
            <a:off x="9023204" y="2184915"/>
            <a:ext cx="5828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1E7079-35D7-4BDB-A39A-651A97B9C94B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>
            <a:off x="8639804" y="2369581"/>
            <a:ext cx="38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6EB8772A-DB9E-4C36-A69F-8CA4957B5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859" y="2686050"/>
            <a:ext cx="2239565" cy="398144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0F116AE-2515-42C4-B201-E46F9AED82E5}"/>
              </a:ext>
            </a:extLst>
          </p:cNvPr>
          <p:cNvSpPr txBox="1"/>
          <p:nvPr/>
        </p:nvSpPr>
        <p:spPr>
          <a:xfrm>
            <a:off x="9989469" y="2184915"/>
            <a:ext cx="5828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33D5DF-1F6A-45BC-8AB5-6AAD437A3921}"/>
              </a:ext>
            </a:extLst>
          </p:cNvPr>
          <p:cNvCxnSpPr>
            <a:cxnSpLocks/>
            <a:stCxn id="16" idx="3"/>
            <a:endCxn id="29" idx="1"/>
          </p:cNvCxnSpPr>
          <p:nvPr/>
        </p:nvCxnSpPr>
        <p:spPr>
          <a:xfrm>
            <a:off x="9606068" y="2369581"/>
            <a:ext cx="38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680A621-A7FA-45F2-BC3F-2D0D54CC40F0}"/>
              </a:ext>
            </a:extLst>
          </p:cNvPr>
          <p:cNvSpPr txBox="1"/>
          <p:nvPr/>
        </p:nvSpPr>
        <p:spPr>
          <a:xfrm>
            <a:off x="10856661" y="2194914"/>
            <a:ext cx="5828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DECCFB3-E528-44EC-9DB7-309C2EADFB3F}"/>
              </a:ext>
            </a:extLst>
          </p:cNvPr>
          <p:cNvCxnSpPr>
            <a:cxnSpLocks/>
            <a:stCxn id="29" idx="3"/>
            <a:endCxn id="41" idx="1"/>
          </p:cNvCxnSpPr>
          <p:nvPr/>
        </p:nvCxnSpPr>
        <p:spPr>
          <a:xfrm>
            <a:off x="10572333" y="2369581"/>
            <a:ext cx="284328" cy="9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52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AFAE-ED0B-47D7-8DF4-924B07AD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E237C4A-6200-46AE-8D9A-8C2292754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024666"/>
              </p:ext>
            </p:extLst>
          </p:nvPr>
        </p:nvGraphicFramePr>
        <p:xfrm>
          <a:off x="893762" y="1615016"/>
          <a:ext cx="10879136" cy="4735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892">
                  <a:extLst>
                    <a:ext uri="{9D8B030D-6E8A-4147-A177-3AD203B41FA5}">
                      <a16:colId xmlns:a16="http://schemas.microsoft.com/office/drawing/2014/main" val="3752710979"/>
                    </a:ext>
                  </a:extLst>
                </a:gridCol>
                <a:gridCol w="1359892">
                  <a:extLst>
                    <a:ext uri="{9D8B030D-6E8A-4147-A177-3AD203B41FA5}">
                      <a16:colId xmlns:a16="http://schemas.microsoft.com/office/drawing/2014/main" val="2881465574"/>
                    </a:ext>
                  </a:extLst>
                </a:gridCol>
                <a:gridCol w="1359892">
                  <a:extLst>
                    <a:ext uri="{9D8B030D-6E8A-4147-A177-3AD203B41FA5}">
                      <a16:colId xmlns:a16="http://schemas.microsoft.com/office/drawing/2014/main" val="1090924824"/>
                    </a:ext>
                  </a:extLst>
                </a:gridCol>
                <a:gridCol w="1359892">
                  <a:extLst>
                    <a:ext uri="{9D8B030D-6E8A-4147-A177-3AD203B41FA5}">
                      <a16:colId xmlns:a16="http://schemas.microsoft.com/office/drawing/2014/main" val="874429006"/>
                    </a:ext>
                  </a:extLst>
                </a:gridCol>
                <a:gridCol w="1359892">
                  <a:extLst>
                    <a:ext uri="{9D8B030D-6E8A-4147-A177-3AD203B41FA5}">
                      <a16:colId xmlns:a16="http://schemas.microsoft.com/office/drawing/2014/main" val="2542619838"/>
                    </a:ext>
                  </a:extLst>
                </a:gridCol>
                <a:gridCol w="1359892">
                  <a:extLst>
                    <a:ext uri="{9D8B030D-6E8A-4147-A177-3AD203B41FA5}">
                      <a16:colId xmlns:a16="http://schemas.microsoft.com/office/drawing/2014/main" val="2055200900"/>
                    </a:ext>
                  </a:extLst>
                </a:gridCol>
                <a:gridCol w="1359892">
                  <a:extLst>
                    <a:ext uri="{9D8B030D-6E8A-4147-A177-3AD203B41FA5}">
                      <a16:colId xmlns:a16="http://schemas.microsoft.com/office/drawing/2014/main" val="93887117"/>
                    </a:ext>
                  </a:extLst>
                </a:gridCol>
                <a:gridCol w="1359892">
                  <a:extLst>
                    <a:ext uri="{9D8B030D-6E8A-4147-A177-3AD203B41FA5}">
                      <a16:colId xmlns:a16="http://schemas.microsoft.com/office/drawing/2014/main" val="2818007925"/>
                    </a:ext>
                  </a:extLst>
                </a:gridCol>
              </a:tblGrid>
              <a:tr h="11821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Traditional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round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dome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Two sliding halves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One gates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Two gates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Four petals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Enhance reliability of each petal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Six petals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000532"/>
                  </a:ext>
                </a:extLst>
              </a:tr>
              <a:tr h="11821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634407"/>
                  </a:ext>
                </a:extLst>
              </a:tr>
              <a:tr h="1182159">
                <a:tc>
                  <a:txBody>
                    <a:bodyPr/>
                    <a:lstStyle/>
                    <a:p>
                      <a:r>
                        <a:rPr lang="en-US" altLang="zh-CN" dirty="0"/>
                        <a:t>Reliability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31215"/>
                  </a:ext>
                </a:extLst>
              </a:tr>
              <a:tr h="1182159">
                <a:tc>
                  <a:txBody>
                    <a:bodyPr/>
                    <a:lstStyle/>
                    <a:p>
                      <a:r>
                        <a:rPr lang="en-US" altLang="zh-CN" dirty="0"/>
                        <a:t>Safety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0.0083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98476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4F19B81-C727-4BB9-8408-6F3C00ED1E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1" y="2790825"/>
            <a:ext cx="1282699" cy="1169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754A8-3398-4FE2-B402-428D88DB4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72" y="3135816"/>
            <a:ext cx="1377949" cy="586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94EC82-4BE9-4573-871A-4856DC821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7" y="3008075"/>
            <a:ext cx="1306241" cy="735365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24351DFA-6BC7-4B6C-BA9A-A7D862DD01F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349340" y="2924930"/>
            <a:ext cx="1306241" cy="9231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A6799B-57C2-49BD-A4BA-B4D6273DD4D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30" y="2858650"/>
            <a:ext cx="1319212" cy="110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CB7AD8-1106-449E-B2A2-1F0457180B0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708" y="2858650"/>
            <a:ext cx="1319212" cy="110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76D13E-1B13-4172-9056-8B7621321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084" y="2843093"/>
            <a:ext cx="628649" cy="111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0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AFAE-ED0B-47D7-8DF4-924B07AD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r>
              <a:rPr lang="zh-CN" altLang="en-US" dirty="0"/>
              <a:t>：</a:t>
            </a:r>
            <a:r>
              <a:rPr lang="en-US" altLang="zh-CN" dirty="0"/>
              <a:t>Reliability + Cost</a:t>
            </a:r>
            <a:endParaRPr lang="zh-CN" alt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E237C4A-6200-46AE-8D9A-8C2292754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9198"/>
              </p:ext>
            </p:extLst>
          </p:nvPr>
        </p:nvGraphicFramePr>
        <p:xfrm>
          <a:off x="708212" y="1615017"/>
          <a:ext cx="11064691" cy="4993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88">
                  <a:extLst>
                    <a:ext uri="{9D8B030D-6E8A-4147-A177-3AD203B41FA5}">
                      <a16:colId xmlns:a16="http://schemas.microsoft.com/office/drawing/2014/main" val="3752710979"/>
                    </a:ext>
                  </a:extLst>
                </a:gridCol>
                <a:gridCol w="1008951">
                  <a:extLst>
                    <a:ext uri="{9D8B030D-6E8A-4147-A177-3AD203B41FA5}">
                      <a16:colId xmlns:a16="http://schemas.microsoft.com/office/drawing/2014/main" val="292685194"/>
                    </a:ext>
                  </a:extLst>
                </a:gridCol>
                <a:gridCol w="1392036">
                  <a:extLst>
                    <a:ext uri="{9D8B030D-6E8A-4147-A177-3AD203B41FA5}">
                      <a16:colId xmlns:a16="http://schemas.microsoft.com/office/drawing/2014/main" val="2881465574"/>
                    </a:ext>
                  </a:extLst>
                </a:gridCol>
                <a:gridCol w="1392036">
                  <a:extLst>
                    <a:ext uri="{9D8B030D-6E8A-4147-A177-3AD203B41FA5}">
                      <a16:colId xmlns:a16="http://schemas.microsoft.com/office/drawing/2014/main" val="1090924824"/>
                    </a:ext>
                  </a:extLst>
                </a:gridCol>
                <a:gridCol w="1392036">
                  <a:extLst>
                    <a:ext uri="{9D8B030D-6E8A-4147-A177-3AD203B41FA5}">
                      <a16:colId xmlns:a16="http://schemas.microsoft.com/office/drawing/2014/main" val="874429006"/>
                    </a:ext>
                  </a:extLst>
                </a:gridCol>
                <a:gridCol w="1392036">
                  <a:extLst>
                    <a:ext uri="{9D8B030D-6E8A-4147-A177-3AD203B41FA5}">
                      <a16:colId xmlns:a16="http://schemas.microsoft.com/office/drawing/2014/main" val="2542619838"/>
                    </a:ext>
                  </a:extLst>
                </a:gridCol>
                <a:gridCol w="1392036">
                  <a:extLst>
                    <a:ext uri="{9D8B030D-6E8A-4147-A177-3AD203B41FA5}">
                      <a16:colId xmlns:a16="http://schemas.microsoft.com/office/drawing/2014/main" val="2055200900"/>
                    </a:ext>
                  </a:extLst>
                </a:gridCol>
                <a:gridCol w="1392036">
                  <a:extLst>
                    <a:ext uri="{9D8B030D-6E8A-4147-A177-3AD203B41FA5}">
                      <a16:colId xmlns:a16="http://schemas.microsoft.com/office/drawing/2014/main" val="93887117"/>
                    </a:ext>
                  </a:extLst>
                </a:gridCol>
                <a:gridCol w="1392036">
                  <a:extLst>
                    <a:ext uri="{9D8B030D-6E8A-4147-A177-3AD203B41FA5}">
                      <a16:colId xmlns:a16="http://schemas.microsoft.com/office/drawing/2014/main" val="2818007925"/>
                    </a:ext>
                  </a:extLst>
                </a:gridCol>
              </a:tblGrid>
              <a:tr h="1135008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Traditional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round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dome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Two sliding halves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One gates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Two gates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Four petals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Enhance reliability of each petal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Six petals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000532"/>
                  </a:ext>
                </a:extLst>
              </a:tr>
              <a:tr h="883611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634407"/>
                  </a:ext>
                </a:extLst>
              </a:tr>
              <a:tr h="475173"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Reliability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31215"/>
                  </a:ext>
                </a:extLst>
              </a:tr>
              <a:tr h="419846"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Safety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0.0083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984768"/>
                  </a:ext>
                </a:extLst>
              </a:tr>
              <a:tr h="382923">
                <a:tc rowSpan="4">
                  <a:txBody>
                    <a:bodyPr/>
                    <a:lstStyle/>
                    <a:p>
                      <a:r>
                        <a:rPr lang="en-US" altLang="zh-CN" dirty="0"/>
                        <a:t>Cost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base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1+6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1+3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1+2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587107"/>
                  </a:ext>
                </a:extLst>
              </a:tr>
              <a:tr h="48506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Structure &amp; material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1+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1+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1+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210884"/>
                  </a:ext>
                </a:extLst>
              </a:tr>
              <a:tr h="61115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motions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2+hoist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2+hoist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2+hoist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3+hoist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4+Crane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4+Crane 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6+Crane 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664366"/>
                  </a:ext>
                </a:extLst>
              </a:tr>
              <a:tr h="48506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Trans&amp; onsite Assemble</a:t>
                      </a:r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1+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 normal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 normal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 normal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 particular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 particular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 particular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53370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4F19B81-C727-4BB9-8408-6F3C00ED1E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89" y="2797537"/>
            <a:ext cx="1282699" cy="931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754A8-3398-4FE2-B402-428D88DB4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270" y="2966288"/>
            <a:ext cx="1377949" cy="586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94EC82-4BE9-4573-871A-4856DC821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01" y="2924930"/>
            <a:ext cx="1306241" cy="735365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24351DFA-6BC7-4B6C-BA9A-A7D862DD01F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53354" y="2858650"/>
            <a:ext cx="1306241" cy="8402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A6799B-57C2-49BD-A4BA-B4D6273DD4D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30" y="2858650"/>
            <a:ext cx="1319212" cy="80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CB7AD8-1106-449E-B2A2-1F0457180B0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708" y="2858650"/>
            <a:ext cx="1319212" cy="8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76D13E-1B13-4172-9056-8B7621321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02" y="2604585"/>
            <a:ext cx="628649" cy="111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7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36BA-92D2-4409-AB55-20362E7C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Reliability in Series/Parallel Systems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F7E8B-200C-4C05-9F8B-710EBE95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3D46C-6C4F-4474-9A56-9CEFC53B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8354"/>
            <a:ext cx="4652682" cy="944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9107F6-3491-4E60-A5F8-D41A688F2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6167718" cy="693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DB22B9-5DDE-44EC-9CDE-6486DDC29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605" y="1252091"/>
            <a:ext cx="4410875" cy="2495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A68F7F-6BA1-41CD-A4A3-6C52CAF3C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8858" y="3803508"/>
            <a:ext cx="6024083" cy="2956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515B81-EA78-4A4C-A2D6-F0CBFB435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09" y="4845424"/>
            <a:ext cx="4592245" cy="128671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3FE78D-C6F2-4AC9-B8A9-71DBCFF54695}"/>
              </a:ext>
            </a:extLst>
          </p:cNvPr>
          <p:cNvSpPr/>
          <p:nvPr/>
        </p:nvSpPr>
        <p:spPr>
          <a:xfrm>
            <a:off x="2725271" y="2070847"/>
            <a:ext cx="466164" cy="39892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2904FB-51DD-450D-B835-81925FDBC0D7}"/>
              </a:ext>
            </a:extLst>
          </p:cNvPr>
          <p:cNvSpPr/>
          <p:nvPr/>
        </p:nvSpPr>
        <p:spPr>
          <a:xfrm>
            <a:off x="2492189" y="5618069"/>
            <a:ext cx="466164" cy="39892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B3093-FD69-490D-842E-2188ED185B3E}"/>
              </a:ext>
            </a:extLst>
          </p:cNvPr>
          <p:cNvSpPr txBox="1"/>
          <p:nvPr/>
        </p:nvSpPr>
        <p:spPr>
          <a:xfrm>
            <a:off x="9286876" y="750907"/>
            <a:ext cx="2486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/>
              <a:t>Eva FALTINOVA. Martin MANTIC, et. al.. Reliability Analysis of Crane Lifting Mechanism.</a:t>
            </a:r>
          </a:p>
          <a:p>
            <a:r>
              <a:rPr lang="en-US" altLang="zh-CN" sz="600" dirty="0"/>
              <a:t>Scientific Journal of Silesian University of Technology. Series Transport. 2018, 98, 15-26.</a:t>
            </a:r>
          </a:p>
          <a:p>
            <a:r>
              <a:rPr lang="pt-BR" altLang="zh-CN" sz="600" dirty="0"/>
              <a:t>ISSN: 0209-3324. DOI: https://doi.org/10.20858/sjsutst.2018.98.2.</a:t>
            </a:r>
            <a:endParaRPr lang="zh-CN" altLang="en-US" sz="600" dirty="0"/>
          </a:p>
        </p:txBody>
      </p:sp>
    </p:spTree>
    <p:extLst>
      <p:ext uri="{BB962C8B-B14F-4D97-AF65-F5344CB8AC3E}">
        <p14:creationId xmlns:p14="http://schemas.microsoft.com/office/powerpoint/2010/main" val="73990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E2DBF-2DF2-4CA9-96F0-0296564D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Safety Evaluation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DC8BF-0512-46FE-8737-F6C0243F3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63213" cy="4718050"/>
          </a:xfrm>
        </p:spPr>
        <p:txBody>
          <a:bodyPr/>
          <a:lstStyle/>
          <a:p>
            <a:r>
              <a:rPr lang="en-US" altLang="zh-CN" dirty="0"/>
              <a:t>Different function fail causes different damage, So it has different weight:</a:t>
            </a:r>
          </a:p>
          <a:p>
            <a:r>
              <a:rPr lang="en-US" altLang="zh-CN" dirty="0"/>
              <a:t>Define</a:t>
            </a:r>
            <a:r>
              <a:rPr lang="zh-CN" altLang="en-US" dirty="0"/>
              <a:t> </a:t>
            </a:r>
            <a:r>
              <a:rPr lang="en-US" altLang="zh-CN" dirty="0" err="1"/>
              <a:t>w</a:t>
            </a:r>
            <a:r>
              <a:rPr lang="en-US" altLang="zh-CN" baseline="-25000" dirty="0" err="1"/>
              <a:t>i</a:t>
            </a:r>
            <a:r>
              <a:rPr lang="en-US" altLang="zh-CN" dirty="0"/>
              <a:t> as the importance of the function and suppose:</a:t>
            </a:r>
          </a:p>
          <a:p>
            <a:endParaRPr lang="en-US" altLang="zh-CN" dirty="0"/>
          </a:p>
          <a:p>
            <a:r>
              <a:rPr lang="en-US" altLang="zh-CN" dirty="0"/>
              <a:t>Then:</a:t>
            </a:r>
          </a:p>
          <a:p>
            <a:pPr lvl="1"/>
            <a:r>
              <a:rPr lang="en-US" altLang="zh-CN" dirty="0"/>
              <a:t>Safety of Series system:</a:t>
            </a:r>
          </a:p>
          <a:p>
            <a:pPr lvl="2"/>
            <a:r>
              <a:rPr lang="en-US" altLang="zh-CN" dirty="0"/>
              <a:t>S(t)=r</a:t>
            </a:r>
            <a:r>
              <a:rPr lang="en-US" altLang="zh-CN" sz="2400" baseline="-25000" dirty="0"/>
              <a:t>1</a:t>
            </a:r>
            <a:r>
              <a:rPr lang="en-US" altLang="zh-CN" dirty="0"/>
              <a:t>(t)w</a:t>
            </a:r>
            <a:r>
              <a:rPr lang="en-US" altLang="zh-CN" sz="2400" baseline="-25000" dirty="0"/>
              <a:t>1</a:t>
            </a:r>
            <a:r>
              <a:rPr lang="en-US" altLang="zh-CN" dirty="0"/>
              <a:t>r</a:t>
            </a:r>
            <a:r>
              <a:rPr lang="en-US" altLang="zh-CN" sz="2400" baseline="-25000" dirty="0"/>
              <a:t>2</a:t>
            </a:r>
            <a:r>
              <a:rPr lang="en-US" altLang="zh-CN" dirty="0"/>
              <a:t>(t)w</a:t>
            </a:r>
            <a:r>
              <a:rPr lang="en-US" altLang="zh-CN" sz="2400" baseline="-25000" dirty="0"/>
              <a:t>2</a:t>
            </a:r>
            <a:r>
              <a:rPr lang="en-US" altLang="zh-CN" dirty="0"/>
              <a:t>…</a:t>
            </a:r>
            <a:r>
              <a:rPr lang="en-US" altLang="zh-CN" dirty="0" err="1"/>
              <a:t>r</a:t>
            </a:r>
            <a:r>
              <a:rPr lang="en-US" altLang="zh-CN" sz="2400" baseline="-25000" dirty="0" err="1"/>
              <a:t>n</a:t>
            </a:r>
            <a:r>
              <a:rPr lang="en-US" altLang="zh-CN" dirty="0"/>
              <a:t>(t)</a:t>
            </a:r>
            <a:r>
              <a:rPr lang="en-US" altLang="zh-CN" dirty="0" err="1"/>
              <a:t>w</a:t>
            </a:r>
            <a:r>
              <a:rPr lang="en-US" altLang="zh-CN" sz="2400" baseline="-25000" dirty="0" err="1"/>
              <a:t>n</a:t>
            </a:r>
            <a:endParaRPr lang="en-US" altLang="zh-CN" sz="2400" baseline="-25000" dirty="0"/>
          </a:p>
          <a:p>
            <a:pPr lvl="1"/>
            <a:r>
              <a:rPr lang="en-US" altLang="zh-CN" dirty="0"/>
              <a:t>Safety of Parallel system:</a:t>
            </a:r>
          </a:p>
          <a:p>
            <a:pPr lvl="2"/>
            <a:r>
              <a:rPr lang="en-US" altLang="zh-CN" dirty="0"/>
              <a:t>S(t)=1-(1-r</a:t>
            </a:r>
            <a:r>
              <a:rPr lang="en-US" altLang="zh-CN" sz="2400" baseline="-25000" dirty="0"/>
              <a:t>1</a:t>
            </a:r>
            <a:r>
              <a:rPr lang="en-US" altLang="zh-CN" dirty="0"/>
              <a:t>(t)w</a:t>
            </a:r>
            <a:r>
              <a:rPr lang="en-US" altLang="zh-CN" sz="2400" baseline="-25000" dirty="0"/>
              <a:t>1</a:t>
            </a:r>
            <a:r>
              <a:rPr lang="en-US" altLang="zh-CN" dirty="0"/>
              <a:t>)(1-r</a:t>
            </a:r>
            <a:r>
              <a:rPr lang="en-US" altLang="zh-CN" sz="2400" baseline="-25000" dirty="0"/>
              <a:t>2</a:t>
            </a:r>
            <a:r>
              <a:rPr lang="en-US" altLang="zh-CN" dirty="0"/>
              <a:t>(t)w</a:t>
            </a:r>
            <a:r>
              <a:rPr lang="en-US" altLang="zh-CN" sz="2400" baseline="-25000" dirty="0"/>
              <a:t>2</a:t>
            </a:r>
            <a:r>
              <a:rPr lang="en-US" altLang="zh-CN" dirty="0"/>
              <a:t>)…(1-r</a:t>
            </a:r>
            <a:r>
              <a:rPr lang="en-US" altLang="zh-CN" sz="2400" baseline="-25000" dirty="0"/>
              <a:t>n</a:t>
            </a:r>
            <a:r>
              <a:rPr lang="en-US" altLang="zh-CN" dirty="0"/>
              <a:t>(t)</a:t>
            </a:r>
            <a:r>
              <a:rPr lang="en-US" altLang="zh-CN" dirty="0" err="1"/>
              <a:t>w</a:t>
            </a:r>
            <a:r>
              <a:rPr lang="en-US" altLang="zh-CN" sz="2400" baseline="-25000" dirty="0" err="1"/>
              <a:t>n</a:t>
            </a:r>
            <a:r>
              <a:rPr lang="en-US" altLang="zh-CN" dirty="0"/>
              <a:t>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6611D2-626B-45A5-A8D2-FD9838262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25866"/>
              </p:ext>
            </p:extLst>
          </p:nvPr>
        </p:nvGraphicFramePr>
        <p:xfrm>
          <a:off x="6934200" y="3252681"/>
          <a:ext cx="441960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525">
                  <a:extLst>
                    <a:ext uri="{9D8B030D-6E8A-4147-A177-3AD203B41FA5}">
                      <a16:colId xmlns:a16="http://schemas.microsoft.com/office/drawing/2014/main" val="2094363826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3162596645"/>
                    </a:ext>
                  </a:extLst>
                </a:gridCol>
                <a:gridCol w="833439">
                  <a:extLst>
                    <a:ext uri="{9D8B030D-6E8A-4147-A177-3AD203B41FA5}">
                      <a16:colId xmlns:a16="http://schemas.microsoft.com/office/drawing/2014/main" val="5116867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When fail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Such As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w</a:t>
                      </a:r>
                      <a:r>
                        <a:rPr lang="en-US" altLang="zh-CN" baseline="-25000" dirty="0" err="1"/>
                        <a:t>i</a:t>
                      </a:r>
                      <a:r>
                        <a:rPr lang="en-US" altLang="zh-CN" dirty="0"/>
                        <a:t>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376858"/>
                  </a:ext>
                </a:extLst>
              </a:tr>
              <a:tr h="249870">
                <a:tc>
                  <a:txBody>
                    <a:bodyPr/>
                    <a:lstStyle/>
                    <a:p>
                      <a:r>
                        <a:rPr lang="en-US" altLang="zh-CN" dirty="0"/>
                        <a:t>Deadly damage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859315"/>
                  </a:ext>
                </a:extLst>
              </a:tr>
              <a:tr h="249870">
                <a:tc>
                  <a:txBody>
                    <a:bodyPr/>
                    <a:lstStyle/>
                    <a:p>
                      <a:r>
                        <a:rPr lang="en-US" altLang="zh-CN" dirty="0"/>
                        <a:t>Big damage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Hit telescope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10115"/>
                  </a:ext>
                </a:extLst>
              </a:tr>
              <a:tr h="249870">
                <a:tc>
                  <a:txBody>
                    <a:bodyPr/>
                    <a:lstStyle/>
                    <a:p>
                      <a:r>
                        <a:rPr lang="en-US" altLang="zh-CN" dirty="0"/>
                        <a:t>Middle damage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Get wet by rain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774449"/>
                  </a:ext>
                </a:extLst>
              </a:tr>
              <a:tr h="249870">
                <a:tc>
                  <a:txBody>
                    <a:bodyPr/>
                    <a:lstStyle/>
                    <a:p>
                      <a:r>
                        <a:rPr lang="en-US" altLang="zh-CN" dirty="0"/>
                        <a:t>Small damage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961426"/>
                  </a:ext>
                </a:extLst>
              </a:tr>
              <a:tr h="249870">
                <a:tc>
                  <a:txBody>
                    <a:bodyPr/>
                    <a:lstStyle/>
                    <a:p>
                      <a:r>
                        <a:rPr lang="en-US" altLang="zh-CN" dirty="0"/>
                        <a:t>No matter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354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88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7548-A301-458F-9F79-BE60D2AA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Traditional Round Dome</a:t>
            </a:r>
            <a:endParaRPr lang="zh-CN" alt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1BC871-90FA-48E0-A2B9-FBBA16161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44944"/>
              </p:ext>
            </p:extLst>
          </p:nvPr>
        </p:nvGraphicFramePr>
        <p:xfrm>
          <a:off x="838200" y="1825625"/>
          <a:ext cx="441483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17">
                  <a:extLst>
                    <a:ext uri="{9D8B030D-6E8A-4147-A177-3AD203B41FA5}">
                      <a16:colId xmlns:a16="http://schemas.microsoft.com/office/drawing/2014/main" val="2079190631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1537914624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1826798480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3220814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No.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Functions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Reliability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Safty</a:t>
                      </a:r>
                      <a:r>
                        <a:rPr lang="en-US" altLang="zh-CN" dirty="0"/>
                        <a:t> Weight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68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Rotate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7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Window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5483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ECB5350-9174-49E1-86E2-16FFA298DD9D}"/>
              </a:ext>
            </a:extLst>
          </p:cNvPr>
          <p:cNvSpPr txBox="1"/>
          <p:nvPr/>
        </p:nvSpPr>
        <p:spPr>
          <a:xfrm>
            <a:off x="6736696" y="2195513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EBE92-E6FF-4D9B-AFE0-D4714C3368A7}"/>
              </a:ext>
            </a:extLst>
          </p:cNvPr>
          <p:cNvSpPr txBox="1"/>
          <p:nvPr/>
        </p:nvSpPr>
        <p:spPr>
          <a:xfrm>
            <a:off x="8979833" y="2190750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E6C1F-2D68-465C-BB90-3784CE2763CE}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V="1">
            <a:off x="7906590" y="2375416"/>
            <a:ext cx="107324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4B002D-2987-494A-876F-FE6AC66A98E7}"/>
              </a:ext>
            </a:extLst>
          </p:cNvPr>
          <p:cNvCxnSpPr>
            <a:stCxn id="8" idx="3"/>
          </p:cNvCxnSpPr>
          <p:nvPr/>
        </p:nvCxnSpPr>
        <p:spPr>
          <a:xfrm>
            <a:off x="10149727" y="2375416"/>
            <a:ext cx="923085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B3CC5F-4BC2-4B88-A213-F6D49530446E}"/>
              </a:ext>
            </a:extLst>
          </p:cNvPr>
          <p:cNvCxnSpPr/>
          <p:nvPr/>
        </p:nvCxnSpPr>
        <p:spPr>
          <a:xfrm>
            <a:off x="5813611" y="2369581"/>
            <a:ext cx="923085" cy="0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9D4956C-1214-4081-8F36-400ED18A22AA}"/>
              </a:ext>
            </a:extLst>
          </p:cNvPr>
          <p:cNvSpPr txBox="1">
            <a:spLocks/>
          </p:cNvSpPr>
          <p:nvPr/>
        </p:nvSpPr>
        <p:spPr>
          <a:xfrm>
            <a:off x="838200" y="3650615"/>
            <a:ext cx="10463213" cy="289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R=0.9*0.9=0.81</a:t>
            </a:r>
          </a:p>
          <a:p>
            <a:r>
              <a:rPr lang="en-US" altLang="zh-CN" dirty="0"/>
              <a:t>S=0.9*1*0.9*0.5=0.41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EFDA8C-B096-4F24-A9A6-1A57C36FE8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05" y="3355737"/>
            <a:ext cx="3581400" cy="25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5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9685-A673-43B6-B496-A5335142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 sliding Halves</a:t>
            </a:r>
            <a:endParaRPr lang="zh-CN" alt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723FECC-25D5-45AC-9D8C-79E44DB8EB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376194"/>
              </p:ext>
            </p:extLst>
          </p:nvPr>
        </p:nvGraphicFramePr>
        <p:xfrm>
          <a:off x="838200" y="1825625"/>
          <a:ext cx="441483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17">
                  <a:extLst>
                    <a:ext uri="{9D8B030D-6E8A-4147-A177-3AD203B41FA5}">
                      <a16:colId xmlns:a16="http://schemas.microsoft.com/office/drawing/2014/main" val="2079190631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1537914624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1826798480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3220814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No.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Functions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Reliability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Safty</a:t>
                      </a:r>
                      <a:r>
                        <a:rPr lang="en-US" altLang="zh-CN" dirty="0"/>
                        <a:t> Weight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68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Sliding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7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Sliding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5483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7A6CA5-8F68-472A-A836-9FAE64387784}"/>
              </a:ext>
            </a:extLst>
          </p:cNvPr>
          <p:cNvSpPr txBox="1"/>
          <p:nvPr/>
        </p:nvSpPr>
        <p:spPr>
          <a:xfrm>
            <a:off x="6736696" y="2195513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C5D92-F31E-4F4C-B57D-41A70B123FAF}"/>
              </a:ext>
            </a:extLst>
          </p:cNvPr>
          <p:cNvSpPr txBox="1"/>
          <p:nvPr/>
        </p:nvSpPr>
        <p:spPr>
          <a:xfrm>
            <a:off x="8979833" y="2190750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84DBF2-860E-4F16-8DDD-D808B0BEEDE0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7906590" y="2375416"/>
            <a:ext cx="107324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79678A-778C-4340-8DB6-1E99D129D923}"/>
              </a:ext>
            </a:extLst>
          </p:cNvPr>
          <p:cNvCxnSpPr>
            <a:stCxn id="6" idx="3"/>
          </p:cNvCxnSpPr>
          <p:nvPr/>
        </p:nvCxnSpPr>
        <p:spPr>
          <a:xfrm>
            <a:off x="10149727" y="2375416"/>
            <a:ext cx="923085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9A2BE8-8BEC-482A-A7FF-2FC76F88EF8D}"/>
              </a:ext>
            </a:extLst>
          </p:cNvPr>
          <p:cNvCxnSpPr/>
          <p:nvPr/>
        </p:nvCxnSpPr>
        <p:spPr>
          <a:xfrm>
            <a:off x="5813611" y="2369581"/>
            <a:ext cx="923085" cy="0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47EE8C-C66D-4CE2-8A40-3F82A35F123B}"/>
              </a:ext>
            </a:extLst>
          </p:cNvPr>
          <p:cNvSpPr txBox="1">
            <a:spLocks/>
          </p:cNvSpPr>
          <p:nvPr/>
        </p:nvSpPr>
        <p:spPr>
          <a:xfrm>
            <a:off x="838201" y="3650615"/>
            <a:ext cx="5581650" cy="289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R=0.9*0.9=0.81</a:t>
            </a:r>
          </a:p>
          <a:p>
            <a:r>
              <a:rPr lang="en-US" altLang="zh-CN" dirty="0"/>
              <a:t>S=0.9*0.5*0.9*0.5=0.20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Three companies have bids.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82C60A-7EDF-4037-8C8A-C1A79DB2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887" y="3579565"/>
            <a:ext cx="4420041" cy="188088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44CAFB3-3403-4EBD-98D2-5C1A7DCD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92" y="4953675"/>
            <a:ext cx="3379696" cy="178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3470E067-2227-49F4-9202-7835F343DE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11" y="2721292"/>
            <a:ext cx="4414837" cy="1035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79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9685-A673-43B6-B496-A5335142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Sliding with one gate</a:t>
            </a:r>
            <a:endParaRPr lang="zh-CN" alt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723FECC-25D5-45AC-9D8C-79E44DB8EB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945773"/>
              </p:ext>
            </p:extLst>
          </p:nvPr>
        </p:nvGraphicFramePr>
        <p:xfrm>
          <a:off x="838200" y="1825625"/>
          <a:ext cx="441483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17">
                  <a:extLst>
                    <a:ext uri="{9D8B030D-6E8A-4147-A177-3AD203B41FA5}">
                      <a16:colId xmlns:a16="http://schemas.microsoft.com/office/drawing/2014/main" val="2079190631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1537914624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1826798480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3220814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No.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Functions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Reliability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Safty</a:t>
                      </a:r>
                      <a:r>
                        <a:rPr lang="en-US" altLang="zh-CN" dirty="0"/>
                        <a:t> Weight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68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Sliding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7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gate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5483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7A6CA5-8F68-472A-A836-9FAE64387784}"/>
              </a:ext>
            </a:extLst>
          </p:cNvPr>
          <p:cNvSpPr txBox="1"/>
          <p:nvPr/>
        </p:nvSpPr>
        <p:spPr>
          <a:xfrm>
            <a:off x="6736696" y="2195513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C5D92-F31E-4F4C-B57D-41A70B123FAF}"/>
              </a:ext>
            </a:extLst>
          </p:cNvPr>
          <p:cNvSpPr txBox="1"/>
          <p:nvPr/>
        </p:nvSpPr>
        <p:spPr>
          <a:xfrm>
            <a:off x="8979833" y="2190750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84DBF2-860E-4F16-8DDD-D808B0BEEDE0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7906590" y="2375416"/>
            <a:ext cx="107324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79678A-778C-4340-8DB6-1E99D129D923}"/>
              </a:ext>
            </a:extLst>
          </p:cNvPr>
          <p:cNvCxnSpPr>
            <a:stCxn id="6" idx="3"/>
          </p:cNvCxnSpPr>
          <p:nvPr/>
        </p:nvCxnSpPr>
        <p:spPr>
          <a:xfrm>
            <a:off x="10149727" y="2375416"/>
            <a:ext cx="923085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9A2BE8-8BEC-482A-A7FF-2FC76F88EF8D}"/>
              </a:ext>
            </a:extLst>
          </p:cNvPr>
          <p:cNvCxnSpPr/>
          <p:nvPr/>
        </p:nvCxnSpPr>
        <p:spPr>
          <a:xfrm>
            <a:off x="5813611" y="2369581"/>
            <a:ext cx="923085" cy="0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47EE8C-C66D-4CE2-8A40-3F82A35F123B}"/>
              </a:ext>
            </a:extLst>
          </p:cNvPr>
          <p:cNvSpPr txBox="1">
            <a:spLocks/>
          </p:cNvSpPr>
          <p:nvPr/>
        </p:nvSpPr>
        <p:spPr>
          <a:xfrm>
            <a:off x="838200" y="3650615"/>
            <a:ext cx="10463213" cy="289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R=0.9*0.9=0.81</a:t>
            </a:r>
          </a:p>
          <a:p>
            <a:r>
              <a:rPr lang="en-US" altLang="zh-CN" dirty="0"/>
              <a:t>S=0.9*0.5*0.9*0.25=0.10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9F948D-E935-4B23-A255-26D67B564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4" y="3579988"/>
            <a:ext cx="4333875" cy="24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8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9685-A673-43B6-B496-A5335142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Sliding with two gates</a:t>
            </a:r>
            <a:endParaRPr lang="zh-CN" alt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723FECC-25D5-45AC-9D8C-79E44DB8EB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898328"/>
              </p:ext>
            </p:extLst>
          </p:nvPr>
        </p:nvGraphicFramePr>
        <p:xfrm>
          <a:off x="838200" y="1825625"/>
          <a:ext cx="441483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17">
                  <a:extLst>
                    <a:ext uri="{9D8B030D-6E8A-4147-A177-3AD203B41FA5}">
                      <a16:colId xmlns:a16="http://schemas.microsoft.com/office/drawing/2014/main" val="2079190631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1537914624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1826798480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3220814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No.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Functions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Reliability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Safty</a:t>
                      </a:r>
                      <a:r>
                        <a:rPr lang="en-US" altLang="zh-CN" dirty="0"/>
                        <a:t> Weight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68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Sliding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7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Gate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548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Gate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2668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7A6CA5-8F68-472A-A836-9FAE64387784}"/>
              </a:ext>
            </a:extLst>
          </p:cNvPr>
          <p:cNvSpPr txBox="1"/>
          <p:nvPr/>
        </p:nvSpPr>
        <p:spPr>
          <a:xfrm>
            <a:off x="6736696" y="2195513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C5D92-F31E-4F4C-B57D-41A70B123FAF}"/>
              </a:ext>
            </a:extLst>
          </p:cNvPr>
          <p:cNvSpPr txBox="1"/>
          <p:nvPr/>
        </p:nvSpPr>
        <p:spPr>
          <a:xfrm>
            <a:off x="8090331" y="2195513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84DBF2-860E-4F16-8DDD-D808B0BEEDE0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7906590" y="2380179"/>
            <a:ext cx="1837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9A2BE8-8BEC-482A-A7FF-2FC76F88EF8D}"/>
              </a:ext>
            </a:extLst>
          </p:cNvPr>
          <p:cNvCxnSpPr/>
          <p:nvPr/>
        </p:nvCxnSpPr>
        <p:spPr>
          <a:xfrm>
            <a:off x="5813611" y="2369581"/>
            <a:ext cx="923085" cy="0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47EE8C-C66D-4CE2-8A40-3F82A35F123B}"/>
              </a:ext>
            </a:extLst>
          </p:cNvPr>
          <p:cNvSpPr txBox="1">
            <a:spLocks/>
          </p:cNvSpPr>
          <p:nvPr/>
        </p:nvSpPr>
        <p:spPr>
          <a:xfrm>
            <a:off x="838201" y="3847266"/>
            <a:ext cx="5995988" cy="262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R=0.9*0.9*0.9=0.73</a:t>
            </a:r>
          </a:p>
          <a:p>
            <a:r>
              <a:rPr lang="en-US" altLang="zh-CN" dirty="0"/>
              <a:t>S=0.9*0.5*0.9*0.25*0.9*0.25=0.022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816F6-1741-40D6-BB67-ECE3B4CF2E7C}"/>
              </a:ext>
            </a:extLst>
          </p:cNvPr>
          <p:cNvSpPr txBox="1"/>
          <p:nvPr/>
        </p:nvSpPr>
        <p:spPr>
          <a:xfrm>
            <a:off x="9443967" y="2195513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D41B87-C211-4FD4-827C-199F4CC367B2}"/>
              </a:ext>
            </a:extLst>
          </p:cNvPr>
          <p:cNvCxnSpPr/>
          <p:nvPr/>
        </p:nvCxnSpPr>
        <p:spPr>
          <a:xfrm>
            <a:off x="10613861" y="2382797"/>
            <a:ext cx="923085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8346A9-3F5A-4032-8005-2FA85E9286FD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9260225" y="2380179"/>
            <a:ext cx="183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">
            <a:extLst>
              <a:ext uri="{FF2B5EF4-FFF2-40B4-BE49-F238E27FC236}">
                <a16:creationId xmlns:a16="http://schemas.microsoft.com/office/drawing/2014/main" id="{1F4B70EB-659F-4C17-A4A2-EEA0F664B2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05340" y="3665219"/>
            <a:ext cx="4509770" cy="271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8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917D-2BB1-4DE2-8310-15877D1F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Lotus with 4 petals </a:t>
            </a:r>
            <a:endParaRPr lang="zh-CN" alt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4A87E8-AF58-4B24-BBCE-0125B5817E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696944"/>
              </p:ext>
            </p:extLst>
          </p:nvPr>
        </p:nvGraphicFramePr>
        <p:xfrm>
          <a:off x="838200" y="1825625"/>
          <a:ext cx="44148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17">
                  <a:extLst>
                    <a:ext uri="{9D8B030D-6E8A-4147-A177-3AD203B41FA5}">
                      <a16:colId xmlns:a16="http://schemas.microsoft.com/office/drawing/2014/main" val="2079190631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1537914624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1826798480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3220814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No.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Functions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Reliability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Safty</a:t>
                      </a:r>
                      <a:r>
                        <a:rPr lang="en-US" altLang="zh-CN" dirty="0"/>
                        <a:t> Weight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68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Wall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7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Wall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548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Wall 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26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Wall 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3809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4D4D23-3290-4E63-984E-54FB8686B096}"/>
              </a:ext>
            </a:extLst>
          </p:cNvPr>
          <p:cNvSpPr txBox="1"/>
          <p:nvPr/>
        </p:nvSpPr>
        <p:spPr>
          <a:xfrm>
            <a:off x="6205538" y="2184915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91C22-F140-4F6C-8664-E47D9A83B0CB}"/>
              </a:ext>
            </a:extLst>
          </p:cNvPr>
          <p:cNvSpPr txBox="1"/>
          <p:nvPr/>
        </p:nvSpPr>
        <p:spPr>
          <a:xfrm>
            <a:off x="7559173" y="2184915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D32EEB-65AE-4B21-B624-0FCFF26B44C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7375432" y="2369581"/>
            <a:ext cx="1837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C7DB64-85BB-4FD5-9800-24017F7C187C}"/>
              </a:ext>
            </a:extLst>
          </p:cNvPr>
          <p:cNvCxnSpPr>
            <a:cxnSpLocks/>
          </p:cNvCxnSpPr>
          <p:nvPr/>
        </p:nvCxnSpPr>
        <p:spPr>
          <a:xfrm>
            <a:off x="5813611" y="2369581"/>
            <a:ext cx="391927" cy="0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6FCCAE-62A3-444B-809C-F04D444EE7BF}"/>
              </a:ext>
            </a:extLst>
          </p:cNvPr>
          <p:cNvSpPr txBox="1">
            <a:spLocks/>
          </p:cNvSpPr>
          <p:nvPr/>
        </p:nvSpPr>
        <p:spPr>
          <a:xfrm>
            <a:off x="838201" y="4381500"/>
            <a:ext cx="7162800" cy="2089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R=0.9*0.9*0.9*0.9=0.66</a:t>
            </a:r>
          </a:p>
          <a:p>
            <a:r>
              <a:rPr lang="en-US" altLang="zh-CN" dirty="0"/>
              <a:t>S=0.9*0.5*0.9*0.5*0.9*0.5*0.9*0.5=0.041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A5D06-796D-4C98-BEB6-4B50B4183984}"/>
              </a:ext>
            </a:extLst>
          </p:cNvPr>
          <p:cNvSpPr txBox="1"/>
          <p:nvPr/>
        </p:nvSpPr>
        <p:spPr>
          <a:xfrm>
            <a:off x="8912809" y="2184915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88546E-7A4A-4330-9F80-96D5F01FC188}"/>
              </a:ext>
            </a:extLst>
          </p:cNvPr>
          <p:cNvCxnSpPr>
            <a:cxnSpLocks/>
          </p:cNvCxnSpPr>
          <p:nvPr/>
        </p:nvCxnSpPr>
        <p:spPr>
          <a:xfrm>
            <a:off x="11439525" y="2379580"/>
            <a:ext cx="337788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527499-C94B-4BF2-B13B-5D2421CD1F76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8729067" y="2369581"/>
            <a:ext cx="183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BFE6B0D-DF69-44A3-9111-88886AE40571}"/>
              </a:ext>
            </a:extLst>
          </p:cNvPr>
          <p:cNvSpPr txBox="1"/>
          <p:nvPr/>
        </p:nvSpPr>
        <p:spPr>
          <a:xfrm>
            <a:off x="10269631" y="2184915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1E7079-35D7-4BDB-A39A-651A97B9C94B}"/>
              </a:ext>
            </a:extLst>
          </p:cNvPr>
          <p:cNvCxnSpPr>
            <a:cxnSpLocks/>
          </p:cNvCxnSpPr>
          <p:nvPr/>
        </p:nvCxnSpPr>
        <p:spPr>
          <a:xfrm>
            <a:off x="10082703" y="2369581"/>
            <a:ext cx="183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F04A099-4A74-40BA-9C3A-1BC765567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15" y="3429000"/>
            <a:ext cx="2800985" cy="2131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17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917D-2BB1-4DE2-8310-15877D1F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Lotus with Hydraulic rams</a:t>
            </a:r>
            <a:endParaRPr lang="zh-CN" alt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4A87E8-AF58-4B24-BBCE-0125B5817E34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44148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17">
                  <a:extLst>
                    <a:ext uri="{9D8B030D-6E8A-4147-A177-3AD203B41FA5}">
                      <a16:colId xmlns:a16="http://schemas.microsoft.com/office/drawing/2014/main" val="2079190631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1537914624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1826798480"/>
                    </a:ext>
                  </a:extLst>
                </a:gridCol>
                <a:gridCol w="1220540">
                  <a:extLst>
                    <a:ext uri="{9D8B030D-6E8A-4147-A177-3AD203B41FA5}">
                      <a16:colId xmlns:a16="http://schemas.microsoft.com/office/drawing/2014/main" val="3220814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No.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Functions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Reliability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Safty</a:t>
                      </a:r>
                      <a:r>
                        <a:rPr lang="en-US" altLang="zh-CN" dirty="0"/>
                        <a:t> Weight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68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Wall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7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Wall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548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Wall 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26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Wall 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3809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4D4D23-3290-4E63-984E-54FB8686B096}"/>
              </a:ext>
            </a:extLst>
          </p:cNvPr>
          <p:cNvSpPr txBox="1"/>
          <p:nvPr/>
        </p:nvSpPr>
        <p:spPr>
          <a:xfrm>
            <a:off x="6205538" y="2184915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91C22-F140-4F6C-8664-E47D9A83B0CB}"/>
              </a:ext>
            </a:extLst>
          </p:cNvPr>
          <p:cNvSpPr txBox="1"/>
          <p:nvPr/>
        </p:nvSpPr>
        <p:spPr>
          <a:xfrm>
            <a:off x="7559173" y="2184915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D32EEB-65AE-4B21-B624-0FCFF26B44C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7375432" y="2369581"/>
            <a:ext cx="1837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C7DB64-85BB-4FD5-9800-24017F7C187C}"/>
              </a:ext>
            </a:extLst>
          </p:cNvPr>
          <p:cNvCxnSpPr>
            <a:cxnSpLocks/>
          </p:cNvCxnSpPr>
          <p:nvPr/>
        </p:nvCxnSpPr>
        <p:spPr>
          <a:xfrm>
            <a:off x="5813611" y="2369581"/>
            <a:ext cx="391927" cy="0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6FCCAE-62A3-444B-809C-F04D444EE7BF}"/>
              </a:ext>
            </a:extLst>
          </p:cNvPr>
          <p:cNvSpPr txBox="1">
            <a:spLocks/>
          </p:cNvSpPr>
          <p:nvPr/>
        </p:nvSpPr>
        <p:spPr>
          <a:xfrm>
            <a:off x="838200" y="4381500"/>
            <a:ext cx="10463213" cy="2089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R=0.95*0.95*0.95*0.95=0.81</a:t>
            </a:r>
          </a:p>
          <a:p>
            <a:r>
              <a:rPr lang="en-US" altLang="zh-CN" dirty="0"/>
              <a:t>S=0.95*0.5*0.95*0.5*0.95*0.5*0.95*0.5=0.051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A5D06-796D-4C98-BEB6-4B50B4183984}"/>
              </a:ext>
            </a:extLst>
          </p:cNvPr>
          <p:cNvSpPr txBox="1"/>
          <p:nvPr/>
        </p:nvSpPr>
        <p:spPr>
          <a:xfrm>
            <a:off x="8912809" y="2184915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88546E-7A4A-4330-9F80-96D5F01FC188}"/>
              </a:ext>
            </a:extLst>
          </p:cNvPr>
          <p:cNvCxnSpPr>
            <a:cxnSpLocks/>
          </p:cNvCxnSpPr>
          <p:nvPr/>
        </p:nvCxnSpPr>
        <p:spPr>
          <a:xfrm>
            <a:off x="11439525" y="2379580"/>
            <a:ext cx="337788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527499-C94B-4BF2-B13B-5D2421CD1F76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8729067" y="2369581"/>
            <a:ext cx="183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BFE6B0D-DF69-44A3-9111-88886AE40571}"/>
              </a:ext>
            </a:extLst>
          </p:cNvPr>
          <p:cNvSpPr txBox="1"/>
          <p:nvPr/>
        </p:nvSpPr>
        <p:spPr>
          <a:xfrm>
            <a:off x="10269631" y="2184915"/>
            <a:ext cx="11698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1E7079-35D7-4BDB-A39A-651A97B9C94B}"/>
              </a:ext>
            </a:extLst>
          </p:cNvPr>
          <p:cNvCxnSpPr>
            <a:cxnSpLocks/>
          </p:cNvCxnSpPr>
          <p:nvPr/>
        </p:nvCxnSpPr>
        <p:spPr>
          <a:xfrm>
            <a:off x="10082703" y="2369581"/>
            <a:ext cx="183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8F7095E-4F50-4265-8AFC-88717AA6F6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15" y="3356965"/>
            <a:ext cx="2800985" cy="2131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111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9459</TotalTime>
  <Words>555</Words>
  <Application>Microsoft Office PowerPoint</Application>
  <PresentationFormat>Widescreen</PresentationFormat>
  <Paragraphs>277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等线</vt:lpstr>
      <vt:lpstr>等线 Light</vt:lpstr>
      <vt:lpstr>Arial</vt:lpstr>
      <vt:lpstr>Office Theme</vt:lpstr>
      <vt:lpstr>Comparing Reliability At Concept Design Period</vt:lpstr>
      <vt:lpstr>Reliability in Series/Parallel Systems</vt:lpstr>
      <vt:lpstr>Safety Evaluation</vt:lpstr>
      <vt:lpstr>Traditional Round Dome</vt:lpstr>
      <vt:lpstr>Two sliding Halves</vt:lpstr>
      <vt:lpstr>Sliding with one gate</vt:lpstr>
      <vt:lpstr>Sliding with two gates</vt:lpstr>
      <vt:lpstr>Lotus with 4 petals </vt:lpstr>
      <vt:lpstr>Lotus with Hydraulic rams</vt:lpstr>
      <vt:lpstr>Lotus with 6 petals </vt:lpstr>
      <vt:lpstr>Summary</vt:lpstr>
      <vt:lpstr>Summary：Reliability + Cost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Reliability At Concept Design Period</dc:title>
  <dc:creator>guo yongwei</dc:creator>
  <cp:lastModifiedBy>guo yongwei</cp:lastModifiedBy>
  <cp:revision>38</cp:revision>
  <dcterms:created xsi:type="dcterms:W3CDTF">2019-09-30T00:36:46Z</dcterms:created>
  <dcterms:modified xsi:type="dcterms:W3CDTF">2019-10-06T14:15:55Z</dcterms:modified>
</cp:coreProperties>
</file>