
<file path=[Content_Types].xml><?xml version="1.0" encoding="utf-8"?>
<Types xmlns="http://schemas.openxmlformats.org/package/2006/content-types">
  <Override PartName="/ppt/slideLayouts/slideLayout8.xml" ContentType="application/vnd.openxmlformats-officedocument.presentationml.slideLayout+xml"/>
  <Default Extension="pdf" ContentType="application/pdf"/>
  <Override PartName="/ppt/notesSlides/notesSlide2.xml" ContentType="application/vnd.openxmlformats-officedocument.presentationml.notesSlide+xml"/>
  <Default Extension="gif" ContentType="image/gif"/>
  <Override PartName="/ppt/notesSlides/notesSlide14.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ppt/notesSlides/notesSlide11.xml" ContentType="application/vnd.openxmlformats-officedocument.presentationml.notesSlide+xml"/>
  <Override PartName="/ppt/slides/slide30.xml" ContentType="application/vnd.openxmlformats-officedocument.presentationml.slide+xml"/>
  <Override PartName="/ppt/notesSlides/notesSlide9.xml" ContentType="application/vnd.openxmlformats-officedocument.presentationml.notesSlide+xml"/>
  <Override PartName="/ppt/slides/slide35.xml" ContentType="application/vnd.openxmlformats-officedocument.presentationml.slide+xml"/>
  <Override PartName="/docProps/app.xml" ContentType="application/vnd.openxmlformats-officedocument.extended-properties+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notesSlides/notesSlide7.xml" ContentType="application/vnd.openxmlformats-officedocument.presentationml.notesSlide+xml"/>
  <Override PartName="/ppt/notesSlides/notesSlide15.xml" ContentType="application/vnd.openxmlformats-officedocument.presentationml.notesSlide+xml"/>
  <Override PartName="/ppt/slides/slide25.xml" ContentType="application/vnd.openxmlformats-officedocument.presentationml.slide+xml"/>
  <Override PartName="/ppt/notesSlides/notesSlide4.xml" ContentType="application/vnd.openxmlformats-officedocument.presentationml.notesSlide+xml"/>
  <Override PartName="/ppt/slides/slide13.xml" ContentType="application/vnd.openxmlformats-officedocument.presentationml.slide+xml"/>
  <Override PartName="/ppt/slides/slide14.xml" ContentType="application/vnd.openxmlformats-officedocument.presentationml.slide+xml"/>
  <Override PartName="/ppt/slides/slide34.xml" ContentType="application/vnd.openxmlformats-officedocument.presentationml.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slideLayouts/slideLayout2.xml" ContentType="application/vnd.openxmlformats-officedocument.presentationml.slideLayout+xml"/>
  <Override PartName="/ppt/notesSlides/notesSlide13.xml" ContentType="application/vnd.openxmlformats-officedocument.presentationml.notesSlide+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s/slide37.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slides/slide33.xml" ContentType="application/vnd.openxmlformats-officedocument.presentationml.slide+xml"/>
  <Override PartName="/ppt/presProps.xml" ContentType="application/vnd.openxmlformats-officedocument.presentationml.presProps+xml"/>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docProps/core.xml" ContentType="application/vnd.openxmlformats-package.core-properties+xml"/>
  <Override PartName="/ppt/slideLayouts/slideLayout13.xml" ContentType="application/vnd.openxmlformats-officedocument.presentationml.slideLayout+xml"/>
  <Override PartName="/ppt/slides/slide8.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Layouts/slideLayout12.xml" ContentType="application/vnd.openxmlformats-officedocument.presentationml.slideLayout+xml"/>
  <Override PartName="/ppt/slides/slide19.xml" ContentType="application/vnd.openxmlformats-officedocument.presentationml.slide+xml"/>
  <Override PartName="/ppt/slides/slide12.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41"/>
  </p:notesMasterIdLst>
  <p:sldIdLst>
    <p:sldId id="305" r:id="rId2"/>
    <p:sldId id="257" r:id="rId3"/>
    <p:sldId id="295" r:id="rId4"/>
    <p:sldId id="298" r:id="rId5"/>
    <p:sldId id="296" r:id="rId6"/>
    <p:sldId id="297" r:id="rId7"/>
    <p:sldId id="299" r:id="rId8"/>
    <p:sldId id="303" r:id="rId9"/>
    <p:sldId id="304" r:id="rId10"/>
    <p:sldId id="302" r:id="rId11"/>
    <p:sldId id="306" r:id="rId12"/>
    <p:sldId id="259" r:id="rId13"/>
    <p:sldId id="268" r:id="rId14"/>
    <p:sldId id="269" r:id="rId15"/>
    <p:sldId id="270" r:id="rId16"/>
    <p:sldId id="300" r:id="rId17"/>
    <p:sldId id="272" r:id="rId18"/>
    <p:sldId id="273" r:id="rId19"/>
    <p:sldId id="274" r:id="rId20"/>
    <p:sldId id="275" r:id="rId21"/>
    <p:sldId id="261" r:id="rId22"/>
    <p:sldId id="277" r:id="rId23"/>
    <p:sldId id="278" r:id="rId24"/>
    <p:sldId id="279" r:id="rId25"/>
    <p:sldId id="280" r:id="rId26"/>
    <p:sldId id="281" r:id="rId27"/>
    <p:sldId id="282" r:id="rId28"/>
    <p:sldId id="284" r:id="rId29"/>
    <p:sldId id="285" r:id="rId30"/>
    <p:sldId id="286" r:id="rId31"/>
    <p:sldId id="287" r:id="rId32"/>
    <p:sldId id="288" r:id="rId33"/>
    <p:sldId id="289" r:id="rId34"/>
    <p:sldId id="290" r:id="rId35"/>
    <p:sldId id="291" r:id="rId36"/>
    <p:sldId id="292" r:id="rId37"/>
    <p:sldId id="293" r:id="rId38"/>
    <p:sldId id="294" r:id="rId39"/>
    <p:sldId id="307"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FD9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horzBarState="maximized">
    <p:restoredLeft sz="9982" autoAdjust="0"/>
    <p:restoredTop sz="94660"/>
  </p:normalViewPr>
  <p:slideViewPr>
    <p:cSldViewPr snapToObjects="1">
      <p:cViewPr>
        <p:scale>
          <a:sx n="150" d="100"/>
          <a:sy n="150" d="100"/>
        </p:scale>
        <p:origin x="-1456" y="-432"/>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0"/>
    </p:cViewPr>
  </p:sorter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35" Type="http://schemas.openxmlformats.org/officeDocument/2006/relationships/slide" Target="slides/slide34.xml"/><Relationship Id="rId31" Type="http://schemas.openxmlformats.org/officeDocument/2006/relationships/slide" Target="slides/slide30.xml"/><Relationship Id="rId34" Type="http://schemas.openxmlformats.org/officeDocument/2006/relationships/slide" Target="slides/slide33.xml"/><Relationship Id="rId39" Type="http://schemas.openxmlformats.org/officeDocument/2006/relationships/slide" Target="slides/slide38.xml"/><Relationship Id="rId40" Type="http://schemas.openxmlformats.org/officeDocument/2006/relationships/slide" Target="slides/slide39.xml"/><Relationship Id="rId7" Type="http://schemas.openxmlformats.org/officeDocument/2006/relationships/slide" Target="slides/slide6.xml"/><Relationship Id="rId36" Type="http://schemas.openxmlformats.org/officeDocument/2006/relationships/slide" Target="slides/slide35.xml"/><Relationship Id="rId43" Type="http://schemas.openxmlformats.org/officeDocument/2006/relationships/presProps" Target="presProps.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slide" Target="slides/slide31.xml"/><Relationship Id="rId37" Type="http://schemas.openxmlformats.org/officeDocument/2006/relationships/slide" Target="slides/slide36.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theme" Target="theme/theme1.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42" Type="http://schemas.openxmlformats.org/officeDocument/2006/relationships/printerSettings" Target="printerSettings/printerSettings1.bin"/><Relationship Id="rId29" Type="http://schemas.openxmlformats.org/officeDocument/2006/relationships/slide" Target="slides/slide28.xml"/><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slide" Target="slides/slide32.xml"/><Relationship Id="rId44" Type="http://schemas.openxmlformats.org/officeDocument/2006/relationships/viewProps" Target="viewProps.xml"/><Relationship Id="rId4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217CCF-9F2F-F84F-8E7A-3342111F2082}" type="datetimeFigureOut">
              <a:rPr lang="en-US" smtClean="0"/>
              <a:pPr/>
              <a:t>1/9/09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97E0BC-801C-5B41-98AB-52D4CEB3F35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5A196DC3-8925-5449-9C1B-10FBFB280204}" type="slidenum">
              <a:rPr lang="en-US">
                <a:latin typeface="Times" pitchFamily="-65" charset="0"/>
              </a:rPr>
              <a:pPr/>
              <a:t>3</a:t>
            </a:fld>
            <a:endParaRPr lang="en-US">
              <a:latin typeface="Times" pitchFamily="-65"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latin typeface="Times" pitchFamily="-65"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9740C0FB-6E13-DB4C-BCDD-2A93874DF1BC}" type="slidenum">
              <a:rPr lang="en-US">
                <a:latin typeface="Times" pitchFamily="-65" charset="0"/>
              </a:rPr>
              <a:pPr/>
              <a:t>33</a:t>
            </a:fld>
            <a:endParaRPr lang="en-US">
              <a:latin typeface="Times" pitchFamily="-65"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a:latin typeface="Times" pitchFamily="-65"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A2754262-E5D8-AC41-B779-4647779B055E}" type="slidenum">
              <a:rPr lang="en-US">
                <a:latin typeface="Times" pitchFamily="-65" charset="0"/>
              </a:rPr>
              <a:pPr/>
              <a:t>34</a:t>
            </a:fld>
            <a:endParaRPr lang="en-US">
              <a:latin typeface="Times" pitchFamily="-65"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en-US">
              <a:latin typeface="Times" pitchFamily="-65"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8ABC5FF0-393A-CB4F-84ED-A42C280F631A}" type="slidenum">
              <a:rPr lang="en-US">
                <a:latin typeface="Times" pitchFamily="-65" charset="0"/>
              </a:rPr>
              <a:pPr/>
              <a:t>35</a:t>
            </a:fld>
            <a:endParaRPr lang="en-US">
              <a:latin typeface="Times" pitchFamily="-65"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en-US">
              <a:latin typeface="Times" pitchFamily="-65"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A0DA15FE-8C14-0340-A5BC-6E3165BEE8E6}" type="slidenum">
              <a:rPr lang="en-US">
                <a:latin typeface="Times" pitchFamily="-65" charset="0"/>
              </a:rPr>
              <a:pPr/>
              <a:t>36</a:t>
            </a:fld>
            <a:endParaRPr lang="en-US">
              <a:latin typeface="Times" pitchFamily="-65"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a:latin typeface="Times" pitchFamily="-65"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3804CD06-B38C-3C43-B901-5145BEBE9FD6}" type="slidenum">
              <a:rPr lang="en-US">
                <a:latin typeface="Times" pitchFamily="-65" charset="0"/>
              </a:rPr>
              <a:pPr/>
              <a:t>37</a:t>
            </a:fld>
            <a:endParaRPr lang="en-US">
              <a:latin typeface="Times" pitchFamily="-65"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en-US">
              <a:latin typeface="Times" pitchFamily="-65"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082AA42C-CDFC-D949-BB69-4B7D1A4F6776}" type="slidenum">
              <a:rPr lang="en-US">
                <a:latin typeface="Times" pitchFamily="-65" charset="0"/>
              </a:rPr>
              <a:pPr/>
              <a:t>38</a:t>
            </a:fld>
            <a:endParaRPr lang="en-US">
              <a:latin typeface="Times" pitchFamily="-65"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a:latin typeface="Times" pitchFamily="-65"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8D43FB9C-2C8C-6340-89D6-EB404C90722B}" type="slidenum">
              <a:rPr lang="en-US">
                <a:latin typeface="Times" pitchFamily="-65" charset="0"/>
              </a:rPr>
              <a:pPr/>
              <a:t>5</a:t>
            </a:fld>
            <a:endParaRPr lang="en-US">
              <a:latin typeface="Times" pitchFamily="-65"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endParaRPr lang="en-US">
              <a:latin typeface="Times" pitchFamily="-65"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8B248B5E-284E-614F-AD97-60C630995FFD}" type="slidenum">
              <a:rPr lang="en-US">
                <a:latin typeface="Times" pitchFamily="-65" charset="0"/>
              </a:rPr>
              <a:pPr/>
              <a:t>6</a:t>
            </a:fld>
            <a:endParaRPr lang="en-US">
              <a:latin typeface="Times" pitchFamily="-65"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pPr eaLnBrk="1" hangingPunct="1"/>
            <a:endParaRPr lang="en-US">
              <a:latin typeface="Times" pitchFamily="-65"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24BC17C2-B070-5042-87E3-A6A69867B077}" type="slidenum">
              <a:rPr lang="en-US">
                <a:latin typeface="Times" pitchFamily="-65" charset="0"/>
              </a:rPr>
              <a:pPr/>
              <a:t>19</a:t>
            </a:fld>
            <a:endParaRPr lang="en-US">
              <a:latin typeface="Times" pitchFamily="-65" charset="0"/>
            </a:endParaRPr>
          </a:p>
        </p:txBody>
      </p:sp>
      <p:sp>
        <p:nvSpPr>
          <p:cNvPr id="24579" name="Rectangle 2"/>
          <p:cNvSpPr>
            <a:spLocks noGrp="1" noRot="1" noChangeAspect="1" noChangeArrowheads="1" noTextEdit="1"/>
          </p:cNvSpPr>
          <p:nvPr>
            <p:ph type="sldImg"/>
          </p:nvPr>
        </p:nvSpPr>
        <p:spPr>
          <a:solidFill>
            <a:srgbClr val="FFFFFF"/>
          </a:solidFill>
          <a:ln/>
        </p:spPr>
      </p:sp>
      <p:sp>
        <p:nvSpPr>
          <p:cNvPr id="24580" name="Rectangle 3"/>
          <p:cNvSpPr>
            <a:spLocks noGrp="1" noChangeArrowheads="1"/>
          </p:cNvSpPr>
          <p:nvPr>
            <p:ph type="body" idx="1"/>
          </p:nvPr>
        </p:nvSpPr>
        <p:spPr>
          <a:solidFill>
            <a:srgbClr val="FFFFFF"/>
          </a:solidFill>
          <a:ln>
            <a:solidFill>
              <a:srgbClr val="000000"/>
            </a:solidFill>
          </a:ln>
        </p:spPr>
        <p:txBody>
          <a:bodyPr lIns="75575" tIns="37788" rIns="75575" bIns="37788"/>
          <a:lstStyle/>
          <a:p>
            <a:pPr eaLnBrk="1" hangingPunct="1"/>
            <a:endParaRPr lang="zh-CN" altLang="en-US">
              <a:latin typeface="Times" pitchFamily="-65" charset="0"/>
              <a:ea typeface="Beijing" pitchFamily="-65" charset="-122"/>
              <a:cs typeface="Beijing" pitchFamily="-65"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D4CC10D1-D880-9E42-BB16-E12C1DAE247E}" type="slidenum">
              <a:rPr lang="en-US">
                <a:latin typeface="Times" pitchFamily="-65" charset="0"/>
              </a:rPr>
              <a:pPr/>
              <a:t>28</a:t>
            </a:fld>
            <a:endParaRPr lang="en-US">
              <a:latin typeface="Times" pitchFamily="-65"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endParaRPr lang="en-US">
              <a:latin typeface="Times" pitchFamily="-65"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ECF5CFAB-B982-924F-A701-A3E95B76131F}" type="slidenum">
              <a:rPr lang="en-US">
                <a:latin typeface="Times" pitchFamily="-65" charset="0"/>
              </a:rPr>
              <a:pPr/>
              <a:t>29</a:t>
            </a:fld>
            <a:endParaRPr lang="en-US">
              <a:latin typeface="Times" pitchFamily="-65"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pPr eaLnBrk="1" hangingPunct="1"/>
            <a:endParaRPr lang="en-US">
              <a:latin typeface="Times" pitchFamily="-65"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8CA8F354-5588-7845-B467-8CEAD14C9513}" type="slidenum">
              <a:rPr lang="en-US">
                <a:latin typeface="Times" pitchFamily="-65" charset="0"/>
              </a:rPr>
              <a:pPr/>
              <a:t>30</a:t>
            </a:fld>
            <a:endParaRPr lang="en-US">
              <a:latin typeface="Times" pitchFamily="-65"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n-US">
              <a:latin typeface="Times" pitchFamily="-65"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2F864CF2-F489-4C44-9D07-4A5EAF079422}" type="slidenum">
              <a:rPr lang="en-US">
                <a:latin typeface="Times" pitchFamily="-65" charset="0"/>
              </a:rPr>
              <a:pPr/>
              <a:t>31</a:t>
            </a:fld>
            <a:endParaRPr lang="en-US">
              <a:latin typeface="Times" pitchFamily="-65"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endParaRPr lang="en-US">
              <a:latin typeface="Times" pitchFamily="-65"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6358C2CB-407C-E746-ABF6-C8B40465BB7A}" type="slidenum">
              <a:rPr lang="en-US">
                <a:latin typeface="Times" pitchFamily="-65" charset="0"/>
              </a:rPr>
              <a:pPr/>
              <a:t>32</a:t>
            </a:fld>
            <a:endParaRPr lang="en-US">
              <a:latin typeface="Times" pitchFamily="-65"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endParaRPr lang="en-US">
              <a:latin typeface="Times" pitchFamily="-65"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0C21626-8518-7740-9B8B-5E6033FA842E}" type="datetimeFigureOut">
              <a:rPr lang="en-US" smtClean="0"/>
              <a:pPr/>
              <a:t>1/9/09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4899783-D8B2-3D46-BD50-1518CE22F2F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0C21626-8518-7740-9B8B-5E6033FA842E}" type="datetimeFigureOut">
              <a:rPr lang="en-US" smtClean="0"/>
              <a:pPr/>
              <a:t>1/9/09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4899783-D8B2-3D46-BD50-1518CE22F2F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0C21626-8518-7740-9B8B-5E6033FA842E}" type="datetimeFigureOut">
              <a:rPr lang="en-US" smtClean="0"/>
              <a:pPr/>
              <a:t>1/9/09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4899783-D8B2-3D46-BD50-1518CE22F2F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763000" cy="762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76238" y="1295400"/>
            <a:ext cx="8462962" cy="5334000"/>
          </a:xfrm>
        </p:spPr>
        <p:txBody>
          <a:bodyPr/>
          <a:lstStyle/>
          <a:p>
            <a:pPr lvl="0"/>
            <a:endParaRPr lang="en-US" noProof="0" smtClean="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EC66D8C1-DCA7-274C-B4D9-69309E4625B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0C21626-8518-7740-9B8B-5E6033FA842E}" type="datetimeFigureOut">
              <a:rPr lang="en-US" smtClean="0"/>
              <a:pPr/>
              <a:t>1/9/09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4899783-D8B2-3D46-BD50-1518CE22F2F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0C21626-8518-7740-9B8B-5E6033FA842E}" type="datetimeFigureOut">
              <a:rPr lang="en-US" smtClean="0"/>
              <a:pPr/>
              <a:t>1/9/09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4899783-D8B2-3D46-BD50-1518CE22F2F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0C21626-8518-7740-9B8B-5E6033FA842E}" type="datetimeFigureOut">
              <a:rPr lang="en-US" smtClean="0"/>
              <a:pPr/>
              <a:t>1/9/09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4899783-D8B2-3D46-BD50-1518CE22F2F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0C21626-8518-7740-9B8B-5E6033FA842E}" type="datetimeFigureOut">
              <a:rPr lang="en-US" smtClean="0"/>
              <a:pPr/>
              <a:t>1/9/09</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24899783-D8B2-3D46-BD50-1518CE22F2F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50C21626-8518-7740-9B8B-5E6033FA842E}" type="datetimeFigureOut">
              <a:rPr lang="en-US" smtClean="0"/>
              <a:pPr/>
              <a:t>1/9/09</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24899783-D8B2-3D46-BD50-1518CE22F2F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50C21626-8518-7740-9B8B-5E6033FA842E}" type="datetimeFigureOut">
              <a:rPr lang="en-US" smtClean="0"/>
              <a:pPr/>
              <a:t>1/9/09</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24899783-D8B2-3D46-BD50-1518CE22F2F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0C21626-8518-7740-9B8B-5E6033FA842E}" type="datetimeFigureOut">
              <a:rPr lang="en-US" smtClean="0"/>
              <a:pPr/>
              <a:t>1/9/09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4899783-D8B2-3D46-BD50-1518CE22F2F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0C21626-8518-7740-9B8B-5E6033FA842E}" type="datetimeFigureOut">
              <a:rPr lang="en-US" smtClean="0"/>
              <a:pPr/>
              <a:t>1/9/09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4899783-D8B2-3D46-BD50-1518CE22F2F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4" Type="http://schemas.openxmlformats.org/officeDocument/2006/relationships/theme" Target="../theme/theme1.xml"/><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slideLayout" Target="../slideLayouts/slideLayout13.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609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52400" y="762000"/>
            <a:ext cx="8839200" cy="60960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000" b="1" kern="1200">
          <a:solidFill>
            <a:srgbClr val="000090"/>
          </a:solidFill>
          <a:latin typeface="Times New Roman"/>
          <a:ea typeface="+mj-ea"/>
          <a:cs typeface="Times New Roman"/>
        </a:defRPr>
      </a:lvl1pPr>
    </p:titleStyle>
    <p:bodyStyle>
      <a:lvl1pPr marL="342900" indent="-342900" algn="l" defTabSz="457200" rtl="0" eaLnBrk="1" latinLnBrk="0" hangingPunct="1">
        <a:spcBef>
          <a:spcPct val="20000"/>
        </a:spcBef>
        <a:buFont typeface="Arial"/>
        <a:buChar char="•"/>
        <a:defRPr sz="2600" kern="1200">
          <a:solidFill>
            <a:schemeClr val="tx1"/>
          </a:solidFill>
          <a:latin typeface="Times New Roman"/>
          <a:ea typeface="+mn-ea"/>
          <a:cs typeface="Times New Roman"/>
        </a:defRPr>
      </a:lvl1pPr>
      <a:lvl2pPr marL="742950" indent="-285750" algn="l" defTabSz="457200" rtl="0" eaLnBrk="1" latinLnBrk="0" hangingPunct="1">
        <a:spcBef>
          <a:spcPct val="20000"/>
        </a:spcBef>
        <a:buFont typeface="Arial"/>
        <a:buChar char="–"/>
        <a:defRPr sz="2300" kern="1200">
          <a:solidFill>
            <a:schemeClr val="tx1"/>
          </a:solidFill>
          <a:latin typeface="Times New Roman"/>
          <a:ea typeface="+mn-ea"/>
          <a:cs typeface="Times New Roman"/>
        </a:defRPr>
      </a:lvl2pPr>
      <a:lvl3pPr marL="1143000" indent="-228600" algn="l" defTabSz="457200" rtl="0" eaLnBrk="1" latinLnBrk="0" hangingPunct="1">
        <a:spcBef>
          <a:spcPct val="20000"/>
        </a:spcBef>
        <a:buFont typeface="Courier New"/>
        <a:buChar char="o"/>
        <a:defRPr sz="2000" kern="1200">
          <a:solidFill>
            <a:schemeClr val="tx1"/>
          </a:solidFill>
          <a:latin typeface="Times New Roman"/>
          <a:ea typeface="+mn-ea"/>
          <a:cs typeface="Times New Roman"/>
        </a:defRPr>
      </a:lvl3pPr>
      <a:lvl4pPr marL="1600200" indent="-228600" algn="l" defTabSz="457200" rtl="0" eaLnBrk="1" latinLnBrk="0" hangingPunct="1">
        <a:spcBef>
          <a:spcPct val="20000"/>
        </a:spcBef>
        <a:buFont typeface="Arial"/>
        <a:buChar char="–"/>
        <a:defRPr sz="1800" kern="1200">
          <a:solidFill>
            <a:schemeClr val="tx1"/>
          </a:solidFill>
          <a:latin typeface="Times New Roman"/>
          <a:ea typeface="+mn-ea"/>
          <a:cs typeface="Times New Roman"/>
        </a:defRPr>
      </a:lvl4pPr>
      <a:lvl5pPr marL="2057400" indent="-228600" algn="l" defTabSz="457200" rtl="0" eaLnBrk="1" latinLnBrk="0" hangingPunct="1">
        <a:spcBef>
          <a:spcPct val="20000"/>
        </a:spcBef>
        <a:buFont typeface="Wingdings" charset="2"/>
        <a:buChar char="§"/>
        <a:defRPr sz="1800" kern="1200">
          <a:solidFill>
            <a:schemeClr val="tx1"/>
          </a:solidFill>
          <a:latin typeface="Times New Roman"/>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4"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image" Target="../media/image24.jpeg"/><Relationship Id="rId3" Type="http://schemas.openxmlformats.org/officeDocument/2006/relationships/image" Target="../media/image25.pdf"/></Relationships>
</file>

<file path=ppt/slides/_rels/slide16.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4.png"/><Relationship Id="rId5" Type="http://schemas.openxmlformats.org/officeDocument/2006/relationships/image" Target="../media/image36.png"/></Relationships>
</file>

<file path=ppt/slides/_rels/slide3.xml.rels><?xml version="1.0" encoding="UTF-8" standalone="yes"?>
<Relationships xmlns="http://schemas.openxmlformats.org/package/2006/relationships"><Relationship Id="rId4" Type="http://schemas.openxmlformats.org/officeDocument/2006/relationships/image" Target="../media/image3.png"/><Relationship Id="rId5" Type="http://schemas.openxmlformats.org/officeDocument/2006/relationships/image" Target="../media/image4.jpeg"/><Relationship Id="rId7"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df"/><Relationship Id="rId6" Type="http://schemas.openxmlformats.org/officeDocument/2006/relationships/image" Target="../media/image5.pd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3" Type="http://schemas.openxmlformats.org/officeDocument/2006/relationships/image" Target="../media/image3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3" Type="http://schemas.openxmlformats.org/officeDocument/2006/relationships/image" Target="../media/image38.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3" Type="http://schemas.openxmlformats.org/officeDocument/2006/relationships/image" Target="../media/image3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3"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3" Type="http://schemas.openxmlformats.org/officeDocument/2006/relationships/image" Target="../media/image4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6" Type="http://schemas.openxmlformats.org/officeDocument/2006/relationships/image" Target="../media/image47.jpeg"/><Relationship Id="rId4" Type="http://schemas.openxmlformats.org/officeDocument/2006/relationships/image" Target="../media/image45.jpeg"/><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44.jpeg"/><Relationship Id="rId5" Type="http://schemas.openxmlformats.org/officeDocument/2006/relationships/image" Target="../media/image46.jpeg"/></Relationships>
</file>

<file path=ppt/slides/_rels/slide38.xml.rels><?xml version="1.0" encoding="UTF-8" standalone="yes"?>
<Relationships xmlns="http://schemas.openxmlformats.org/package/2006/relationships"><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8.png"/><Relationship Id="rId5" Type="http://schemas.openxmlformats.org/officeDocument/2006/relationships/image" Target="../media/image5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df"/><Relationship Id="rId3"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jpeg"/><Relationship Id="rId5" Type="http://schemas.openxmlformats.org/officeDocument/2006/relationships/image" Target="../media/image11.jpeg"/></Relationships>
</file>

<file path=ppt/slides/_rels/slide6.xml.rels><?xml version="1.0" encoding="UTF-8" standalone="yes"?>
<Relationships xmlns="http://schemas.openxmlformats.org/package/2006/relationships"><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png"/><Relationship Id="rId5" Type="http://schemas.openxmlformats.org/officeDocument/2006/relationships/image" Target="../media/image14.png"/></Relationships>
</file>

<file path=ppt/slides/_rels/slide7.xml.rels><?xml version="1.0" encoding="UTF-8" standalone="yes"?>
<Relationships xmlns="http://schemas.openxmlformats.org/package/2006/relationships"><Relationship Id="rId4" Type="http://schemas.openxmlformats.org/officeDocument/2006/relationships/image" Target="../media/image17.pdf"/><Relationship Id="rId1" Type="http://schemas.openxmlformats.org/officeDocument/2006/relationships/slideLayout" Target="../slideLayouts/slideLayout2.xml"/><Relationship Id="rId2" Type="http://schemas.openxmlformats.org/officeDocument/2006/relationships/image" Target="../media/image15.pdf"/><Relationship Id="rId3" Type="http://schemas.openxmlformats.org/officeDocument/2006/relationships/image" Target="../media/image16.png"/><Relationship Id="rId5"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ngc474_schirmer_big.jpg"/>
          <p:cNvPicPr>
            <a:picLocks noChangeAspect="1"/>
          </p:cNvPicPr>
          <p:nvPr/>
        </p:nvPicPr>
        <p:blipFill>
          <a:blip r:embed="rId2"/>
          <a:srcRect l="18384" t="1993" r="2006" b="8969"/>
          <a:stretch>
            <a:fillRect/>
          </a:stretch>
        </p:blipFill>
        <p:spPr>
          <a:xfrm>
            <a:off x="0" y="-2641"/>
            <a:ext cx="9144000" cy="6860641"/>
          </a:xfrm>
          <a:prstGeom prst="rect">
            <a:avLst/>
          </a:prstGeom>
        </p:spPr>
      </p:pic>
      <p:sp>
        <p:nvSpPr>
          <p:cNvPr id="7" name="Title 1"/>
          <p:cNvSpPr>
            <a:spLocks noGrp="1"/>
          </p:cNvSpPr>
          <p:nvPr>
            <p:ph type="ctrTitle"/>
          </p:nvPr>
        </p:nvSpPr>
        <p:spPr>
          <a:xfrm>
            <a:off x="228600" y="0"/>
            <a:ext cx="8534400" cy="1524000"/>
          </a:xfrm>
        </p:spPr>
        <p:txBody>
          <a:bodyPr>
            <a:normAutofit fontScale="90000"/>
          </a:bodyPr>
          <a:lstStyle/>
          <a:p>
            <a:pPr>
              <a:spcAft>
                <a:spcPts val="3000"/>
              </a:spcAft>
            </a:pPr>
            <a:r>
              <a:rPr lang="en-US" dirty="0" smtClean="0">
                <a:solidFill>
                  <a:srgbClr val="FFFF00"/>
                </a:solidFill>
              </a:rPr>
              <a:t>Ay 124</a:t>
            </a:r>
            <a:br>
              <a:rPr lang="en-US" dirty="0" smtClean="0">
                <a:solidFill>
                  <a:srgbClr val="FFFF00"/>
                </a:solidFill>
              </a:rPr>
            </a:br>
            <a:r>
              <a:rPr lang="en-US" sz="4444" dirty="0" smtClean="0">
                <a:solidFill>
                  <a:srgbClr val="FFFF00"/>
                </a:solidFill>
              </a:rPr>
              <a:t>Structure and Dynamics of Galaxies</a:t>
            </a:r>
            <a:endParaRPr lang="en-US" sz="3111" dirty="0">
              <a:solidFill>
                <a:srgbClr val="FFFF00"/>
              </a:solidFill>
            </a:endParaRPr>
          </a:p>
        </p:txBody>
      </p:sp>
      <p:sp>
        <p:nvSpPr>
          <p:cNvPr id="8" name="Subtitle 2"/>
          <p:cNvSpPr>
            <a:spLocks noGrp="1"/>
          </p:cNvSpPr>
          <p:nvPr>
            <p:ph type="subTitle" idx="1"/>
          </p:nvPr>
        </p:nvSpPr>
        <p:spPr>
          <a:xfrm>
            <a:off x="457200" y="4800600"/>
            <a:ext cx="5257800" cy="1447800"/>
          </a:xfrm>
        </p:spPr>
        <p:txBody>
          <a:bodyPr/>
          <a:lstStyle/>
          <a:p>
            <a:pPr algn="l">
              <a:spcAft>
                <a:spcPts val="1200"/>
              </a:spcAft>
            </a:pPr>
            <a:r>
              <a:rPr lang="en-US" sz="3000" b="1" dirty="0" smtClean="0">
                <a:solidFill>
                  <a:srgbClr val="FFFD9F"/>
                </a:solidFill>
              </a:rPr>
              <a:t>S. G. Djorgovski &amp; A. Benson</a:t>
            </a:r>
          </a:p>
          <a:p>
            <a:pPr algn="l"/>
            <a:r>
              <a:rPr lang="en-US" b="1" dirty="0" smtClean="0">
                <a:solidFill>
                  <a:srgbClr val="FFFD9F"/>
                </a:solidFill>
              </a:rPr>
              <a:t>Winter 2009</a:t>
            </a:r>
            <a:endParaRPr lang="en-US" b="1" dirty="0">
              <a:solidFill>
                <a:srgbClr val="FFFD9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mwmw_8x10.jpg"/>
          <p:cNvPicPr>
            <a:picLocks noChangeAspect="1"/>
          </p:cNvPicPr>
          <p:nvPr/>
        </p:nvPicPr>
        <p:blipFill>
          <a:blip r:embed="rId2"/>
          <a:srcRect l="1000" r="2000"/>
          <a:stretch>
            <a:fillRect/>
          </a:stretch>
        </p:blipFill>
        <p:spPr>
          <a:xfrm>
            <a:off x="0" y="-1"/>
            <a:ext cx="9144000" cy="687528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09600"/>
          </a:xfrm>
        </p:spPr>
        <p:txBody>
          <a:bodyPr>
            <a:normAutofit fontScale="90000"/>
          </a:bodyPr>
          <a:lstStyle/>
          <a:p>
            <a:r>
              <a:rPr lang="en-US" dirty="0" smtClean="0"/>
              <a:t>The Fundamental Goals and Methods</a:t>
            </a:r>
            <a:endParaRPr lang="en-US" dirty="0"/>
          </a:p>
        </p:txBody>
      </p:sp>
      <p:sp>
        <p:nvSpPr>
          <p:cNvPr id="3" name="Content Placeholder 2"/>
          <p:cNvSpPr>
            <a:spLocks noGrp="1"/>
          </p:cNvSpPr>
          <p:nvPr>
            <p:ph idx="1"/>
          </p:nvPr>
        </p:nvSpPr>
        <p:spPr>
          <a:xfrm>
            <a:off x="0" y="762000"/>
            <a:ext cx="9144000" cy="6019800"/>
          </a:xfrm>
        </p:spPr>
        <p:txBody>
          <a:bodyPr/>
          <a:lstStyle/>
          <a:p>
            <a:r>
              <a:rPr lang="en-US" sz="2500" dirty="0" smtClean="0"/>
              <a:t>Understand the physics and the origins of galaxies and their subsystems (structural, dynamical, compositional), as well as other types of stellar systems (e.g., star clusters)</a:t>
            </a:r>
          </a:p>
          <a:p>
            <a:r>
              <a:rPr lang="en-US" sz="2500" dirty="0" smtClean="0"/>
              <a:t>Stellar dynamics is an essential tool</a:t>
            </a:r>
          </a:p>
          <a:p>
            <a:r>
              <a:rPr lang="en-US" sz="2500" dirty="0" smtClean="0"/>
              <a:t>Consider galaxies in the 6-dimensional phase space of positions and velocities</a:t>
            </a:r>
          </a:p>
          <a:p>
            <a:pPr lvl="1"/>
            <a:r>
              <a:rPr lang="en-US" sz="2200" dirty="0" smtClean="0"/>
              <a:t>For stars, measure the 2 positions on the sky, plus distances from parallaxes and other methods (XYZ)</a:t>
            </a:r>
          </a:p>
          <a:p>
            <a:pPr lvl="1"/>
            <a:r>
              <a:rPr lang="en-US" sz="2200" dirty="0" smtClean="0"/>
              <a:t>Get the velocity components from proper motions + distances (</a:t>
            </a:r>
            <a:r>
              <a:rPr lang="en-US" sz="2200" i="1" dirty="0" err="1" smtClean="0"/>
              <a:t>v</a:t>
            </a:r>
            <a:r>
              <a:rPr lang="en-US" sz="2200" i="1" baseline="-25000" dirty="0" err="1" smtClean="0"/>
              <a:t>ϑ</a:t>
            </a:r>
            <a:r>
              <a:rPr lang="en-US" sz="2200" i="1" dirty="0" err="1" smtClean="0"/>
              <a:t>,v</a:t>
            </a:r>
            <a:r>
              <a:rPr lang="en-US" sz="2200" i="1" baseline="-25000" dirty="0" err="1" smtClean="0"/>
              <a:t>φ</a:t>
            </a:r>
            <a:r>
              <a:rPr lang="en-US" sz="2200" dirty="0" smtClean="0"/>
              <a:t>), and radial velocities (</a:t>
            </a:r>
            <a:r>
              <a:rPr lang="en-US" sz="2200" i="1" dirty="0" err="1" smtClean="0"/>
              <a:t>v</a:t>
            </a:r>
            <a:r>
              <a:rPr lang="en-US" sz="2200" i="1" baseline="-25000" dirty="0" err="1" smtClean="0"/>
              <a:t>r</a:t>
            </a:r>
            <a:r>
              <a:rPr lang="en-US" sz="2200" dirty="0" smtClean="0"/>
              <a:t>)</a:t>
            </a:r>
          </a:p>
          <a:p>
            <a:pPr lvl="1"/>
            <a:r>
              <a:rPr lang="en-US" sz="2200" dirty="0" smtClean="0"/>
              <a:t>For gas, measure the sky positions and radial velocities directly, but infer the other components using a global Galaxy rotation model</a:t>
            </a:r>
          </a:p>
          <a:p>
            <a:pPr lvl="1"/>
            <a:r>
              <a:rPr lang="en-US" sz="2200" dirty="0" smtClean="0"/>
              <a:t>Spectroscopy also provides chemical abundances, ages for the stars, physical state of the ISM</a:t>
            </a:r>
          </a:p>
          <a:p>
            <a:r>
              <a:rPr lang="en-US" sz="2500" dirty="0" smtClean="0"/>
              <a:t>Use stars or gas as test particles to probe the gravitational potential</a:t>
            </a:r>
            <a:endParaRPr lang="en-US" sz="2500" dirty="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0"/>
            <a:ext cx="9144000" cy="762000"/>
          </a:xfrm>
        </p:spPr>
        <p:txBody>
          <a:bodyPr>
            <a:normAutofit/>
          </a:bodyPr>
          <a:lstStyle/>
          <a:p>
            <a:pPr eaLnBrk="1" hangingPunct="1"/>
            <a:r>
              <a:rPr lang="en-US" dirty="0"/>
              <a:t>Some Commonly Used Units</a:t>
            </a:r>
          </a:p>
        </p:txBody>
      </p:sp>
      <p:sp>
        <p:nvSpPr>
          <p:cNvPr id="15363" name="Rectangle 3"/>
          <p:cNvSpPr>
            <a:spLocks noGrp="1" noChangeArrowheads="1"/>
          </p:cNvSpPr>
          <p:nvPr>
            <p:ph type="body" idx="1"/>
          </p:nvPr>
        </p:nvSpPr>
        <p:spPr>
          <a:xfrm>
            <a:off x="152400" y="762000"/>
            <a:ext cx="8686800" cy="5867400"/>
          </a:xfrm>
        </p:spPr>
        <p:txBody>
          <a:bodyPr/>
          <a:lstStyle/>
          <a:p>
            <a:pPr eaLnBrk="1" hangingPunct="1"/>
            <a:r>
              <a:rPr lang="en-US" dirty="0"/>
              <a:t>Distance:</a:t>
            </a:r>
          </a:p>
          <a:p>
            <a:pPr lvl="1" eaLnBrk="1" hangingPunct="1"/>
            <a:r>
              <a:rPr lang="en-US" dirty="0">
                <a:ea typeface="ＭＳ Ｐゴシック" pitchFamily="-65" charset="-128"/>
              </a:rPr>
              <a:t>Astronomical unit: the distance from the Earth to the Sun, 1 au = 1.496</a:t>
            </a:r>
            <a:r>
              <a:rPr lang="en-US" dirty="0">
                <a:ea typeface="ＭＳ Ｐゴシック" pitchFamily="-65" charset="-128"/>
                <a:sym typeface="Wingdings 2" pitchFamily="-65" charset="2"/>
              </a:rPr>
              <a:t></a:t>
            </a:r>
            <a:r>
              <a:rPr lang="en-US" dirty="0">
                <a:ea typeface="ＭＳ Ｐゴシック" pitchFamily="-65" charset="-128"/>
              </a:rPr>
              <a:t>10</a:t>
            </a:r>
            <a:r>
              <a:rPr lang="en-US" baseline="30000" dirty="0">
                <a:ea typeface="ＭＳ Ｐゴシック" pitchFamily="-65" charset="-128"/>
              </a:rPr>
              <a:t>13</a:t>
            </a:r>
            <a:r>
              <a:rPr lang="en-US" dirty="0">
                <a:ea typeface="ＭＳ Ｐゴシック" pitchFamily="-65" charset="-128"/>
              </a:rPr>
              <a:t> cm</a:t>
            </a:r>
          </a:p>
          <a:p>
            <a:pPr lvl="1" eaLnBrk="1" hangingPunct="1"/>
            <a:r>
              <a:rPr lang="en-US" dirty="0">
                <a:ea typeface="ＭＳ Ｐゴシック" pitchFamily="-65" charset="-128"/>
              </a:rPr>
              <a:t>Light year: </a:t>
            </a:r>
            <a:r>
              <a:rPr lang="en-US" dirty="0" err="1">
                <a:ea typeface="ＭＳ Ｐゴシック" pitchFamily="-65" charset="-128"/>
              </a:rPr>
              <a:t>c</a:t>
            </a:r>
            <a:r>
              <a:rPr lang="en-US" dirty="0">
                <a:ea typeface="ＭＳ Ｐゴシック" pitchFamily="-65" charset="-128"/>
              </a:rPr>
              <a:t> </a:t>
            </a:r>
            <a:r>
              <a:rPr lang="en-US" dirty="0">
                <a:ea typeface="ＭＳ Ｐゴシック" pitchFamily="-65" charset="-128"/>
                <a:sym typeface="Wingdings 2" pitchFamily="-65" charset="2"/>
              </a:rPr>
              <a:t>1 yr,  1 </a:t>
            </a:r>
            <a:r>
              <a:rPr lang="en-US" dirty="0" err="1">
                <a:ea typeface="ＭＳ Ｐゴシック" pitchFamily="-65" charset="-128"/>
                <a:sym typeface="Wingdings 2" pitchFamily="-65" charset="2"/>
              </a:rPr>
              <a:t>ly</a:t>
            </a:r>
            <a:r>
              <a:rPr lang="en-US" dirty="0">
                <a:ea typeface="ＭＳ Ｐゴシック" pitchFamily="-65" charset="-128"/>
                <a:sym typeface="Wingdings 2" pitchFamily="-65" charset="2"/>
              </a:rPr>
              <a:t> = 9.463 </a:t>
            </a:r>
            <a:r>
              <a:rPr lang="en-US" dirty="0">
                <a:ea typeface="ＭＳ Ｐゴシック" pitchFamily="-65" charset="-128"/>
              </a:rPr>
              <a:t>10</a:t>
            </a:r>
            <a:r>
              <a:rPr lang="en-US" baseline="30000" dirty="0">
                <a:ea typeface="ＭＳ Ｐゴシック" pitchFamily="-65" charset="-128"/>
              </a:rPr>
              <a:t>17</a:t>
            </a:r>
            <a:r>
              <a:rPr lang="en-US" dirty="0">
                <a:ea typeface="ＭＳ Ｐゴシック" pitchFamily="-65" charset="-128"/>
              </a:rPr>
              <a:t> cm</a:t>
            </a:r>
            <a:r>
              <a:rPr lang="en-US" dirty="0">
                <a:ea typeface="ＭＳ Ｐゴシック" pitchFamily="-65" charset="-128"/>
                <a:sym typeface="Wingdings 2" pitchFamily="-65" charset="2"/>
              </a:rPr>
              <a:t> </a:t>
            </a:r>
          </a:p>
          <a:p>
            <a:pPr lvl="1" eaLnBrk="1" hangingPunct="1"/>
            <a:r>
              <a:rPr lang="en-US" dirty="0">
                <a:ea typeface="ＭＳ Ｐゴシック" pitchFamily="-65" charset="-128"/>
                <a:sym typeface="Wingdings 2" pitchFamily="-65" charset="2"/>
              </a:rPr>
              <a:t>Parsec: the distance from which 1 au subtends an angle of 1 </a:t>
            </a:r>
            <a:r>
              <a:rPr lang="en-US" dirty="0" err="1">
                <a:ea typeface="ＭＳ Ｐゴシック" pitchFamily="-65" charset="-128"/>
                <a:sym typeface="Wingdings 2" pitchFamily="-65" charset="2"/>
              </a:rPr>
              <a:t>arcsec</a:t>
            </a:r>
            <a:r>
              <a:rPr lang="en-US" dirty="0">
                <a:ea typeface="ＭＳ Ｐゴシック" pitchFamily="-65" charset="-128"/>
                <a:sym typeface="Wingdings 2" pitchFamily="-65" charset="2"/>
              </a:rPr>
              <a:t>,  1 pc = 3.086 </a:t>
            </a:r>
            <a:r>
              <a:rPr lang="en-US" dirty="0">
                <a:ea typeface="ＭＳ Ｐゴシック" pitchFamily="-65" charset="-128"/>
              </a:rPr>
              <a:t>10</a:t>
            </a:r>
            <a:r>
              <a:rPr lang="en-US" baseline="30000" dirty="0">
                <a:ea typeface="ＭＳ Ｐゴシック" pitchFamily="-65" charset="-128"/>
              </a:rPr>
              <a:t>18</a:t>
            </a:r>
            <a:r>
              <a:rPr lang="en-US" dirty="0">
                <a:ea typeface="ＭＳ Ｐゴシック" pitchFamily="-65" charset="-128"/>
              </a:rPr>
              <a:t> cm</a:t>
            </a:r>
            <a:r>
              <a:rPr lang="en-US" dirty="0">
                <a:ea typeface="ＭＳ Ｐゴシック" pitchFamily="-65" charset="-128"/>
                <a:sym typeface="Wingdings 2" pitchFamily="-65" charset="2"/>
              </a:rPr>
              <a:t> = 3.26 </a:t>
            </a:r>
            <a:r>
              <a:rPr lang="en-US" dirty="0" err="1">
                <a:ea typeface="ＭＳ Ｐゴシック" pitchFamily="-65" charset="-128"/>
                <a:sym typeface="Wingdings 2" pitchFamily="-65" charset="2"/>
              </a:rPr>
              <a:t>ly</a:t>
            </a:r>
            <a:r>
              <a:rPr lang="en-US" dirty="0">
                <a:ea typeface="ＭＳ Ｐゴシック" pitchFamily="-65" charset="-128"/>
                <a:sym typeface="Wingdings 2" pitchFamily="-65" charset="2"/>
              </a:rPr>
              <a:t> = 206,264.8 au</a:t>
            </a:r>
            <a:endParaRPr lang="en-US" dirty="0">
              <a:ea typeface="ＭＳ Ｐゴシック" pitchFamily="-65" charset="-128"/>
            </a:endParaRPr>
          </a:p>
          <a:p>
            <a:pPr eaLnBrk="1" hangingPunct="1"/>
            <a:r>
              <a:rPr lang="en-US" dirty="0"/>
              <a:t>Angle:</a:t>
            </a:r>
          </a:p>
          <a:p>
            <a:pPr lvl="1" eaLnBrk="1" hangingPunct="1">
              <a:lnSpc>
                <a:spcPct val="110000"/>
              </a:lnSpc>
            </a:pPr>
            <a:r>
              <a:rPr lang="en-US" dirty="0">
                <a:ea typeface="ＭＳ Ｐゴシック" pitchFamily="-65" charset="-128"/>
              </a:rPr>
              <a:t>Usually in “hex”, e.g., 12º 34´ 56.78˝, or 12.5824389 deg, except for RA, which is usually given in </a:t>
            </a:r>
            <a:r>
              <a:rPr lang="en-US" i="1" dirty="0">
                <a:ea typeface="ＭＳ Ｐゴシック" pitchFamily="-65" charset="-128"/>
              </a:rPr>
              <a:t>time</a:t>
            </a:r>
            <a:r>
              <a:rPr lang="en-US" dirty="0">
                <a:ea typeface="ＭＳ Ｐゴシック" pitchFamily="-65" charset="-128"/>
              </a:rPr>
              <a:t> units, e.g.,  12</a:t>
            </a:r>
            <a:r>
              <a:rPr lang="en-US" baseline="30000" dirty="0">
                <a:ea typeface="ＭＳ Ｐゴシック" pitchFamily="-65" charset="-128"/>
              </a:rPr>
              <a:t>h</a:t>
            </a:r>
            <a:r>
              <a:rPr lang="en-US" dirty="0">
                <a:ea typeface="ＭＳ Ｐゴシック" pitchFamily="-65" charset="-128"/>
              </a:rPr>
              <a:t> 34</a:t>
            </a:r>
            <a:r>
              <a:rPr lang="en-US" baseline="30000" dirty="0">
                <a:ea typeface="ＭＳ Ｐゴシック" pitchFamily="-65" charset="-128"/>
              </a:rPr>
              <a:t>m</a:t>
            </a:r>
            <a:r>
              <a:rPr lang="en-US" dirty="0">
                <a:ea typeface="ＭＳ Ｐゴシック" pitchFamily="-65" charset="-128"/>
              </a:rPr>
              <a:t> 56.789</a:t>
            </a:r>
            <a:r>
              <a:rPr lang="en-US" baseline="30000" dirty="0">
                <a:ea typeface="ＭＳ Ｐゴシック" pitchFamily="-65" charset="-128"/>
              </a:rPr>
              <a:t>s</a:t>
            </a:r>
            <a:r>
              <a:rPr lang="en-US" dirty="0">
                <a:ea typeface="ＭＳ Ｐゴシック" pitchFamily="-65" charset="-128"/>
              </a:rPr>
              <a:t>.  Note that </a:t>
            </a:r>
            <a:r>
              <a:rPr lang="en-US" dirty="0" err="1">
                <a:ea typeface="ＭＳ Ｐゴシック" pitchFamily="-65" charset="-128"/>
                <a:sym typeface="Symbol" pitchFamily="-65" charset="2"/>
              </a:rPr>
              <a:t></a:t>
            </a:r>
            <a:r>
              <a:rPr lang="en-US" dirty="0">
                <a:ea typeface="ＭＳ Ｐゴシック" pitchFamily="-65" charset="-128"/>
                <a:sym typeface="Symbol" pitchFamily="-65" charset="2"/>
              </a:rPr>
              <a:t> [deg] = </a:t>
            </a:r>
            <a:r>
              <a:rPr lang="en-US" dirty="0" err="1">
                <a:ea typeface="ＭＳ Ｐゴシック" pitchFamily="-65" charset="-128"/>
                <a:sym typeface="Symbol" pitchFamily="-65" charset="2"/>
              </a:rPr>
              <a:t></a:t>
            </a:r>
            <a:r>
              <a:rPr lang="en-US" dirty="0">
                <a:ea typeface="ＭＳ Ｐゴシック" pitchFamily="-65" charset="-128"/>
                <a:sym typeface="Symbol" pitchFamily="-65" charset="2"/>
              </a:rPr>
              <a:t> [</a:t>
            </a:r>
            <a:r>
              <a:rPr lang="en-US" dirty="0" err="1">
                <a:ea typeface="ＭＳ Ｐゴシック" pitchFamily="-65" charset="-128"/>
                <a:sym typeface="Symbol" pitchFamily="-65" charset="2"/>
              </a:rPr>
              <a:t>h</a:t>
            </a:r>
            <a:r>
              <a:rPr lang="en-US" dirty="0">
                <a:ea typeface="ＭＳ Ｐゴシック" pitchFamily="-65" charset="-128"/>
                <a:sym typeface="Symbol" pitchFamily="-65" charset="2"/>
              </a:rPr>
              <a:t>] </a:t>
            </a:r>
            <a:r>
              <a:rPr lang="en-US" dirty="0" err="1">
                <a:ea typeface="ＭＳ Ｐゴシック" pitchFamily="-65" charset="-128"/>
                <a:sym typeface="Wingdings 2" pitchFamily="-65" charset="2"/>
              </a:rPr>
              <a:t></a:t>
            </a:r>
            <a:r>
              <a:rPr lang="en-US" dirty="0">
                <a:ea typeface="ＭＳ Ｐゴシック" pitchFamily="-65" charset="-128"/>
                <a:sym typeface="Symbol" pitchFamily="-65" charset="2"/>
              </a:rPr>
              <a:t> 15 </a:t>
            </a:r>
            <a:r>
              <a:rPr lang="en-US" dirty="0" err="1">
                <a:ea typeface="ＭＳ Ｐゴシック" pitchFamily="-65" charset="-128"/>
                <a:sym typeface="Symbol" pitchFamily="-65" charset="2"/>
              </a:rPr>
              <a:t>cos</a:t>
            </a:r>
            <a:r>
              <a:rPr lang="en-US" dirty="0">
                <a:ea typeface="ＭＳ Ｐゴシック" pitchFamily="-65" charset="-128"/>
                <a:sym typeface="Symbol" pitchFamily="-65" charset="2"/>
              </a:rPr>
              <a:t> </a:t>
            </a:r>
            <a:r>
              <a:rPr lang="en-US" dirty="0" err="1">
                <a:ea typeface="ＭＳ Ｐゴシック" pitchFamily="-65" charset="-128"/>
                <a:sym typeface="Symbol" pitchFamily="-65" charset="2"/>
              </a:rPr>
              <a:t></a:t>
            </a:r>
            <a:endParaRPr lang="en-US" dirty="0">
              <a:ea typeface="ＭＳ Ｐゴシック" pitchFamily="-65" charset="-128"/>
            </a:endParaRPr>
          </a:p>
          <a:p>
            <a:pPr eaLnBrk="1" hangingPunct="1"/>
            <a:r>
              <a:rPr lang="en-US" dirty="0"/>
              <a:t>Mass and Luminosity:</a:t>
            </a:r>
          </a:p>
          <a:p>
            <a:pPr lvl="1" eaLnBrk="1" hangingPunct="1"/>
            <a:r>
              <a:rPr lang="en-US" dirty="0">
                <a:ea typeface="ＭＳ Ｐゴシック" pitchFamily="-65" charset="-128"/>
              </a:rPr>
              <a:t>Solar mass: 1 M</a:t>
            </a:r>
            <a:r>
              <a:rPr lang="en-US" baseline="-25000" dirty="0">
                <a:ea typeface="ＭＳ Ｐゴシック" pitchFamily="-65" charset="-128"/>
                <a:sym typeface="Wingdings 2" pitchFamily="-65" charset="2"/>
              </a:rPr>
              <a:t></a:t>
            </a:r>
            <a:r>
              <a:rPr lang="en-US" dirty="0">
                <a:ea typeface="ＭＳ Ｐゴシック" pitchFamily="-65" charset="-128"/>
                <a:sym typeface="Wingdings 2" pitchFamily="-65" charset="2"/>
              </a:rPr>
              <a:t> = 1.989 </a:t>
            </a:r>
            <a:r>
              <a:rPr lang="en-US" dirty="0">
                <a:ea typeface="ＭＳ Ｐゴシック" pitchFamily="-65" charset="-128"/>
              </a:rPr>
              <a:t>10</a:t>
            </a:r>
            <a:r>
              <a:rPr lang="en-US" baseline="30000" dirty="0">
                <a:ea typeface="ＭＳ Ｐゴシック" pitchFamily="-65" charset="-128"/>
              </a:rPr>
              <a:t>33</a:t>
            </a:r>
            <a:r>
              <a:rPr lang="en-US" dirty="0">
                <a:ea typeface="ＭＳ Ｐゴシック" pitchFamily="-65" charset="-128"/>
              </a:rPr>
              <a:t> </a:t>
            </a:r>
            <a:r>
              <a:rPr lang="en-US" dirty="0" err="1">
                <a:ea typeface="ＭＳ Ｐゴシック" pitchFamily="-65" charset="-128"/>
              </a:rPr>
              <a:t>g</a:t>
            </a:r>
            <a:endParaRPr lang="en-US" dirty="0">
              <a:ea typeface="ＭＳ Ｐゴシック" pitchFamily="-65" charset="-128"/>
            </a:endParaRPr>
          </a:p>
          <a:p>
            <a:pPr lvl="1" eaLnBrk="1" hangingPunct="1"/>
            <a:r>
              <a:rPr lang="en-US" dirty="0">
                <a:ea typeface="ＭＳ Ｐゴシック" pitchFamily="-65" charset="-128"/>
              </a:rPr>
              <a:t>Solar luminosity:  1 L</a:t>
            </a:r>
            <a:r>
              <a:rPr lang="en-US" baseline="-25000" dirty="0">
                <a:ea typeface="ＭＳ Ｐゴシック" pitchFamily="-65" charset="-128"/>
                <a:sym typeface="Wingdings 2" pitchFamily="-65" charset="2"/>
              </a:rPr>
              <a:t></a:t>
            </a:r>
            <a:r>
              <a:rPr lang="en-US" dirty="0">
                <a:ea typeface="ＭＳ Ｐゴシック" pitchFamily="-65" charset="-128"/>
                <a:sym typeface="Wingdings 2" pitchFamily="-65" charset="2"/>
              </a:rPr>
              <a:t> = 3.826</a:t>
            </a:r>
            <a:r>
              <a:rPr lang="en-US" dirty="0">
                <a:ea typeface="ＭＳ Ｐゴシック" pitchFamily="-65" charset="-128"/>
              </a:rPr>
              <a:t>10</a:t>
            </a:r>
            <a:r>
              <a:rPr lang="en-US" baseline="30000" dirty="0">
                <a:ea typeface="ＭＳ Ｐゴシック" pitchFamily="-65" charset="-128"/>
              </a:rPr>
              <a:t>33</a:t>
            </a:r>
            <a:r>
              <a:rPr lang="en-US" dirty="0">
                <a:ea typeface="ＭＳ Ｐゴシック" pitchFamily="-65" charset="-128"/>
              </a:rPr>
              <a:t> erg/</a:t>
            </a:r>
            <a:r>
              <a:rPr lang="en-US" dirty="0" err="1">
                <a:ea typeface="ＭＳ Ｐゴシック" pitchFamily="-65" charset="-128"/>
              </a:rPr>
              <a:t>s</a:t>
            </a:r>
            <a:endParaRPr lang="en-US" dirty="0">
              <a:ea typeface="ＭＳ Ｐゴシック" pitchFamily="-65"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srcRect b="982"/>
          <a:stretch>
            <a:fillRect/>
          </a:stretch>
        </p:blipFill>
        <p:spPr bwMode="auto">
          <a:xfrm>
            <a:off x="1689100" y="285750"/>
            <a:ext cx="7226300" cy="6507694"/>
          </a:xfrm>
          <a:prstGeom prst="rect">
            <a:avLst/>
          </a:prstGeom>
          <a:noFill/>
          <a:ln w="9525">
            <a:noFill/>
            <a:miter lim="800000"/>
            <a:headEnd/>
            <a:tailEnd/>
          </a:ln>
        </p:spPr>
      </p:pic>
      <p:sp>
        <p:nvSpPr>
          <p:cNvPr id="17411" name="Rectangle 3"/>
          <p:cNvSpPr>
            <a:spLocks noGrp="1" noChangeArrowheads="1"/>
          </p:cNvSpPr>
          <p:nvPr>
            <p:ph type="title"/>
          </p:nvPr>
        </p:nvSpPr>
        <p:spPr>
          <a:xfrm>
            <a:off x="152400" y="76200"/>
            <a:ext cx="5029200" cy="762000"/>
          </a:xfrm>
          <a:noFill/>
        </p:spPr>
        <p:txBody>
          <a:bodyPr/>
          <a:lstStyle/>
          <a:p>
            <a:pPr algn="l" eaLnBrk="1" hangingPunct="1"/>
            <a:r>
              <a:rPr lang="en-US" dirty="0"/>
              <a:t>The Celestial Sphere</a:t>
            </a:r>
          </a:p>
        </p:txBody>
      </p:sp>
      <p:sp>
        <p:nvSpPr>
          <p:cNvPr id="17412" name="Text Box 4"/>
          <p:cNvSpPr txBox="1">
            <a:spLocks noChangeArrowheads="1"/>
          </p:cNvSpPr>
          <p:nvPr/>
        </p:nvSpPr>
        <p:spPr bwMode="auto">
          <a:xfrm>
            <a:off x="228600" y="3886200"/>
            <a:ext cx="2743200" cy="1785104"/>
          </a:xfrm>
          <a:prstGeom prst="rect">
            <a:avLst/>
          </a:prstGeom>
          <a:noFill/>
          <a:ln w="9525">
            <a:noFill/>
            <a:miter lim="800000"/>
            <a:headEnd/>
            <a:tailEnd/>
          </a:ln>
        </p:spPr>
        <p:txBody>
          <a:bodyPr>
            <a:prstTxWarp prst="textNoShape">
              <a:avLst/>
            </a:prstTxWarp>
            <a:spAutoFit/>
          </a:bodyPr>
          <a:lstStyle/>
          <a:p>
            <a:r>
              <a:rPr lang="en-US" sz="2200" dirty="0">
                <a:latin typeface="Times New Roman"/>
                <a:cs typeface="Times New Roman"/>
              </a:rPr>
              <a:t>Think of it as an outward projection of the terrestrial long-lat coordinate system onto the sky</a:t>
            </a:r>
          </a:p>
        </p:txBody>
      </p:sp>
      <p:sp>
        <p:nvSpPr>
          <p:cNvPr id="17413" name="Text Box 5"/>
          <p:cNvSpPr txBox="1">
            <a:spLocks noChangeArrowheads="1"/>
          </p:cNvSpPr>
          <p:nvPr/>
        </p:nvSpPr>
        <p:spPr bwMode="auto">
          <a:xfrm>
            <a:off x="457200" y="5927725"/>
            <a:ext cx="3995738" cy="549275"/>
          </a:xfrm>
          <a:prstGeom prst="rect">
            <a:avLst/>
          </a:prstGeom>
          <a:noFill/>
          <a:ln w="9525">
            <a:noFill/>
            <a:miter lim="800000"/>
            <a:headEnd/>
            <a:tailEnd/>
          </a:ln>
        </p:spPr>
        <p:txBody>
          <a:bodyPr wrap="none">
            <a:prstTxWarp prst="textNoShape">
              <a:avLst/>
            </a:prstTxWarp>
            <a:spAutoFit/>
          </a:bodyPr>
          <a:lstStyle/>
          <a:p>
            <a:r>
              <a:rPr lang="en-US" sz="3000">
                <a:latin typeface="Times New Roman"/>
                <a:cs typeface="Times New Roman"/>
                <a:sym typeface="Monotype Sorts" pitchFamily="-65" charset="2"/>
              </a:rPr>
              <a:t> the Equatorial System</a:t>
            </a:r>
            <a:endParaRPr lang="en-US" sz="3000">
              <a:latin typeface="Times New Roman"/>
              <a:cs typeface="Times New Roman"/>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srcRect l="5000"/>
          <a:stretch>
            <a:fillRect/>
          </a:stretch>
        </p:blipFill>
        <p:spPr bwMode="auto">
          <a:xfrm>
            <a:off x="6348" y="357188"/>
            <a:ext cx="7359652" cy="6500812"/>
          </a:xfrm>
          <a:prstGeom prst="rect">
            <a:avLst/>
          </a:prstGeom>
          <a:noFill/>
          <a:ln w="9525">
            <a:noFill/>
            <a:miter lim="800000"/>
            <a:headEnd/>
            <a:tailEnd/>
          </a:ln>
        </p:spPr>
      </p:pic>
      <p:sp>
        <p:nvSpPr>
          <p:cNvPr id="18435" name="Rectangle 3"/>
          <p:cNvSpPr>
            <a:spLocks noGrp="1" noChangeArrowheads="1"/>
          </p:cNvSpPr>
          <p:nvPr>
            <p:ph type="title"/>
          </p:nvPr>
        </p:nvSpPr>
        <p:spPr>
          <a:xfrm>
            <a:off x="4038600" y="228600"/>
            <a:ext cx="4572000" cy="1219200"/>
          </a:xfrm>
          <a:noFill/>
        </p:spPr>
        <p:txBody>
          <a:bodyPr>
            <a:noAutofit/>
          </a:bodyPr>
          <a:lstStyle/>
          <a:p>
            <a:pPr algn="r" eaLnBrk="1" hangingPunct="1"/>
            <a:r>
              <a:rPr lang="en-US" dirty="0"/>
              <a:t>The Equatorial System</a:t>
            </a:r>
          </a:p>
        </p:txBody>
      </p:sp>
      <p:sp>
        <p:nvSpPr>
          <p:cNvPr id="18436" name="Text Box 4"/>
          <p:cNvSpPr txBox="1">
            <a:spLocks noChangeArrowheads="1"/>
          </p:cNvSpPr>
          <p:nvPr/>
        </p:nvSpPr>
        <p:spPr bwMode="auto">
          <a:xfrm>
            <a:off x="6172200" y="1676400"/>
            <a:ext cx="2590800" cy="2923878"/>
          </a:xfrm>
          <a:prstGeom prst="rect">
            <a:avLst/>
          </a:prstGeom>
          <a:noFill/>
          <a:ln w="9525">
            <a:noFill/>
            <a:miter lim="800000"/>
            <a:headEnd/>
            <a:tailEnd/>
          </a:ln>
        </p:spPr>
        <p:txBody>
          <a:bodyPr>
            <a:prstTxWarp prst="textNoShape">
              <a:avLst/>
            </a:prstTxWarp>
            <a:spAutoFit/>
          </a:bodyPr>
          <a:lstStyle/>
          <a:p>
            <a:pPr algn="r"/>
            <a:r>
              <a:rPr lang="en-US" sz="2300" dirty="0">
                <a:latin typeface="Times New Roman"/>
                <a:cs typeface="Times New Roman"/>
              </a:rPr>
              <a:t>The coordinates are </a:t>
            </a:r>
            <a:r>
              <a:rPr lang="en-US" sz="2300" b="1" dirty="0">
                <a:latin typeface="Times New Roman"/>
                <a:cs typeface="Times New Roman"/>
              </a:rPr>
              <a:t>Right Ascension </a:t>
            </a:r>
            <a:r>
              <a:rPr lang="en-US" sz="2300" dirty="0">
                <a:latin typeface="Times New Roman"/>
                <a:cs typeface="Times New Roman"/>
              </a:rPr>
              <a:t>(RA, or </a:t>
            </a:r>
            <a:r>
              <a:rPr lang="en-US" sz="2300" dirty="0" err="1">
                <a:latin typeface="Times New Roman"/>
                <a:cs typeface="Times New Roman"/>
                <a:sym typeface="Symbol" pitchFamily="-65" charset="2"/>
              </a:rPr>
              <a:t></a:t>
            </a:r>
            <a:r>
              <a:rPr lang="en-US" sz="2300" dirty="0">
                <a:latin typeface="Times New Roman"/>
                <a:cs typeface="Times New Roman"/>
                <a:sym typeface="Symbol" pitchFamily="-65" charset="2"/>
              </a:rPr>
              <a:t>) and </a:t>
            </a:r>
            <a:r>
              <a:rPr lang="en-US" sz="2300" b="1" dirty="0">
                <a:latin typeface="Times New Roman"/>
                <a:cs typeface="Times New Roman"/>
                <a:sym typeface="Symbol" pitchFamily="-65" charset="2"/>
              </a:rPr>
              <a:t>Declination</a:t>
            </a:r>
            <a:r>
              <a:rPr lang="en-US" sz="2300" dirty="0">
                <a:latin typeface="Times New Roman"/>
                <a:cs typeface="Times New Roman"/>
                <a:sym typeface="Symbol" pitchFamily="-65" charset="2"/>
              </a:rPr>
              <a:t> (Dec, or </a:t>
            </a:r>
            <a:r>
              <a:rPr lang="en-US" sz="2300" dirty="0" err="1">
                <a:latin typeface="Times New Roman"/>
                <a:cs typeface="Times New Roman"/>
                <a:sym typeface="Symbol" pitchFamily="-65" charset="2"/>
              </a:rPr>
              <a:t></a:t>
            </a:r>
            <a:r>
              <a:rPr lang="en-US" sz="2300" dirty="0">
                <a:latin typeface="Times New Roman"/>
                <a:cs typeface="Times New Roman"/>
                <a:sym typeface="Symbol" pitchFamily="-65" charset="2"/>
              </a:rPr>
              <a:t>), equivalent to the </a:t>
            </a:r>
            <a:r>
              <a:rPr lang="en-US" sz="2300" dirty="0" err="1" smtClean="0">
                <a:latin typeface="Times New Roman"/>
                <a:cs typeface="Times New Roman"/>
                <a:sym typeface="Symbol" pitchFamily="-65" charset="2"/>
              </a:rPr>
              <a:t>georgaphic</a:t>
            </a:r>
            <a:r>
              <a:rPr lang="en-US" sz="2300" dirty="0" smtClean="0">
                <a:latin typeface="Times New Roman"/>
                <a:cs typeface="Times New Roman"/>
                <a:sym typeface="Symbol" pitchFamily="-65" charset="2"/>
              </a:rPr>
              <a:t> </a:t>
            </a:r>
            <a:r>
              <a:rPr lang="en-US" sz="2300" dirty="0">
                <a:latin typeface="Times New Roman"/>
                <a:cs typeface="Times New Roman"/>
                <a:sym typeface="Symbol" pitchFamily="-65" charset="2"/>
              </a:rPr>
              <a:t>longitude and latitude</a:t>
            </a:r>
            <a:endParaRPr lang="en-US" sz="2300" dirty="0">
              <a:latin typeface="Times New Roman"/>
              <a:cs typeface="Times New Roman"/>
            </a:endParaRPr>
          </a:p>
        </p:txBody>
      </p:sp>
      <p:sp>
        <p:nvSpPr>
          <p:cNvPr id="18437" name="Text Box 5"/>
          <p:cNvSpPr txBox="1">
            <a:spLocks noChangeArrowheads="1"/>
          </p:cNvSpPr>
          <p:nvPr/>
        </p:nvSpPr>
        <p:spPr bwMode="auto">
          <a:xfrm>
            <a:off x="6156325" y="5365750"/>
            <a:ext cx="2759075" cy="1107996"/>
          </a:xfrm>
          <a:prstGeom prst="rect">
            <a:avLst/>
          </a:prstGeom>
          <a:noFill/>
          <a:ln w="9525">
            <a:noFill/>
            <a:miter lim="800000"/>
            <a:headEnd/>
            <a:tailEnd/>
          </a:ln>
        </p:spPr>
        <p:txBody>
          <a:bodyPr>
            <a:prstTxWarp prst="textNoShape">
              <a:avLst/>
            </a:prstTxWarp>
            <a:spAutoFit/>
          </a:bodyPr>
          <a:lstStyle/>
          <a:p>
            <a:r>
              <a:rPr lang="en-US" sz="2200" dirty="0">
                <a:latin typeface="Times New Roman"/>
                <a:cs typeface="Times New Roman"/>
              </a:rPr>
              <a:t>RA = 0 defined by the Solar position at the Vernal Equinox</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76200" y="76200"/>
            <a:ext cx="8991600" cy="609600"/>
          </a:xfrm>
        </p:spPr>
        <p:txBody>
          <a:bodyPr>
            <a:normAutofit/>
          </a:bodyPr>
          <a:lstStyle/>
          <a:p>
            <a:pPr eaLnBrk="1" hangingPunct="1">
              <a:lnSpc>
                <a:spcPct val="90000"/>
              </a:lnSpc>
            </a:pPr>
            <a:r>
              <a:rPr lang="en-US" sz="3400" dirty="0"/>
              <a:t>Other Common </a:t>
            </a:r>
            <a:r>
              <a:rPr lang="en-US" sz="3400" dirty="0" smtClean="0"/>
              <a:t>Celestial </a:t>
            </a:r>
            <a:r>
              <a:rPr lang="en-US" sz="3400" dirty="0"/>
              <a:t>Coordinate Systems</a:t>
            </a:r>
          </a:p>
        </p:txBody>
      </p:sp>
      <p:pic>
        <p:nvPicPr>
          <p:cNvPr id="19459" name="Picture 3"/>
          <p:cNvPicPr>
            <a:picLocks noChangeAspect="1" noChangeArrowheads="1"/>
          </p:cNvPicPr>
          <p:nvPr/>
        </p:nvPicPr>
        <p:blipFill>
          <a:blip r:embed="rId2"/>
          <a:srcRect b="465"/>
          <a:stretch>
            <a:fillRect/>
          </a:stretch>
        </p:blipFill>
        <p:spPr bwMode="auto">
          <a:xfrm>
            <a:off x="152401" y="609600"/>
            <a:ext cx="6477000" cy="2488631"/>
          </a:xfrm>
          <a:prstGeom prst="rect">
            <a:avLst/>
          </a:prstGeom>
          <a:noFill/>
          <a:ln w="9525">
            <a:noFill/>
            <a:miter lim="800000"/>
            <a:headEnd/>
            <a:tailEnd/>
          </a:ln>
        </p:spPr>
      </p:pic>
      <p:sp>
        <p:nvSpPr>
          <p:cNvPr id="19460" name="Text Box 4"/>
          <p:cNvSpPr txBox="1">
            <a:spLocks noChangeArrowheads="1"/>
          </p:cNvSpPr>
          <p:nvPr/>
        </p:nvSpPr>
        <p:spPr bwMode="auto">
          <a:xfrm>
            <a:off x="4730317" y="838200"/>
            <a:ext cx="4267199" cy="923330"/>
          </a:xfrm>
          <a:prstGeom prst="rect">
            <a:avLst/>
          </a:prstGeom>
          <a:noFill/>
          <a:ln w="9525">
            <a:noFill/>
            <a:miter lim="800000"/>
            <a:headEnd/>
            <a:tailEnd/>
          </a:ln>
        </p:spPr>
        <p:txBody>
          <a:bodyPr wrap="square">
            <a:prstTxWarp prst="textNoShape">
              <a:avLst/>
            </a:prstTxWarp>
            <a:spAutoFit/>
          </a:bodyPr>
          <a:lstStyle/>
          <a:p>
            <a:pPr algn="r"/>
            <a:r>
              <a:rPr lang="en-US" b="1" dirty="0">
                <a:latin typeface="Times New Roman"/>
                <a:cs typeface="Times New Roman"/>
              </a:rPr>
              <a:t>Ecliptic:</a:t>
            </a:r>
            <a:r>
              <a:rPr lang="en-US" dirty="0">
                <a:latin typeface="Times New Roman"/>
                <a:cs typeface="Times New Roman"/>
              </a:rPr>
              <a:t>  projection of the Earth’s orbit plane defines the Ecliptic Equator</a:t>
            </a:r>
            <a:r>
              <a:rPr lang="en-US" dirty="0" smtClean="0">
                <a:latin typeface="Times New Roman"/>
                <a:cs typeface="Times New Roman"/>
              </a:rPr>
              <a:t>.</a:t>
            </a:r>
            <a:endParaRPr lang="en-US" dirty="0">
              <a:latin typeface="Times New Roman"/>
              <a:cs typeface="Times New Roman"/>
            </a:endParaRPr>
          </a:p>
          <a:p>
            <a:pPr algn="r"/>
            <a:r>
              <a:rPr lang="en-US" dirty="0" smtClean="0">
                <a:latin typeface="Times New Roman"/>
                <a:cs typeface="Times New Roman"/>
              </a:rPr>
              <a:t>Sun </a:t>
            </a:r>
            <a:r>
              <a:rPr lang="en-US" dirty="0">
                <a:latin typeface="Times New Roman"/>
                <a:cs typeface="Times New Roman"/>
              </a:rPr>
              <a:t>defines the longitude = 0.</a:t>
            </a:r>
          </a:p>
        </p:txBody>
      </p:sp>
      <p:sp>
        <p:nvSpPr>
          <p:cNvPr id="19461" name="Text Box 5"/>
          <p:cNvSpPr txBox="1">
            <a:spLocks noChangeArrowheads="1"/>
          </p:cNvSpPr>
          <p:nvPr/>
        </p:nvSpPr>
        <p:spPr bwMode="auto">
          <a:xfrm>
            <a:off x="511608" y="4038600"/>
            <a:ext cx="4212792" cy="2308324"/>
          </a:xfrm>
          <a:prstGeom prst="rect">
            <a:avLst/>
          </a:prstGeom>
          <a:noFill/>
          <a:ln w="9525">
            <a:noFill/>
            <a:miter lim="800000"/>
            <a:headEnd/>
            <a:tailEnd/>
          </a:ln>
        </p:spPr>
        <p:txBody>
          <a:bodyPr wrap="square">
            <a:prstTxWarp prst="textNoShape">
              <a:avLst/>
            </a:prstTxWarp>
            <a:spAutoFit/>
          </a:bodyPr>
          <a:lstStyle/>
          <a:p>
            <a:r>
              <a:rPr lang="en-US" sz="2400" b="1" dirty="0">
                <a:latin typeface="Times New Roman"/>
                <a:cs typeface="Times New Roman"/>
              </a:rPr>
              <a:t>Galactic:</a:t>
            </a:r>
            <a:r>
              <a:rPr lang="en-US" sz="2400" dirty="0">
                <a:latin typeface="Times New Roman"/>
                <a:cs typeface="Times New Roman"/>
              </a:rPr>
              <a:t> </a:t>
            </a:r>
            <a:r>
              <a:rPr lang="en-US" sz="2400" dirty="0" smtClean="0">
                <a:latin typeface="Times New Roman"/>
                <a:cs typeface="Times New Roman"/>
              </a:rPr>
              <a:t>  Projection </a:t>
            </a:r>
            <a:r>
              <a:rPr lang="en-US" sz="2400" dirty="0">
                <a:latin typeface="Times New Roman"/>
                <a:cs typeface="Times New Roman"/>
              </a:rPr>
              <a:t>of the mean Galactic plane is close to the agreed-upon</a:t>
            </a:r>
            <a:r>
              <a:rPr lang="en-US" sz="2400" dirty="0" smtClean="0">
                <a:latin typeface="Times New Roman"/>
                <a:cs typeface="Times New Roman"/>
              </a:rPr>
              <a:t> (!) Galactic </a:t>
            </a:r>
            <a:r>
              <a:rPr lang="en-US" sz="2400" dirty="0">
                <a:latin typeface="Times New Roman"/>
                <a:cs typeface="Times New Roman"/>
              </a:rPr>
              <a:t>Equator; longitude = 0</a:t>
            </a:r>
            <a:r>
              <a:rPr lang="en-US" sz="2400" dirty="0" smtClean="0">
                <a:latin typeface="Times New Roman"/>
                <a:cs typeface="Times New Roman"/>
              </a:rPr>
              <a:t> is close</a:t>
            </a:r>
            <a:r>
              <a:rPr lang="en-US" sz="2400" dirty="0">
                <a:latin typeface="Times New Roman"/>
                <a:cs typeface="Times New Roman"/>
              </a:rPr>
              <a:t>, but not quite at the Galactic center.   (</a:t>
            </a:r>
            <a:r>
              <a:rPr lang="en-US" sz="2400" dirty="0" err="1">
                <a:latin typeface="Times New Roman"/>
                <a:cs typeface="Times New Roman"/>
                <a:sym typeface="Symbol" pitchFamily="-65" charset="2"/>
              </a:rPr>
              <a:t>,</a:t>
            </a:r>
            <a:r>
              <a:rPr lang="en-US" sz="2400" dirty="0">
                <a:latin typeface="Times New Roman"/>
                <a:cs typeface="Times New Roman"/>
                <a:sym typeface="Symbol" pitchFamily="-65" charset="2"/>
              </a:rPr>
              <a:t>) </a:t>
            </a:r>
            <a:r>
              <a:rPr lang="en-US" sz="2400" dirty="0" err="1">
                <a:latin typeface="Times New Roman"/>
                <a:cs typeface="Times New Roman"/>
                <a:sym typeface="Symbol" pitchFamily="-65" charset="2"/>
              </a:rPr>
              <a:t></a:t>
            </a:r>
            <a:r>
              <a:rPr lang="en-US" sz="2400" dirty="0">
                <a:latin typeface="Times New Roman"/>
                <a:cs typeface="Times New Roman"/>
                <a:sym typeface="Symbol" pitchFamily="-65" charset="2"/>
              </a:rPr>
              <a:t> (</a:t>
            </a:r>
            <a:r>
              <a:rPr lang="en-US" sz="2400" i="1" dirty="0" err="1">
                <a:latin typeface="Times New Roman"/>
                <a:cs typeface="Times New Roman"/>
                <a:sym typeface="Symbol" pitchFamily="-65" charset="2"/>
              </a:rPr>
              <a:t>l,b</a:t>
            </a:r>
            <a:r>
              <a:rPr lang="en-US" sz="2400" dirty="0">
                <a:latin typeface="Times New Roman"/>
                <a:cs typeface="Times New Roman"/>
                <a:sym typeface="Symbol" pitchFamily="-65" charset="2"/>
              </a:rPr>
              <a:t>)</a:t>
            </a:r>
            <a:endParaRPr lang="en-US" sz="2400" dirty="0">
              <a:latin typeface="Times New Roman"/>
              <a:cs typeface="Times New Roman"/>
            </a:endParaRPr>
          </a:p>
        </p:txBody>
      </p:sp>
      <p:pic>
        <p:nvPicPr>
          <p:cNvPr id="6" name="Picture 5" descr="f2.5.pdf"/>
          <p:cNvPicPr>
            <a:picLocks noChangeAspect="1"/>
          </p:cNvPicPr>
          <p:nvPr/>
        </p:nvPicPr>
        <mc:AlternateContent>
          <mc:Choice xmlns:ma="http://schemas.microsoft.com/office/mac/drawingml/2008/main" Requires="ma">
            <p:blipFill>
              <a:blip r:embed="rId3"/>
              <a:srcRect l="2727" t="8235" r="56364" b="32941"/>
              <a:stretch>
                <a:fillRect/>
              </a:stretch>
            </p:blipFill>
          </mc:Choice>
          <mc:Fallback>
            <p:blipFill>
              <a:blip r:embed="rId4"/>
              <a:srcRect l="2727" t="8235" r="56364" b="32941"/>
              <a:stretch>
                <a:fillRect/>
              </a:stretch>
            </p:blipFill>
          </mc:Fallback>
        </mc:AlternateContent>
        <p:spPr>
          <a:xfrm rot="16200000">
            <a:off x="5311550" y="3025550"/>
            <a:ext cx="3630712" cy="403418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COBE_DIRBE.gif"/>
          <p:cNvPicPr>
            <a:picLocks noChangeAspect="1"/>
          </p:cNvPicPr>
          <p:nvPr/>
        </p:nvPicPr>
        <p:blipFill>
          <a:blip r:embed="rId2"/>
          <a:srcRect l="1563" r="1563"/>
          <a:stretch>
            <a:fillRect/>
          </a:stretch>
        </p:blipFill>
        <p:spPr>
          <a:xfrm>
            <a:off x="0" y="609600"/>
            <a:ext cx="9144000" cy="6292514"/>
          </a:xfrm>
          <a:prstGeom prst="rect">
            <a:avLst/>
          </a:prstGeom>
        </p:spPr>
      </p:pic>
      <p:sp>
        <p:nvSpPr>
          <p:cNvPr id="6" name="Title 1"/>
          <p:cNvSpPr>
            <a:spLocks noGrp="1"/>
          </p:cNvSpPr>
          <p:nvPr>
            <p:ph type="title"/>
          </p:nvPr>
        </p:nvSpPr>
        <p:spPr>
          <a:xfrm>
            <a:off x="0" y="0"/>
            <a:ext cx="9144000" cy="609600"/>
          </a:xfrm>
        </p:spPr>
        <p:txBody>
          <a:bodyPr>
            <a:normAutofit fontScale="90000"/>
          </a:bodyPr>
          <a:lstStyle/>
          <a:p>
            <a:r>
              <a:rPr lang="en-US" dirty="0" smtClean="0"/>
              <a:t>COBE DIRBE Galactic Sky</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152400"/>
            <a:ext cx="7772400" cy="609600"/>
          </a:xfrm>
        </p:spPr>
        <p:txBody>
          <a:bodyPr>
            <a:noAutofit/>
          </a:bodyPr>
          <a:lstStyle/>
          <a:p>
            <a:pPr eaLnBrk="1" hangingPunct="1"/>
            <a:r>
              <a:rPr lang="en-US" dirty="0"/>
              <a:t>Astrometry</a:t>
            </a:r>
          </a:p>
        </p:txBody>
      </p:sp>
      <p:sp>
        <p:nvSpPr>
          <p:cNvPr id="21507" name="Rectangle 3"/>
          <p:cNvSpPr>
            <a:spLocks noGrp="1" noChangeArrowheads="1"/>
          </p:cNvSpPr>
          <p:nvPr>
            <p:ph type="body" idx="1"/>
          </p:nvPr>
        </p:nvSpPr>
        <p:spPr>
          <a:xfrm>
            <a:off x="228600" y="914400"/>
            <a:ext cx="8686800" cy="5791200"/>
          </a:xfrm>
        </p:spPr>
        <p:txBody>
          <a:bodyPr/>
          <a:lstStyle/>
          <a:p>
            <a:pPr eaLnBrk="1" hangingPunct="1"/>
            <a:r>
              <a:rPr lang="en-US" dirty="0"/>
              <a:t>Deals with (precise) positions, angular proper motions, and parallaxes of celestial sources</a:t>
            </a:r>
          </a:p>
          <a:p>
            <a:pPr eaLnBrk="1" hangingPunct="1"/>
            <a:r>
              <a:rPr lang="en-US" dirty="0"/>
              <a:t>Could be </a:t>
            </a:r>
            <a:r>
              <a:rPr lang="en-US" b="1" i="1" dirty="0">
                <a:solidFill>
                  <a:srgbClr val="7B090D"/>
                </a:solidFill>
              </a:rPr>
              <a:t>wide-angle</a:t>
            </a:r>
            <a:r>
              <a:rPr lang="en-US" dirty="0"/>
              <a:t> (e.g., for reference systems) or </a:t>
            </a:r>
            <a:r>
              <a:rPr lang="en-US" b="1" i="1" dirty="0">
                <a:solidFill>
                  <a:srgbClr val="7B090D"/>
                </a:solidFill>
              </a:rPr>
              <a:t>narrow-angle</a:t>
            </a:r>
            <a:r>
              <a:rPr lang="en-US" dirty="0"/>
              <a:t> (e.g., precision parallaxes, stellar wobbles, etc.)</a:t>
            </a:r>
          </a:p>
          <a:p>
            <a:pPr eaLnBrk="1" hangingPunct="1"/>
            <a:r>
              <a:rPr lang="en-US" dirty="0"/>
              <a:t>Reference coordinate systems (typically equatorial) are defined by a grid of stellar positions; the basic one is the International Celestial Reference System (ICRS), as embodied by the Fifth Fundamental Catalogue (</a:t>
            </a:r>
            <a:r>
              <a:rPr lang="en-US" dirty="0" smtClean="0"/>
              <a:t>FK5</a:t>
            </a:r>
            <a:r>
              <a:rPr lang="en-US" dirty="0" smtClean="0"/>
              <a:t>)</a:t>
            </a:r>
          </a:p>
          <a:p>
            <a:pPr eaLnBrk="1" hangingPunct="1"/>
            <a:r>
              <a:rPr lang="en-US" dirty="0" smtClean="0"/>
              <a:t>USNO is a handy place to get catalogs and </a:t>
            </a:r>
            <a:r>
              <a:rPr lang="en-US" dirty="0" smtClean="0"/>
              <a:t>other info:</a:t>
            </a:r>
          </a:p>
          <a:p>
            <a:pPr algn="ctr">
              <a:buNone/>
            </a:pPr>
            <a:r>
              <a:rPr lang="en-US" b="1" dirty="0" smtClean="0">
                <a:solidFill>
                  <a:srgbClr val="800000"/>
                </a:solidFill>
              </a:rPr>
              <a:t>http://</a:t>
            </a:r>
            <a:r>
              <a:rPr lang="en-US" b="1" dirty="0" err="1" smtClean="0">
                <a:solidFill>
                  <a:srgbClr val="800000"/>
                </a:solidFill>
              </a:rPr>
              <a:t>ad.usno.navy.mil</a:t>
            </a:r>
            <a:r>
              <a:rPr lang="en-US" b="1" dirty="0" smtClean="0">
                <a:solidFill>
                  <a:srgbClr val="800000"/>
                </a:solidFill>
              </a:rPr>
              <a:t>/star</a:t>
            </a:r>
            <a:r>
              <a:rPr lang="en-US" b="1" dirty="0" smtClean="0">
                <a:solidFill>
                  <a:srgbClr val="800000"/>
                </a:solidFill>
              </a:rPr>
              <a:t>/</a:t>
            </a:r>
          </a:p>
          <a:p>
            <a:r>
              <a:rPr lang="en-US" dirty="0" smtClean="0"/>
              <a:t>See also the </a:t>
            </a:r>
            <a:r>
              <a:rPr lang="en-US" i="1" dirty="0" err="1" smtClean="0"/>
              <a:t>Hipparcos</a:t>
            </a:r>
            <a:r>
              <a:rPr lang="en-US" i="1" dirty="0" smtClean="0"/>
              <a:t> </a:t>
            </a:r>
            <a:r>
              <a:rPr lang="en-US" dirty="0" smtClean="0"/>
              <a:t>mission website:</a:t>
            </a:r>
          </a:p>
          <a:p>
            <a:pPr algn="ctr">
              <a:buNone/>
            </a:pPr>
            <a:r>
              <a:rPr lang="en-US" b="1" dirty="0" smtClean="0">
                <a:solidFill>
                  <a:srgbClr val="800000"/>
                </a:solidFill>
              </a:rPr>
              <a:t>http://</a:t>
            </a:r>
            <a:r>
              <a:rPr lang="en-US" b="1" dirty="0" err="1" smtClean="0">
                <a:solidFill>
                  <a:srgbClr val="800000"/>
                </a:solidFill>
              </a:rPr>
              <a:t>www.rssd.esa.int</a:t>
            </a:r>
            <a:r>
              <a:rPr lang="en-US" b="1" dirty="0" smtClean="0">
                <a:solidFill>
                  <a:srgbClr val="800000"/>
                </a:solidFill>
              </a:rPr>
              <a:t>/HIPPARCOS</a:t>
            </a:r>
            <a:endParaRPr lang="en-US" b="1" dirty="0" smtClean="0">
              <a:solidFill>
                <a:srgbClr val="80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76200" y="76200"/>
            <a:ext cx="8915400" cy="730250"/>
          </a:xfrm>
        </p:spPr>
        <p:txBody>
          <a:bodyPr>
            <a:noAutofit/>
          </a:bodyPr>
          <a:lstStyle/>
          <a:p>
            <a:pPr eaLnBrk="1" hangingPunct="1"/>
            <a:r>
              <a:rPr lang="en-US" dirty="0"/>
              <a:t>The Evolution of </a:t>
            </a:r>
            <a:r>
              <a:rPr lang="en-US" dirty="0" err="1"/>
              <a:t>Astrometric</a:t>
            </a:r>
            <a:r>
              <a:rPr lang="en-US" dirty="0"/>
              <a:t> Accuracy</a:t>
            </a:r>
          </a:p>
        </p:txBody>
      </p:sp>
      <p:pic>
        <p:nvPicPr>
          <p:cNvPr id="22531" name="Picture 3"/>
          <p:cNvPicPr>
            <a:picLocks noChangeAspect="1" noChangeArrowheads="1"/>
          </p:cNvPicPr>
          <p:nvPr/>
        </p:nvPicPr>
        <p:blipFill>
          <a:blip r:embed="rId2">
            <a:lum bright="-10000" contrast="30000"/>
          </a:blip>
          <a:srcRect/>
          <a:stretch>
            <a:fillRect/>
          </a:stretch>
        </p:blipFill>
        <p:spPr bwMode="auto">
          <a:xfrm>
            <a:off x="228600" y="806450"/>
            <a:ext cx="8534400" cy="5997575"/>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371600" y="0"/>
            <a:ext cx="7086600" cy="1143000"/>
          </a:xfrm>
        </p:spPr>
        <p:txBody>
          <a:bodyPr/>
          <a:lstStyle/>
          <a:p>
            <a:pPr algn="l" eaLnBrk="1" hangingPunct="1"/>
            <a:r>
              <a:rPr lang="en-US" altLang="zh-CN" dirty="0"/>
              <a:t>Some </a:t>
            </a:r>
            <a:r>
              <a:rPr lang="en-US" altLang="zh-CN" dirty="0" err="1"/>
              <a:t>Astrometric</a:t>
            </a:r>
            <a:r>
              <a:rPr lang="en-US" altLang="zh-CN" dirty="0"/>
              <a:t> Catalogs</a:t>
            </a:r>
            <a:endParaRPr lang="zh-CN" altLang="en-US" dirty="0">
              <a:ea typeface="Beijing" pitchFamily="-65" charset="-122"/>
              <a:cs typeface="Beijing" pitchFamily="-65" charset="-122"/>
            </a:endParaRPr>
          </a:p>
        </p:txBody>
      </p:sp>
      <p:grpSp>
        <p:nvGrpSpPr>
          <p:cNvPr id="2" name="Group 3"/>
          <p:cNvGrpSpPr>
            <a:grpSpLocks/>
          </p:cNvGrpSpPr>
          <p:nvPr/>
        </p:nvGrpSpPr>
        <p:grpSpPr bwMode="auto">
          <a:xfrm>
            <a:off x="228600" y="1524000"/>
            <a:ext cx="8915400" cy="4508500"/>
            <a:chOff x="-3" y="553"/>
            <a:chExt cx="3846" cy="4110"/>
          </a:xfrm>
        </p:grpSpPr>
        <p:grpSp>
          <p:nvGrpSpPr>
            <p:cNvPr id="3" name="Group 4"/>
            <p:cNvGrpSpPr>
              <a:grpSpLocks/>
            </p:cNvGrpSpPr>
            <p:nvPr/>
          </p:nvGrpSpPr>
          <p:grpSpPr bwMode="auto">
            <a:xfrm>
              <a:off x="0" y="556"/>
              <a:ext cx="3840" cy="4104"/>
              <a:chOff x="0" y="556"/>
              <a:chExt cx="3840" cy="4104"/>
            </a:xfrm>
          </p:grpSpPr>
          <p:grpSp>
            <p:nvGrpSpPr>
              <p:cNvPr id="4" name="Group 5"/>
              <p:cNvGrpSpPr>
                <a:grpSpLocks/>
              </p:cNvGrpSpPr>
              <p:nvPr/>
            </p:nvGrpSpPr>
            <p:grpSpPr bwMode="auto">
              <a:xfrm>
                <a:off x="0" y="556"/>
                <a:ext cx="768" cy="594"/>
                <a:chOff x="0" y="556"/>
                <a:chExt cx="768" cy="594"/>
              </a:xfrm>
            </p:grpSpPr>
            <p:sp>
              <p:nvSpPr>
                <p:cNvPr id="23691" name="Rectangle 6"/>
                <p:cNvSpPr>
                  <a:spLocks noChangeArrowheads="1"/>
                </p:cNvSpPr>
                <p:nvPr/>
              </p:nvSpPr>
              <p:spPr bwMode="auto">
                <a:xfrm>
                  <a:off x="43" y="556"/>
                  <a:ext cx="682" cy="594"/>
                </a:xfrm>
                <a:prstGeom prst="rect">
                  <a:avLst/>
                </a:prstGeom>
                <a:noFill/>
                <a:ln w="9525">
                  <a:noFill/>
                  <a:miter lim="800000"/>
                  <a:headEnd/>
                  <a:tailEnd/>
                </a:ln>
              </p:spPr>
              <p:txBody>
                <a:bodyPr>
                  <a:prstTxWarp prst="textNoShape">
                    <a:avLst/>
                  </a:prstTxWarp>
                </a:bodyPr>
                <a:lstStyle/>
                <a:p>
                  <a:pPr algn="just" eaLnBrk="1" hangingPunct="1"/>
                  <a:r>
                    <a:rPr kumimoji="1" lang="en-US" altLang="zh-CN" sz="1600" b="1" i="1">
                      <a:latin typeface="黑体" pitchFamily="2" charset="-122"/>
                      <a:ea typeface="黑体" pitchFamily="2" charset="-122"/>
                      <a:cs typeface="黑体" pitchFamily="2" charset="-122"/>
                    </a:rPr>
                    <a:t>Name</a:t>
                  </a:r>
                  <a:endParaRPr kumimoji="1" lang="zh-CN" altLang="en-US" sz="1600">
                    <a:latin typeface="黑体" pitchFamily="2" charset="-122"/>
                    <a:ea typeface="黑体" pitchFamily="2" charset="-122"/>
                    <a:cs typeface="黑体" pitchFamily="2" charset="-122"/>
                  </a:endParaRPr>
                </a:p>
              </p:txBody>
            </p:sp>
            <p:sp>
              <p:nvSpPr>
                <p:cNvPr id="23692" name="Rectangle 7"/>
                <p:cNvSpPr>
                  <a:spLocks noChangeArrowheads="1"/>
                </p:cNvSpPr>
                <p:nvPr/>
              </p:nvSpPr>
              <p:spPr bwMode="auto">
                <a:xfrm>
                  <a:off x="0" y="556"/>
                  <a:ext cx="768" cy="594"/>
                </a:xfrm>
                <a:prstGeom prst="rect">
                  <a:avLst/>
                </a:prstGeom>
                <a:noFill/>
                <a:ln w="7">
                  <a:solidFill>
                    <a:srgbClr val="A0A0A0"/>
                  </a:solidFill>
                  <a:miter lim="800000"/>
                  <a:headEnd/>
                  <a:tailEnd/>
                </a:ln>
              </p:spPr>
              <p:txBody>
                <a:bodyPr>
                  <a:prstTxWarp prst="textNoShape">
                    <a:avLst/>
                  </a:prstTxWarp>
                </a:bodyPr>
                <a:lstStyle/>
                <a:p>
                  <a:endParaRPr lang="en-US"/>
                </a:p>
              </p:txBody>
            </p:sp>
          </p:grpSp>
          <p:grpSp>
            <p:nvGrpSpPr>
              <p:cNvPr id="5" name="Group 8"/>
              <p:cNvGrpSpPr>
                <a:grpSpLocks/>
              </p:cNvGrpSpPr>
              <p:nvPr/>
            </p:nvGrpSpPr>
            <p:grpSpPr bwMode="auto">
              <a:xfrm>
                <a:off x="768" y="556"/>
                <a:ext cx="768" cy="594"/>
                <a:chOff x="768" y="556"/>
                <a:chExt cx="768" cy="594"/>
              </a:xfrm>
            </p:grpSpPr>
            <p:sp>
              <p:nvSpPr>
                <p:cNvPr id="23689" name="Rectangle 9"/>
                <p:cNvSpPr>
                  <a:spLocks noChangeArrowheads="1"/>
                </p:cNvSpPr>
                <p:nvPr/>
              </p:nvSpPr>
              <p:spPr bwMode="auto">
                <a:xfrm>
                  <a:off x="811" y="556"/>
                  <a:ext cx="682" cy="594"/>
                </a:xfrm>
                <a:prstGeom prst="rect">
                  <a:avLst/>
                </a:prstGeom>
                <a:noFill/>
                <a:ln w="9525">
                  <a:noFill/>
                  <a:miter lim="800000"/>
                  <a:headEnd/>
                  <a:tailEnd/>
                </a:ln>
              </p:spPr>
              <p:txBody>
                <a:bodyPr>
                  <a:prstTxWarp prst="textNoShape">
                    <a:avLst/>
                  </a:prstTxWarp>
                </a:bodyPr>
                <a:lstStyle/>
                <a:p>
                  <a:pPr algn="just"/>
                  <a:r>
                    <a:rPr kumimoji="1" lang="en-US" altLang="zh-CN" sz="1600" b="1" i="1">
                      <a:latin typeface="黑体" pitchFamily="2" charset="-122"/>
                      <a:ea typeface="黑体" pitchFamily="2" charset="-122"/>
                      <a:cs typeface="黑体" pitchFamily="2" charset="-122"/>
                    </a:rPr>
                    <a:t>Date</a:t>
                  </a:r>
                  <a:endParaRPr kumimoji="1" lang="zh-CN" altLang="en-US" sz="1600">
                    <a:latin typeface="黑体" pitchFamily="2" charset="-122"/>
                    <a:ea typeface="黑体" pitchFamily="2" charset="-122"/>
                    <a:cs typeface="黑体" pitchFamily="2" charset="-122"/>
                  </a:endParaRPr>
                </a:p>
              </p:txBody>
            </p:sp>
            <p:sp>
              <p:nvSpPr>
                <p:cNvPr id="23690" name="Rectangle 10"/>
                <p:cNvSpPr>
                  <a:spLocks noChangeArrowheads="1"/>
                </p:cNvSpPr>
                <p:nvPr/>
              </p:nvSpPr>
              <p:spPr bwMode="auto">
                <a:xfrm>
                  <a:off x="768" y="556"/>
                  <a:ext cx="768" cy="594"/>
                </a:xfrm>
                <a:prstGeom prst="rect">
                  <a:avLst/>
                </a:prstGeom>
                <a:noFill/>
                <a:ln w="7">
                  <a:solidFill>
                    <a:srgbClr val="A0A0A0"/>
                  </a:solidFill>
                  <a:miter lim="800000"/>
                  <a:headEnd/>
                  <a:tailEnd/>
                </a:ln>
              </p:spPr>
              <p:txBody>
                <a:bodyPr>
                  <a:prstTxWarp prst="textNoShape">
                    <a:avLst/>
                  </a:prstTxWarp>
                </a:bodyPr>
                <a:lstStyle/>
                <a:p>
                  <a:endParaRPr lang="en-US"/>
                </a:p>
              </p:txBody>
            </p:sp>
          </p:grpSp>
          <p:grpSp>
            <p:nvGrpSpPr>
              <p:cNvPr id="6" name="Group 11"/>
              <p:cNvGrpSpPr>
                <a:grpSpLocks/>
              </p:cNvGrpSpPr>
              <p:nvPr/>
            </p:nvGrpSpPr>
            <p:grpSpPr bwMode="auto">
              <a:xfrm>
                <a:off x="1536" y="556"/>
                <a:ext cx="768" cy="594"/>
                <a:chOff x="1536" y="556"/>
                <a:chExt cx="768" cy="594"/>
              </a:xfrm>
            </p:grpSpPr>
            <p:sp>
              <p:nvSpPr>
                <p:cNvPr id="23687" name="Rectangle 12"/>
                <p:cNvSpPr>
                  <a:spLocks noChangeArrowheads="1"/>
                </p:cNvSpPr>
                <p:nvPr/>
              </p:nvSpPr>
              <p:spPr bwMode="auto">
                <a:xfrm>
                  <a:off x="1579" y="556"/>
                  <a:ext cx="682" cy="594"/>
                </a:xfrm>
                <a:prstGeom prst="rect">
                  <a:avLst/>
                </a:prstGeom>
                <a:noFill/>
                <a:ln w="9525">
                  <a:noFill/>
                  <a:miter lim="800000"/>
                  <a:headEnd/>
                  <a:tailEnd/>
                </a:ln>
              </p:spPr>
              <p:txBody>
                <a:bodyPr>
                  <a:prstTxWarp prst="textNoShape">
                    <a:avLst/>
                  </a:prstTxWarp>
                </a:bodyPr>
                <a:lstStyle/>
                <a:p>
                  <a:pPr algn="just" eaLnBrk="1" hangingPunct="1"/>
                  <a:r>
                    <a:rPr kumimoji="1" lang="en-US" altLang="zh-CN" sz="1600" b="1" i="1">
                      <a:latin typeface="黑体" pitchFamily="2" charset="-122"/>
                      <a:ea typeface="黑体" pitchFamily="2" charset="-122"/>
                      <a:cs typeface="黑体" pitchFamily="2" charset="-122"/>
                    </a:rPr>
                    <a:t>Nstars</a:t>
                  </a:r>
                  <a:endParaRPr kumimoji="1" lang="zh-CN" altLang="en-US" sz="1600">
                    <a:latin typeface="黑体" pitchFamily="2" charset="-122"/>
                    <a:ea typeface="黑体" pitchFamily="2" charset="-122"/>
                    <a:cs typeface="黑体" pitchFamily="2" charset="-122"/>
                  </a:endParaRPr>
                </a:p>
              </p:txBody>
            </p:sp>
            <p:sp>
              <p:nvSpPr>
                <p:cNvPr id="23688" name="Rectangle 13"/>
                <p:cNvSpPr>
                  <a:spLocks noChangeArrowheads="1"/>
                </p:cNvSpPr>
                <p:nvPr/>
              </p:nvSpPr>
              <p:spPr bwMode="auto">
                <a:xfrm>
                  <a:off x="1536" y="556"/>
                  <a:ext cx="768" cy="594"/>
                </a:xfrm>
                <a:prstGeom prst="rect">
                  <a:avLst/>
                </a:prstGeom>
                <a:noFill/>
                <a:ln w="7">
                  <a:solidFill>
                    <a:srgbClr val="A0A0A0"/>
                  </a:solidFill>
                  <a:miter lim="800000"/>
                  <a:headEnd/>
                  <a:tailEnd/>
                </a:ln>
              </p:spPr>
              <p:txBody>
                <a:bodyPr>
                  <a:prstTxWarp prst="textNoShape">
                    <a:avLst/>
                  </a:prstTxWarp>
                </a:bodyPr>
                <a:lstStyle/>
                <a:p>
                  <a:endParaRPr lang="en-US"/>
                </a:p>
              </p:txBody>
            </p:sp>
          </p:grpSp>
          <p:grpSp>
            <p:nvGrpSpPr>
              <p:cNvPr id="7" name="Group 14"/>
              <p:cNvGrpSpPr>
                <a:grpSpLocks/>
              </p:cNvGrpSpPr>
              <p:nvPr/>
            </p:nvGrpSpPr>
            <p:grpSpPr bwMode="auto">
              <a:xfrm>
                <a:off x="2304" y="556"/>
                <a:ext cx="768" cy="594"/>
                <a:chOff x="2304" y="556"/>
                <a:chExt cx="768" cy="594"/>
              </a:xfrm>
            </p:grpSpPr>
            <p:sp>
              <p:nvSpPr>
                <p:cNvPr id="23685" name="Rectangle 15"/>
                <p:cNvSpPr>
                  <a:spLocks noChangeArrowheads="1"/>
                </p:cNvSpPr>
                <p:nvPr/>
              </p:nvSpPr>
              <p:spPr bwMode="auto">
                <a:xfrm>
                  <a:off x="2347" y="556"/>
                  <a:ext cx="682" cy="594"/>
                </a:xfrm>
                <a:prstGeom prst="rect">
                  <a:avLst/>
                </a:prstGeom>
                <a:noFill/>
                <a:ln w="9525">
                  <a:noFill/>
                  <a:miter lim="800000"/>
                  <a:headEnd/>
                  <a:tailEnd/>
                </a:ln>
              </p:spPr>
              <p:txBody>
                <a:bodyPr>
                  <a:prstTxWarp prst="textNoShape">
                    <a:avLst/>
                  </a:prstTxWarp>
                </a:bodyPr>
                <a:lstStyle/>
                <a:p>
                  <a:pPr algn="just" eaLnBrk="1" hangingPunct="1"/>
                  <a:r>
                    <a:rPr kumimoji="1" lang="zh-CN" altLang="en-US" sz="1600" b="1" i="1">
                      <a:latin typeface="黑体" pitchFamily="2" charset="-122"/>
                      <a:ea typeface="黑体" pitchFamily="2" charset="-122"/>
                      <a:cs typeface="黑体" pitchFamily="2" charset="-122"/>
                      <a:sym typeface="Symbol" pitchFamily="-65" charset="2"/>
                    </a:rPr>
                    <a:t></a:t>
                  </a:r>
                  <a:r>
                    <a:rPr kumimoji="1" lang="en-US" altLang="zh-CN" sz="1600" b="1" i="1">
                      <a:latin typeface="黑体" pitchFamily="2" charset="-122"/>
                      <a:ea typeface="黑体" pitchFamily="2" charset="-122"/>
                      <a:cs typeface="黑体" pitchFamily="2" charset="-122"/>
                      <a:sym typeface="Symbol" pitchFamily="-65" charset="2"/>
                    </a:rPr>
                    <a:t>(p)(mas</a:t>
                  </a:r>
                  <a:r>
                    <a:rPr kumimoji="1" lang="zh-CN" altLang="en-US" sz="1600" b="1" i="1">
                      <a:latin typeface="黑体" pitchFamily="2" charset="-122"/>
                      <a:ea typeface="黑体" pitchFamily="2" charset="-122"/>
                      <a:cs typeface="黑体" pitchFamily="2" charset="-122"/>
                      <a:sym typeface="Symbol" pitchFamily="-65" charset="2"/>
                    </a:rPr>
                    <a:t>)</a:t>
                  </a:r>
                </a:p>
              </p:txBody>
            </p:sp>
            <p:sp>
              <p:nvSpPr>
                <p:cNvPr id="23686" name="Rectangle 16"/>
                <p:cNvSpPr>
                  <a:spLocks noChangeArrowheads="1"/>
                </p:cNvSpPr>
                <p:nvPr/>
              </p:nvSpPr>
              <p:spPr bwMode="auto">
                <a:xfrm>
                  <a:off x="2304" y="556"/>
                  <a:ext cx="768" cy="594"/>
                </a:xfrm>
                <a:prstGeom prst="rect">
                  <a:avLst/>
                </a:prstGeom>
                <a:noFill/>
                <a:ln w="7">
                  <a:solidFill>
                    <a:srgbClr val="A0A0A0"/>
                  </a:solidFill>
                  <a:miter lim="800000"/>
                  <a:headEnd/>
                  <a:tailEnd/>
                </a:ln>
              </p:spPr>
              <p:txBody>
                <a:bodyPr>
                  <a:prstTxWarp prst="textNoShape">
                    <a:avLst/>
                  </a:prstTxWarp>
                </a:bodyPr>
                <a:lstStyle/>
                <a:p>
                  <a:endParaRPr lang="en-US"/>
                </a:p>
              </p:txBody>
            </p:sp>
          </p:grpSp>
          <p:grpSp>
            <p:nvGrpSpPr>
              <p:cNvPr id="8" name="Group 17"/>
              <p:cNvGrpSpPr>
                <a:grpSpLocks/>
              </p:cNvGrpSpPr>
              <p:nvPr/>
            </p:nvGrpSpPr>
            <p:grpSpPr bwMode="auto">
              <a:xfrm>
                <a:off x="3072" y="556"/>
                <a:ext cx="768" cy="594"/>
                <a:chOff x="3072" y="556"/>
                <a:chExt cx="768" cy="594"/>
              </a:xfrm>
            </p:grpSpPr>
            <p:sp>
              <p:nvSpPr>
                <p:cNvPr id="23683" name="Rectangle 18"/>
                <p:cNvSpPr>
                  <a:spLocks noChangeArrowheads="1"/>
                </p:cNvSpPr>
                <p:nvPr/>
              </p:nvSpPr>
              <p:spPr bwMode="auto">
                <a:xfrm>
                  <a:off x="3115" y="556"/>
                  <a:ext cx="682" cy="594"/>
                </a:xfrm>
                <a:prstGeom prst="rect">
                  <a:avLst/>
                </a:prstGeom>
                <a:noFill/>
                <a:ln w="9525">
                  <a:noFill/>
                  <a:miter lim="800000"/>
                  <a:headEnd/>
                  <a:tailEnd/>
                </a:ln>
              </p:spPr>
              <p:txBody>
                <a:bodyPr>
                  <a:prstTxWarp prst="textNoShape">
                    <a:avLst/>
                  </a:prstTxWarp>
                </a:bodyPr>
                <a:lstStyle/>
                <a:p>
                  <a:pPr algn="just" eaLnBrk="1" hangingPunct="1"/>
                  <a:r>
                    <a:rPr kumimoji="1" lang="zh-CN" altLang="en-US" sz="1400" b="1" i="1">
                      <a:latin typeface="Times New Roman" pitchFamily="-65" charset="0"/>
                      <a:ea typeface="宋体" pitchFamily="-65" charset="-122"/>
                      <a:cs typeface="宋体" pitchFamily="-65" charset="-122"/>
                      <a:sym typeface="Symbol" pitchFamily="-65" charset="2"/>
                    </a:rPr>
                    <a:t> </a:t>
                  </a:r>
                  <a:r>
                    <a:rPr kumimoji="1" lang="en-US" altLang="zh-CN" sz="1400" b="1" i="1">
                      <a:latin typeface="Times New Roman" pitchFamily="-65" charset="0"/>
                      <a:ea typeface="宋体" pitchFamily="-65" charset="-122"/>
                      <a:cs typeface="宋体" pitchFamily="-65" charset="-122"/>
                      <a:sym typeface="Symbol" pitchFamily="-65" charset="2"/>
                    </a:rPr>
                    <a:t>pm(</a:t>
                  </a:r>
                  <a:r>
                    <a:rPr kumimoji="1" lang="en-US" altLang="zh-CN" sz="1400" b="1" i="1">
                      <a:latin typeface="黑体" pitchFamily="2" charset="-122"/>
                      <a:ea typeface="黑体" pitchFamily="2" charset="-122"/>
                      <a:cs typeface="黑体" pitchFamily="2" charset="-122"/>
                      <a:sym typeface="Symbol" pitchFamily="-65" charset="2"/>
                    </a:rPr>
                    <a:t>mas/yr</a:t>
                  </a:r>
                  <a:r>
                    <a:rPr kumimoji="1" lang="zh-CN" altLang="en-US" sz="1400" b="1" i="1">
                      <a:latin typeface="黑体" pitchFamily="2" charset="-122"/>
                      <a:ea typeface="黑体" pitchFamily="2" charset="-122"/>
                      <a:cs typeface="黑体" pitchFamily="2" charset="-122"/>
                      <a:sym typeface="Symbol" pitchFamily="-65" charset="2"/>
                    </a:rPr>
                    <a:t>)</a:t>
                  </a:r>
                </a:p>
              </p:txBody>
            </p:sp>
            <p:sp>
              <p:nvSpPr>
                <p:cNvPr id="23684" name="Rectangle 19"/>
                <p:cNvSpPr>
                  <a:spLocks noChangeArrowheads="1"/>
                </p:cNvSpPr>
                <p:nvPr/>
              </p:nvSpPr>
              <p:spPr bwMode="auto">
                <a:xfrm>
                  <a:off x="3072" y="556"/>
                  <a:ext cx="768" cy="594"/>
                </a:xfrm>
                <a:prstGeom prst="rect">
                  <a:avLst/>
                </a:prstGeom>
                <a:noFill/>
                <a:ln w="7">
                  <a:solidFill>
                    <a:srgbClr val="A0A0A0"/>
                  </a:solidFill>
                  <a:miter lim="800000"/>
                  <a:headEnd/>
                  <a:tailEnd/>
                </a:ln>
              </p:spPr>
              <p:txBody>
                <a:bodyPr>
                  <a:prstTxWarp prst="textNoShape">
                    <a:avLst/>
                  </a:prstTxWarp>
                </a:bodyPr>
                <a:lstStyle/>
                <a:p>
                  <a:endParaRPr lang="en-US"/>
                </a:p>
              </p:txBody>
            </p:sp>
          </p:grpSp>
          <p:grpSp>
            <p:nvGrpSpPr>
              <p:cNvPr id="9" name="Group 20"/>
              <p:cNvGrpSpPr>
                <a:grpSpLocks/>
              </p:cNvGrpSpPr>
              <p:nvPr/>
            </p:nvGrpSpPr>
            <p:grpSpPr bwMode="auto">
              <a:xfrm>
                <a:off x="0" y="1150"/>
                <a:ext cx="768" cy="422"/>
                <a:chOff x="0" y="1150"/>
                <a:chExt cx="768" cy="422"/>
              </a:xfrm>
            </p:grpSpPr>
            <p:sp>
              <p:nvSpPr>
                <p:cNvPr id="23681" name="Rectangle 21"/>
                <p:cNvSpPr>
                  <a:spLocks noChangeArrowheads="1"/>
                </p:cNvSpPr>
                <p:nvPr/>
              </p:nvSpPr>
              <p:spPr bwMode="auto">
                <a:xfrm>
                  <a:off x="43" y="1150"/>
                  <a:ext cx="682" cy="422"/>
                </a:xfrm>
                <a:prstGeom prst="rect">
                  <a:avLst/>
                </a:prstGeom>
                <a:noFill/>
                <a:ln w="9525">
                  <a:noFill/>
                  <a:miter lim="800000"/>
                  <a:headEnd/>
                  <a:tailEnd/>
                </a:ln>
              </p:spPr>
              <p:txBody>
                <a:bodyPr>
                  <a:prstTxWarp prst="textNoShape">
                    <a:avLst/>
                  </a:prstTxWarp>
                </a:bodyPr>
                <a:lstStyle/>
                <a:p>
                  <a:pPr algn="just" eaLnBrk="1" hangingPunct="1"/>
                  <a:r>
                    <a:rPr kumimoji="1" lang="en-US" altLang="zh-CN" sz="1600" b="1">
                      <a:latin typeface="黑体" pitchFamily="2" charset="-122"/>
                      <a:ea typeface="黑体" pitchFamily="2" charset="-122"/>
                      <a:cs typeface="黑体" pitchFamily="2" charset="-122"/>
                    </a:rPr>
                    <a:t>SAO</a:t>
                  </a:r>
                  <a:endParaRPr kumimoji="1" lang="en-US" altLang="zh-CN" sz="1600">
                    <a:latin typeface="黑体" pitchFamily="2" charset="-122"/>
                    <a:ea typeface="黑体" pitchFamily="2" charset="-122"/>
                    <a:cs typeface="黑体" pitchFamily="2" charset="-122"/>
                  </a:endParaRPr>
                </a:p>
                <a:p>
                  <a:pPr algn="just"/>
                  <a:endParaRPr kumimoji="1" lang="zh-CN" altLang="en-US" sz="1600">
                    <a:latin typeface="黑体" pitchFamily="2" charset="-122"/>
                    <a:ea typeface="黑体" pitchFamily="2" charset="-122"/>
                    <a:cs typeface="黑体" pitchFamily="2" charset="-122"/>
                  </a:endParaRPr>
                </a:p>
              </p:txBody>
            </p:sp>
            <p:sp>
              <p:nvSpPr>
                <p:cNvPr id="23682" name="Rectangle 22"/>
                <p:cNvSpPr>
                  <a:spLocks noChangeArrowheads="1"/>
                </p:cNvSpPr>
                <p:nvPr/>
              </p:nvSpPr>
              <p:spPr bwMode="auto">
                <a:xfrm>
                  <a:off x="0" y="1150"/>
                  <a:ext cx="768" cy="422"/>
                </a:xfrm>
                <a:prstGeom prst="rect">
                  <a:avLst/>
                </a:prstGeom>
                <a:noFill/>
                <a:ln w="7">
                  <a:solidFill>
                    <a:srgbClr val="A0A0A0"/>
                  </a:solidFill>
                  <a:miter lim="800000"/>
                  <a:headEnd/>
                  <a:tailEnd/>
                </a:ln>
              </p:spPr>
              <p:txBody>
                <a:bodyPr>
                  <a:prstTxWarp prst="textNoShape">
                    <a:avLst/>
                  </a:prstTxWarp>
                </a:bodyPr>
                <a:lstStyle/>
                <a:p>
                  <a:endParaRPr lang="en-US"/>
                </a:p>
              </p:txBody>
            </p:sp>
          </p:grpSp>
          <p:grpSp>
            <p:nvGrpSpPr>
              <p:cNvPr id="10" name="Group 23"/>
              <p:cNvGrpSpPr>
                <a:grpSpLocks/>
              </p:cNvGrpSpPr>
              <p:nvPr/>
            </p:nvGrpSpPr>
            <p:grpSpPr bwMode="auto">
              <a:xfrm>
                <a:off x="768" y="1150"/>
                <a:ext cx="768" cy="422"/>
                <a:chOff x="768" y="1150"/>
                <a:chExt cx="768" cy="422"/>
              </a:xfrm>
            </p:grpSpPr>
            <p:sp>
              <p:nvSpPr>
                <p:cNvPr id="23679" name="Rectangle 24"/>
                <p:cNvSpPr>
                  <a:spLocks noChangeArrowheads="1"/>
                </p:cNvSpPr>
                <p:nvPr/>
              </p:nvSpPr>
              <p:spPr bwMode="auto">
                <a:xfrm>
                  <a:off x="811" y="1150"/>
                  <a:ext cx="682" cy="422"/>
                </a:xfrm>
                <a:prstGeom prst="rect">
                  <a:avLst/>
                </a:prstGeom>
                <a:noFill/>
                <a:ln w="9525">
                  <a:noFill/>
                  <a:miter lim="800000"/>
                  <a:headEnd/>
                  <a:tailEnd/>
                </a:ln>
              </p:spPr>
              <p:txBody>
                <a:bodyPr>
                  <a:prstTxWarp prst="textNoShape">
                    <a:avLst/>
                  </a:prstTxWarp>
                </a:bodyPr>
                <a:lstStyle/>
                <a:p>
                  <a:pPr algn="just" eaLnBrk="1" hangingPunct="1"/>
                  <a:r>
                    <a:rPr kumimoji="1" lang="en-US" altLang="zh-CN" sz="1600" b="1">
                      <a:latin typeface="黑体" pitchFamily="2" charset="-122"/>
                      <a:ea typeface="黑体" pitchFamily="2" charset="-122"/>
                      <a:cs typeface="黑体" pitchFamily="2" charset="-122"/>
                    </a:rPr>
                    <a:t>1966</a:t>
                  </a:r>
                  <a:endParaRPr kumimoji="1" lang="en-US" altLang="zh-CN" sz="1600">
                    <a:latin typeface="黑体" pitchFamily="2" charset="-122"/>
                    <a:ea typeface="黑体" pitchFamily="2" charset="-122"/>
                    <a:cs typeface="黑体" pitchFamily="2" charset="-122"/>
                  </a:endParaRPr>
                </a:p>
                <a:p>
                  <a:pPr algn="just"/>
                  <a:endParaRPr kumimoji="1" lang="zh-CN" altLang="en-US" sz="1600">
                    <a:latin typeface="黑体" pitchFamily="2" charset="-122"/>
                    <a:ea typeface="黑体" pitchFamily="2" charset="-122"/>
                    <a:cs typeface="黑体" pitchFamily="2" charset="-122"/>
                  </a:endParaRPr>
                </a:p>
              </p:txBody>
            </p:sp>
            <p:sp>
              <p:nvSpPr>
                <p:cNvPr id="23680" name="Rectangle 25"/>
                <p:cNvSpPr>
                  <a:spLocks noChangeArrowheads="1"/>
                </p:cNvSpPr>
                <p:nvPr/>
              </p:nvSpPr>
              <p:spPr bwMode="auto">
                <a:xfrm>
                  <a:off x="768" y="1150"/>
                  <a:ext cx="768" cy="422"/>
                </a:xfrm>
                <a:prstGeom prst="rect">
                  <a:avLst/>
                </a:prstGeom>
                <a:noFill/>
                <a:ln w="7">
                  <a:solidFill>
                    <a:srgbClr val="A0A0A0"/>
                  </a:solidFill>
                  <a:miter lim="800000"/>
                  <a:headEnd/>
                  <a:tailEnd/>
                </a:ln>
              </p:spPr>
              <p:txBody>
                <a:bodyPr>
                  <a:prstTxWarp prst="textNoShape">
                    <a:avLst/>
                  </a:prstTxWarp>
                </a:bodyPr>
                <a:lstStyle/>
                <a:p>
                  <a:endParaRPr lang="en-US"/>
                </a:p>
              </p:txBody>
            </p:sp>
          </p:grpSp>
          <p:grpSp>
            <p:nvGrpSpPr>
              <p:cNvPr id="11" name="Group 26"/>
              <p:cNvGrpSpPr>
                <a:grpSpLocks/>
              </p:cNvGrpSpPr>
              <p:nvPr/>
            </p:nvGrpSpPr>
            <p:grpSpPr bwMode="auto">
              <a:xfrm>
                <a:off x="1536" y="1150"/>
                <a:ext cx="768" cy="422"/>
                <a:chOff x="1536" y="1150"/>
                <a:chExt cx="768" cy="422"/>
              </a:xfrm>
            </p:grpSpPr>
            <p:sp>
              <p:nvSpPr>
                <p:cNvPr id="23677" name="Rectangle 27"/>
                <p:cNvSpPr>
                  <a:spLocks noChangeArrowheads="1"/>
                </p:cNvSpPr>
                <p:nvPr/>
              </p:nvSpPr>
              <p:spPr bwMode="auto">
                <a:xfrm>
                  <a:off x="1579" y="1150"/>
                  <a:ext cx="682" cy="422"/>
                </a:xfrm>
                <a:prstGeom prst="rect">
                  <a:avLst/>
                </a:prstGeom>
                <a:noFill/>
                <a:ln w="9525">
                  <a:noFill/>
                  <a:miter lim="800000"/>
                  <a:headEnd/>
                  <a:tailEnd/>
                </a:ln>
              </p:spPr>
              <p:txBody>
                <a:bodyPr>
                  <a:prstTxWarp prst="textNoShape">
                    <a:avLst/>
                  </a:prstTxWarp>
                </a:bodyPr>
                <a:lstStyle/>
                <a:p>
                  <a:pPr algn="just" eaLnBrk="1" hangingPunct="1"/>
                  <a:r>
                    <a:rPr kumimoji="1" lang="en-US" altLang="zh-CN" sz="1600" b="1">
                      <a:latin typeface="黑体" pitchFamily="2" charset="-122"/>
                      <a:ea typeface="黑体" pitchFamily="2" charset="-122"/>
                      <a:cs typeface="黑体" pitchFamily="2" charset="-122"/>
                    </a:rPr>
                    <a:t>   260 000</a:t>
                  </a:r>
                  <a:endParaRPr kumimoji="1" lang="en-US" altLang="zh-CN" sz="1600">
                    <a:latin typeface="黑体" pitchFamily="2" charset="-122"/>
                    <a:ea typeface="黑体" pitchFamily="2" charset="-122"/>
                    <a:cs typeface="黑体" pitchFamily="2" charset="-122"/>
                  </a:endParaRPr>
                </a:p>
                <a:p>
                  <a:pPr algn="just"/>
                  <a:endParaRPr kumimoji="1" lang="zh-CN" altLang="en-US" sz="1600">
                    <a:latin typeface="黑体" pitchFamily="2" charset="-122"/>
                    <a:ea typeface="黑体" pitchFamily="2" charset="-122"/>
                    <a:cs typeface="黑体" pitchFamily="2" charset="-122"/>
                  </a:endParaRPr>
                </a:p>
              </p:txBody>
            </p:sp>
            <p:sp>
              <p:nvSpPr>
                <p:cNvPr id="23678" name="Rectangle 28"/>
                <p:cNvSpPr>
                  <a:spLocks noChangeArrowheads="1"/>
                </p:cNvSpPr>
                <p:nvPr/>
              </p:nvSpPr>
              <p:spPr bwMode="auto">
                <a:xfrm>
                  <a:off x="1536" y="1150"/>
                  <a:ext cx="768" cy="422"/>
                </a:xfrm>
                <a:prstGeom prst="rect">
                  <a:avLst/>
                </a:prstGeom>
                <a:noFill/>
                <a:ln w="7">
                  <a:solidFill>
                    <a:srgbClr val="A0A0A0"/>
                  </a:solidFill>
                  <a:miter lim="800000"/>
                  <a:headEnd/>
                  <a:tailEnd/>
                </a:ln>
              </p:spPr>
              <p:txBody>
                <a:bodyPr>
                  <a:prstTxWarp prst="textNoShape">
                    <a:avLst/>
                  </a:prstTxWarp>
                </a:bodyPr>
                <a:lstStyle/>
                <a:p>
                  <a:endParaRPr lang="en-US"/>
                </a:p>
              </p:txBody>
            </p:sp>
          </p:grpSp>
          <p:grpSp>
            <p:nvGrpSpPr>
              <p:cNvPr id="12" name="Group 29"/>
              <p:cNvGrpSpPr>
                <a:grpSpLocks/>
              </p:cNvGrpSpPr>
              <p:nvPr/>
            </p:nvGrpSpPr>
            <p:grpSpPr bwMode="auto">
              <a:xfrm>
                <a:off x="2304" y="1150"/>
                <a:ext cx="768" cy="422"/>
                <a:chOff x="2304" y="1150"/>
                <a:chExt cx="768" cy="422"/>
              </a:xfrm>
            </p:grpSpPr>
            <p:sp>
              <p:nvSpPr>
                <p:cNvPr id="23675" name="Rectangle 30"/>
                <p:cNvSpPr>
                  <a:spLocks noChangeArrowheads="1"/>
                </p:cNvSpPr>
                <p:nvPr/>
              </p:nvSpPr>
              <p:spPr bwMode="auto">
                <a:xfrm>
                  <a:off x="2347" y="1150"/>
                  <a:ext cx="682" cy="422"/>
                </a:xfrm>
                <a:prstGeom prst="rect">
                  <a:avLst/>
                </a:prstGeom>
                <a:noFill/>
                <a:ln w="9525">
                  <a:noFill/>
                  <a:miter lim="800000"/>
                  <a:headEnd/>
                  <a:tailEnd/>
                </a:ln>
              </p:spPr>
              <p:txBody>
                <a:bodyPr>
                  <a:prstTxWarp prst="textNoShape">
                    <a:avLst/>
                  </a:prstTxWarp>
                </a:bodyPr>
                <a:lstStyle/>
                <a:p>
                  <a:pPr algn="just" eaLnBrk="1" hangingPunct="1"/>
                  <a:r>
                    <a:rPr kumimoji="1" lang="en-US" altLang="zh-CN" sz="1600" b="1">
                      <a:latin typeface="黑体" pitchFamily="2" charset="-122"/>
                      <a:ea typeface="黑体" pitchFamily="2" charset="-122"/>
                      <a:cs typeface="黑体" pitchFamily="2" charset="-122"/>
                    </a:rPr>
                    <a:t>1000</a:t>
                  </a:r>
                  <a:endParaRPr kumimoji="1" lang="en-US" altLang="zh-CN" sz="1600">
                    <a:latin typeface="黑体" pitchFamily="2" charset="-122"/>
                    <a:ea typeface="黑体" pitchFamily="2" charset="-122"/>
                    <a:cs typeface="黑体" pitchFamily="2" charset="-122"/>
                  </a:endParaRPr>
                </a:p>
                <a:p>
                  <a:pPr algn="just"/>
                  <a:endParaRPr kumimoji="1" lang="zh-CN" altLang="en-US" sz="1600">
                    <a:latin typeface="黑体" pitchFamily="2" charset="-122"/>
                    <a:ea typeface="黑体" pitchFamily="2" charset="-122"/>
                    <a:cs typeface="黑体" pitchFamily="2" charset="-122"/>
                  </a:endParaRPr>
                </a:p>
              </p:txBody>
            </p:sp>
            <p:sp>
              <p:nvSpPr>
                <p:cNvPr id="23676" name="Rectangle 31"/>
                <p:cNvSpPr>
                  <a:spLocks noChangeArrowheads="1"/>
                </p:cNvSpPr>
                <p:nvPr/>
              </p:nvSpPr>
              <p:spPr bwMode="auto">
                <a:xfrm>
                  <a:off x="2304" y="1150"/>
                  <a:ext cx="768" cy="422"/>
                </a:xfrm>
                <a:prstGeom prst="rect">
                  <a:avLst/>
                </a:prstGeom>
                <a:noFill/>
                <a:ln w="7">
                  <a:solidFill>
                    <a:srgbClr val="A0A0A0"/>
                  </a:solidFill>
                  <a:miter lim="800000"/>
                  <a:headEnd/>
                  <a:tailEnd/>
                </a:ln>
              </p:spPr>
              <p:txBody>
                <a:bodyPr>
                  <a:prstTxWarp prst="textNoShape">
                    <a:avLst/>
                  </a:prstTxWarp>
                </a:bodyPr>
                <a:lstStyle/>
                <a:p>
                  <a:endParaRPr lang="en-US"/>
                </a:p>
              </p:txBody>
            </p:sp>
          </p:grpSp>
          <p:grpSp>
            <p:nvGrpSpPr>
              <p:cNvPr id="13" name="Group 32"/>
              <p:cNvGrpSpPr>
                <a:grpSpLocks/>
              </p:cNvGrpSpPr>
              <p:nvPr/>
            </p:nvGrpSpPr>
            <p:grpSpPr bwMode="auto">
              <a:xfrm>
                <a:off x="3072" y="1150"/>
                <a:ext cx="768" cy="422"/>
                <a:chOff x="3072" y="1150"/>
                <a:chExt cx="768" cy="422"/>
              </a:xfrm>
            </p:grpSpPr>
            <p:sp>
              <p:nvSpPr>
                <p:cNvPr id="23673" name="Rectangle 33"/>
                <p:cNvSpPr>
                  <a:spLocks noChangeArrowheads="1"/>
                </p:cNvSpPr>
                <p:nvPr/>
              </p:nvSpPr>
              <p:spPr bwMode="auto">
                <a:xfrm>
                  <a:off x="3115" y="1150"/>
                  <a:ext cx="682" cy="422"/>
                </a:xfrm>
                <a:prstGeom prst="rect">
                  <a:avLst/>
                </a:prstGeom>
                <a:noFill/>
                <a:ln w="9525">
                  <a:noFill/>
                  <a:miter lim="800000"/>
                  <a:headEnd/>
                  <a:tailEnd/>
                </a:ln>
              </p:spPr>
              <p:txBody>
                <a:bodyPr>
                  <a:prstTxWarp prst="textNoShape">
                    <a:avLst/>
                  </a:prstTxWarp>
                </a:bodyPr>
                <a:lstStyle/>
                <a:p>
                  <a:pPr algn="just" eaLnBrk="1" hangingPunct="1"/>
                  <a:r>
                    <a:rPr kumimoji="1" lang="en-US" altLang="zh-CN" sz="1600" b="1">
                      <a:latin typeface="黑体" pitchFamily="2" charset="-122"/>
                      <a:ea typeface="黑体" pitchFamily="2" charset="-122"/>
                      <a:cs typeface="黑体" pitchFamily="2" charset="-122"/>
                    </a:rPr>
                    <a:t>10</a:t>
                  </a:r>
                  <a:endParaRPr kumimoji="1" lang="en-US" altLang="zh-CN" sz="1600">
                    <a:latin typeface="黑体" pitchFamily="2" charset="-122"/>
                    <a:ea typeface="黑体" pitchFamily="2" charset="-122"/>
                    <a:cs typeface="黑体" pitchFamily="2" charset="-122"/>
                  </a:endParaRPr>
                </a:p>
                <a:p>
                  <a:pPr algn="just"/>
                  <a:endParaRPr kumimoji="1" lang="zh-CN" altLang="en-US" sz="1600">
                    <a:latin typeface="黑体" pitchFamily="2" charset="-122"/>
                    <a:ea typeface="黑体" pitchFamily="2" charset="-122"/>
                    <a:cs typeface="黑体" pitchFamily="2" charset="-122"/>
                  </a:endParaRPr>
                </a:p>
              </p:txBody>
            </p:sp>
            <p:sp>
              <p:nvSpPr>
                <p:cNvPr id="23674" name="Rectangle 34"/>
                <p:cNvSpPr>
                  <a:spLocks noChangeArrowheads="1"/>
                </p:cNvSpPr>
                <p:nvPr/>
              </p:nvSpPr>
              <p:spPr bwMode="auto">
                <a:xfrm>
                  <a:off x="3072" y="1150"/>
                  <a:ext cx="768" cy="422"/>
                </a:xfrm>
                <a:prstGeom prst="rect">
                  <a:avLst/>
                </a:prstGeom>
                <a:noFill/>
                <a:ln w="7">
                  <a:solidFill>
                    <a:srgbClr val="A0A0A0"/>
                  </a:solidFill>
                  <a:miter lim="800000"/>
                  <a:headEnd/>
                  <a:tailEnd/>
                </a:ln>
              </p:spPr>
              <p:txBody>
                <a:bodyPr>
                  <a:prstTxWarp prst="textNoShape">
                    <a:avLst/>
                  </a:prstTxWarp>
                </a:bodyPr>
                <a:lstStyle/>
                <a:p>
                  <a:endParaRPr lang="en-US"/>
                </a:p>
              </p:txBody>
            </p:sp>
          </p:grpSp>
          <p:grpSp>
            <p:nvGrpSpPr>
              <p:cNvPr id="14" name="Group 35"/>
              <p:cNvGrpSpPr>
                <a:grpSpLocks/>
              </p:cNvGrpSpPr>
              <p:nvPr/>
            </p:nvGrpSpPr>
            <p:grpSpPr bwMode="auto">
              <a:xfrm>
                <a:off x="0" y="1572"/>
                <a:ext cx="768" cy="422"/>
                <a:chOff x="0" y="1572"/>
                <a:chExt cx="768" cy="422"/>
              </a:xfrm>
            </p:grpSpPr>
            <p:sp>
              <p:nvSpPr>
                <p:cNvPr id="23671" name="Rectangle 36"/>
                <p:cNvSpPr>
                  <a:spLocks noChangeArrowheads="1"/>
                </p:cNvSpPr>
                <p:nvPr/>
              </p:nvSpPr>
              <p:spPr bwMode="auto">
                <a:xfrm>
                  <a:off x="43" y="1572"/>
                  <a:ext cx="682" cy="422"/>
                </a:xfrm>
                <a:prstGeom prst="rect">
                  <a:avLst/>
                </a:prstGeom>
                <a:noFill/>
                <a:ln w="9525">
                  <a:noFill/>
                  <a:miter lim="800000"/>
                  <a:headEnd/>
                  <a:tailEnd/>
                </a:ln>
              </p:spPr>
              <p:txBody>
                <a:bodyPr>
                  <a:prstTxWarp prst="textNoShape">
                    <a:avLst/>
                  </a:prstTxWarp>
                </a:bodyPr>
                <a:lstStyle/>
                <a:p>
                  <a:pPr algn="just" eaLnBrk="1" hangingPunct="1"/>
                  <a:r>
                    <a:rPr kumimoji="1" lang="en-US" altLang="zh-CN" sz="1600" b="1">
                      <a:latin typeface="黑体" pitchFamily="2" charset="-122"/>
                      <a:ea typeface="黑体" pitchFamily="2" charset="-122"/>
                      <a:cs typeface="黑体" pitchFamily="2" charset="-122"/>
                    </a:rPr>
                    <a:t>ACRS</a:t>
                  </a:r>
                  <a:endParaRPr kumimoji="1" lang="en-US" altLang="zh-CN" sz="1600">
                    <a:latin typeface="黑体" pitchFamily="2" charset="-122"/>
                    <a:ea typeface="黑体" pitchFamily="2" charset="-122"/>
                    <a:cs typeface="黑体" pitchFamily="2" charset="-122"/>
                  </a:endParaRPr>
                </a:p>
                <a:p>
                  <a:pPr algn="just"/>
                  <a:endParaRPr kumimoji="1" lang="zh-CN" altLang="en-US" sz="1600">
                    <a:latin typeface="黑体" pitchFamily="2" charset="-122"/>
                    <a:ea typeface="黑体" pitchFamily="2" charset="-122"/>
                    <a:cs typeface="黑体" pitchFamily="2" charset="-122"/>
                  </a:endParaRPr>
                </a:p>
              </p:txBody>
            </p:sp>
            <p:sp>
              <p:nvSpPr>
                <p:cNvPr id="23672" name="Rectangle 37"/>
                <p:cNvSpPr>
                  <a:spLocks noChangeArrowheads="1"/>
                </p:cNvSpPr>
                <p:nvPr/>
              </p:nvSpPr>
              <p:spPr bwMode="auto">
                <a:xfrm>
                  <a:off x="0" y="1572"/>
                  <a:ext cx="768" cy="422"/>
                </a:xfrm>
                <a:prstGeom prst="rect">
                  <a:avLst/>
                </a:prstGeom>
                <a:noFill/>
                <a:ln w="7">
                  <a:solidFill>
                    <a:srgbClr val="A0A0A0"/>
                  </a:solidFill>
                  <a:miter lim="800000"/>
                  <a:headEnd/>
                  <a:tailEnd/>
                </a:ln>
              </p:spPr>
              <p:txBody>
                <a:bodyPr>
                  <a:prstTxWarp prst="textNoShape">
                    <a:avLst/>
                  </a:prstTxWarp>
                </a:bodyPr>
                <a:lstStyle/>
                <a:p>
                  <a:endParaRPr lang="en-US"/>
                </a:p>
              </p:txBody>
            </p:sp>
          </p:grpSp>
          <p:grpSp>
            <p:nvGrpSpPr>
              <p:cNvPr id="15" name="Group 38"/>
              <p:cNvGrpSpPr>
                <a:grpSpLocks/>
              </p:cNvGrpSpPr>
              <p:nvPr/>
            </p:nvGrpSpPr>
            <p:grpSpPr bwMode="auto">
              <a:xfrm>
                <a:off x="768" y="1572"/>
                <a:ext cx="768" cy="422"/>
                <a:chOff x="768" y="1572"/>
                <a:chExt cx="768" cy="422"/>
              </a:xfrm>
            </p:grpSpPr>
            <p:sp>
              <p:nvSpPr>
                <p:cNvPr id="23669" name="Rectangle 39"/>
                <p:cNvSpPr>
                  <a:spLocks noChangeArrowheads="1"/>
                </p:cNvSpPr>
                <p:nvPr/>
              </p:nvSpPr>
              <p:spPr bwMode="auto">
                <a:xfrm>
                  <a:off x="811" y="1572"/>
                  <a:ext cx="682" cy="422"/>
                </a:xfrm>
                <a:prstGeom prst="rect">
                  <a:avLst/>
                </a:prstGeom>
                <a:noFill/>
                <a:ln w="9525">
                  <a:noFill/>
                  <a:miter lim="800000"/>
                  <a:headEnd/>
                  <a:tailEnd/>
                </a:ln>
              </p:spPr>
              <p:txBody>
                <a:bodyPr>
                  <a:prstTxWarp prst="textNoShape">
                    <a:avLst/>
                  </a:prstTxWarp>
                </a:bodyPr>
                <a:lstStyle/>
                <a:p>
                  <a:pPr algn="just" eaLnBrk="1" hangingPunct="1"/>
                  <a:r>
                    <a:rPr kumimoji="1" lang="en-US" altLang="zh-CN" sz="1600" b="1">
                      <a:latin typeface="黑体" pitchFamily="2" charset="-122"/>
                      <a:ea typeface="黑体" pitchFamily="2" charset="-122"/>
                      <a:cs typeface="黑体" pitchFamily="2" charset="-122"/>
                    </a:rPr>
                    <a:t>1991</a:t>
                  </a:r>
                  <a:endParaRPr kumimoji="1" lang="en-US" altLang="zh-CN" sz="1600">
                    <a:latin typeface="黑体" pitchFamily="2" charset="-122"/>
                    <a:ea typeface="黑体" pitchFamily="2" charset="-122"/>
                    <a:cs typeface="黑体" pitchFamily="2" charset="-122"/>
                  </a:endParaRPr>
                </a:p>
                <a:p>
                  <a:pPr algn="just"/>
                  <a:endParaRPr kumimoji="1" lang="zh-CN" altLang="en-US" sz="1600">
                    <a:latin typeface="黑体" pitchFamily="2" charset="-122"/>
                    <a:ea typeface="黑体" pitchFamily="2" charset="-122"/>
                    <a:cs typeface="黑体" pitchFamily="2" charset="-122"/>
                  </a:endParaRPr>
                </a:p>
              </p:txBody>
            </p:sp>
            <p:sp>
              <p:nvSpPr>
                <p:cNvPr id="23670" name="Rectangle 40"/>
                <p:cNvSpPr>
                  <a:spLocks noChangeArrowheads="1"/>
                </p:cNvSpPr>
                <p:nvPr/>
              </p:nvSpPr>
              <p:spPr bwMode="auto">
                <a:xfrm>
                  <a:off x="768" y="1572"/>
                  <a:ext cx="768" cy="422"/>
                </a:xfrm>
                <a:prstGeom prst="rect">
                  <a:avLst/>
                </a:prstGeom>
                <a:noFill/>
                <a:ln w="7">
                  <a:solidFill>
                    <a:srgbClr val="A0A0A0"/>
                  </a:solidFill>
                  <a:miter lim="800000"/>
                  <a:headEnd/>
                  <a:tailEnd/>
                </a:ln>
              </p:spPr>
              <p:txBody>
                <a:bodyPr>
                  <a:prstTxWarp prst="textNoShape">
                    <a:avLst/>
                  </a:prstTxWarp>
                </a:bodyPr>
                <a:lstStyle/>
                <a:p>
                  <a:endParaRPr lang="en-US"/>
                </a:p>
              </p:txBody>
            </p:sp>
          </p:grpSp>
          <p:grpSp>
            <p:nvGrpSpPr>
              <p:cNvPr id="16" name="Group 41"/>
              <p:cNvGrpSpPr>
                <a:grpSpLocks/>
              </p:cNvGrpSpPr>
              <p:nvPr/>
            </p:nvGrpSpPr>
            <p:grpSpPr bwMode="auto">
              <a:xfrm>
                <a:off x="1536" y="1572"/>
                <a:ext cx="768" cy="422"/>
                <a:chOff x="1536" y="1572"/>
                <a:chExt cx="768" cy="422"/>
              </a:xfrm>
            </p:grpSpPr>
            <p:sp>
              <p:nvSpPr>
                <p:cNvPr id="23667" name="Rectangle 42"/>
                <p:cNvSpPr>
                  <a:spLocks noChangeArrowheads="1"/>
                </p:cNvSpPr>
                <p:nvPr/>
              </p:nvSpPr>
              <p:spPr bwMode="auto">
                <a:xfrm>
                  <a:off x="1579" y="1572"/>
                  <a:ext cx="682" cy="422"/>
                </a:xfrm>
                <a:prstGeom prst="rect">
                  <a:avLst/>
                </a:prstGeom>
                <a:noFill/>
                <a:ln w="9525">
                  <a:noFill/>
                  <a:miter lim="800000"/>
                  <a:headEnd/>
                  <a:tailEnd/>
                </a:ln>
              </p:spPr>
              <p:txBody>
                <a:bodyPr>
                  <a:prstTxWarp prst="textNoShape">
                    <a:avLst/>
                  </a:prstTxWarp>
                </a:bodyPr>
                <a:lstStyle/>
                <a:p>
                  <a:pPr algn="just" eaLnBrk="1" hangingPunct="1"/>
                  <a:r>
                    <a:rPr kumimoji="1" lang="en-US" altLang="zh-CN" sz="1600" b="1">
                      <a:latin typeface="黑体" pitchFamily="2" charset="-122"/>
                      <a:ea typeface="黑体" pitchFamily="2" charset="-122"/>
                      <a:cs typeface="黑体" pitchFamily="2" charset="-122"/>
                    </a:rPr>
                    <a:t>   320 000</a:t>
                  </a:r>
                  <a:endParaRPr kumimoji="1" lang="en-US" altLang="zh-CN" sz="1600">
                    <a:latin typeface="黑体" pitchFamily="2" charset="-122"/>
                    <a:ea typeface="黑体" pitchFamily="2" charset="-122"/>
                    <a:cs typeface="黑体" pitchFamily="2" charset="-122"/>
                  </a:endParaRPr>
                </a:p>
                <a:p>
                  <a:pPr algn="just"/>
                  <a:endParaRPr kumimoji="1" lang="zh-CN" altLang="en-US" sz="1600">
                    <a:latin typeface="黑体" pitchFamily="2" charset="-122"/>
                    <a:ea typeface="黑体" pitchFamily="2" charset="-122"/>
                    <a:cs typeface="黑体" pitchFamily="2" charset="-122"/>
                  </a:endParaRPr>
                </a:p>
              </p:txBody>
            </p:sp>
            <p:sp>
              <p:nvSpPr>
                <p:cNvPr id="23668" name="Rectangle 43"/>
                <p:cNvSpPr>
                  <a:spLocks noChangeArrowheads="1"/>
                </p:cNvSpPr>
                <p:nvPr/>
              </p:nvSpPr>
              <p:spPr bwMode="auto">
                <a:xfrm>
                  <a:off x="1536" y="1572"/>
                  <a:ext cx="768" cy="422"/>
                </a:xfrm>
                <a:prstGeom prst="rect">
                  <a:avLst/>
                </a:prstGeom>
                <a:noFill/>
                <a:ln w="7">
                  <a:solidFill>
                    <a:srgbClr val="A0A0A0"/>
                  </a:solidFill>
                  <a:miter lim="800000"/>
                  <a:headEnd/>
                  <a:tailEnd/>
                </a:ln>
              </p:spPr>
              <p:txBody>
                <a:bodyPr>
                  <a:prstTxWarp prst="textNoShape">
                    <a:avLst/>
                  </a:prstTxWarp>
                </a:bodyPr>
                <a:lstStyle/>
                <a:p>
                  <a:endParaRPr lang="en-US"/>
                </a:p>
              </p:txBody>
            </p:sp>
          </p:grpSp>
          <p:grpSp>
            <p:nvGrpSpPr>
              <p:cNvPr id="17" name="Group 44"/>
              <p:cNvGrpSpPr>
                <a:grpSpLocks/>
              </p:cNvGrpSpPr>
              <p:nvPr/>
            </p:nvGrpSpPr>
            <p:grpSpPr bwMode="auto">
              <a:xfrm>
                <a:off x="2304" y="1572"/>
                <a:ext cx="768" cy="422"/>
                <a:chOff x="2304" y="1572"/>
                <a:chExt cx="768" cy="422"/>
              </a:xfrm>
            </p:grpSpPr>
            <p:sp>
              <p:nvSpPr>
                <p:cNvPr id="23665" name="Rectangle 45"/>
                <p:cNvSpPr>
                  <a:spLocks noChangeArrowheads="1"/>
                </p:cNvSpPr>
                <p:nvPr/>
              </p:nvSpPr>
              <p:spPr bwMode="auto">
                <a:xfrm>
                  <a:off x="2347" y="1572"/>
                  <a:ext cx="682" cy="422"/>
                </a:xfrm>
                <a:prstGeom prst="rect">
                  <a:avLst/>
                </a:prstGeom>
                <a:noFill/>
                <a:ln w="9525">
                  <a:noFill/>
                  <a:miter lim="800000"/>
                  <a:headEnd/>
                  <a:tailEnd/>
                </a:ln>
              </p:spPr>
              <p:txBody>
                <a:bodyPr>
                  <a:prstTxWarp prst="textNoShape">
                    <a:avLst/>
                  </a:prstTxWarp>
                </a:bodyPr>
                <a:lstStyle/>
                <a:p>
                  <a:pPr algn="just" eaLnBrk="1" hangingPunct="1"/>
                  <a:r>
                    <a:rPr kumimoji="1" lang="en-US" altLang="zh-CN" sz="1600" b="1">
                      <a:latin typeface="黑体" pitchFamily="2" charset="-122"/>
                      <a:ea typeface="黑体" pitchFamily="2" charset="-122"/>
                      <a:cs typeface="黑体" pitchFamily="2" charset="-122"/>
                    </a:rPr>
                    <a:t>200</a:t>
                  </a:r>
                  <a:endParaRPr kumimoji="1" lang="en-US" altLang="zh-CN" sz="1600">
                    <a:latin typeface="黑体" pitchFamily="2" charset="-122"/>
                    <a:ea typeface="黑体" pitchFamily="2" charset="-122"/>
                    <a:cs typeface="黑体" pitchFamily="2" charset="-122"/>
                  </a:endParaRPr>
                </a:p>
                <a:p>
                  <a:pPr algn="just"/>
                  <a:endParaRPr kumimoji="1" lang="zh-CN" altLang="en-US" sz="1600">
                    <a:latin typeface="黑体" pitchFamily="2" charset="-122"/>
                    <a:ea typeface="黑体" pitchFamily="2" charset="-122"/>
                    <a:cs typeface="黑体" pitchFamily="2" charset="-122"/>
                  </a:endParaRPr>
                </a:p>
              </p:txBody>
            </p:sp>
            <p:sp>
              <p:nvSpPr>
                <p:cNvPr id="23666" name="Rectangle 46"/>
                <p:cNvSpPr>
                  <a:spLocks noChangeArrowheads="1"/>
                </p:cNvSpPr>
                <p:nvPr/>
              </p:nvSpPr>
              <p:spPr bwMode="auto">
                <a:xfrm>
                  <a:off x="2304" y="1572"/>
                  <a:ext cx="768" cy="422"/>
                </a:xfrm>
                <a:prstGeom prst="rect">
                  <a:avLst/>
                </a:prstGeom>
                <a:noFill/>
                <a:ln w="7">
                  <a:solidFill>
                    <a:srgbClr val="A0A0A0"/>
                  </a:solidFill>
                  <a:miter lim="800000"/>
                  <a:headEnd/>
                  <a:tailEnd/>
                </a:ln>
              </p:spPr>
              <p:txBody>
                <a:bodyPr>
                  <a:prstTxWarp prst="textNoShape">
                    <a:avLst/>
                  </a:prstTxWarp>
                </a:bodyPr>
                <a:lstStyle/>
                <a:p>
                  <a:endParaRPr lang="en-US"/>
                </a:p>
              </p:txBody>
            </p:sp>
          </p:grpSp>
          <p:grpSp>
            <p:nvGrpSpPr>
              <p:cNvPr id="18" name="Group 47"/>
              <p:cNvGrpSpPr>
                <a:grpSpLocks/>
              </p:cNvGrpSpPr>
              <p:nvPr/>
            </p:nvGrpSpPr>
            <p:grpSpPr bwMode="auto">
              <a:xfrm>
                <a:off x="3072" y="1572"/>
                <a:ext cx="768" cy="422"/>
                <a:chOff x="3072" y="1572"/>
                <a:chExt cx="768" cy="422"/>
              </a:xfrm>
            </p:grpSpPr>
            <p:sp>
              <p:nvSpPr>
                <p:cNvPr id="23663" name="Rectangle 48"/>
                <p:cNvSpPr>
                  <a:spLocks noChangeArrowheads="1"/>
                </p:cNvSpPr>
                <p:nvPr/>
              </p:nvSpPr>
              <p:spPr bwMode="auto">
                <a:xfrm>
                  <a:off x="3115" y="1572"/>
                  <a:ext cx="682" cy="422"/>
                </a:xfrm>
                <a:prstGeom prst="rect">
                  <a:avLst/>
                </a:prstGeom>
                <a:noFill/>
                <a:ln w="9525">
                  <a:noFill/>
                  <a:miter lim="800000"/>
                  <a:headEnd/>
                  <a:tailEnd/>
                </a:ln>
              </p:spPr>
              <p:txBody>
                <a:bodyPr>
                  <a:prstTxWarp prst="textNoShape">
                    <a:avLst/>
                  </a:prstTxWarp>
                </a:bodyPr>
                <a:lstStyle/>
                <a:p>
                  <a:pPr algn="just" eaLnBrk="1" hangingPunct="1"/>
                  <a:r>
                    <a:rPr kumimoji="1" lang="en-US" altLang="zh-CN" sz="1600" b="1">
                      <a:latin typeface="黑体" pitchFamily="2" charset="-122"/>
                      <a:ea typeface="黑体" pitchFamily="2" charset="-122"/>
                      <a:cs typeface="黑体" pitchFamily="2" charset="-122"/>
                    </a:rPr>
                    <a:t>5</a:t>
                  </a:r>
                  <a:endParaRPr kumimoji="1" lang="en-US" altLang="zh-CN" sz="1600">
                    <a:latin typeface="黑体" pitchFamily="2" charset="-122"/>
                    <a:ea typeface="黑体" pitchFamily="2" charset="-122"/>
                    <a:cs typeface="黑体" pitchFamily="2" charset="-122"/>
                  </a:endParaRPr>
                </a:p>
                <a:p>
                  <a:pPr algn="just"/>
                  <a:endParaRPr kumimoji="1" lang="zh-CN" altLang="en-US" sz="1600">
                    <a:latin typeface="黑体" pitchFamily="2" charset="-122"/>
                    <a:ea typeface="黑体" pitchFamily="2" charset="-122"/>
                    <a:cs typeface="黑体" pitchFamily="2" charset="-122"/>
                  </a:endParaRPr>
                </a:p>
              </p:txBody>
            </p:sp>
            <p:sp>
              <p:nvSpPr>
                <p:cNvPr id="23664" name="Rectangle 49"/>
                <p:cNvSpPr>
                  <a:spLocks noChangeArrowheads="1"/>
                </p:cNvSpPr>
                <p:nvPr/>
              </p:nvSpPr>
              <p:spPr bwMode="auto">
                <a:xfrm>
                  <a:off x="3072" y="1572"/>
                  <a:ext cx="768" cy="422"/>
                </a:xfrm>
                <a:prstGeom prst="rect">
                  <a:avLst/>
                </a:prstGeom>
                <a:noFill/>
                <a:ln w="7">
                  <a:solidFill>
                    <a:srgbClr val="A0A0A0"/>
                  </a:solidFill>
                  <a:miter lim="800000"/>
                  <a:headEnd/>
                  <a:tailEnd/>
                </a:ln>
              </p:spPr>
              <p:txBody>
                <a:bodyPr>
                  <a:prstTxWarp prst="textNoShape">
                    <a:avLst/>
                  </a:prstTxWarp>
                </a:bodyPr>
                <a:lstStyle/>
                <a:p>
                  <a:endParaRPr lang="en-US"/>
                </a:p>
              </p:txBody>
            </p:sp>
          </p:grpSp>
          <p:grpSp>
            <p:nvGrpSpPr>
              <p:cNvPr id="19" name="Group 50"/>
              <p:cNvGrpSpPr>
                <a:grpSpLocks/>
              </p:cNvGrpSpPr>
              <p:nvPr/>
            </p:nvGrpSpPr>
            <p:grpSpPr bwMode="auto">
              <a:xfrm>
                <a:off x="0" y="1994"/>
                <a:ext cx="768" cy="422"/>
                <a:chOff x="0" y="1994"/>
                <a:chExt cx="768" cy="422"/>
              </a:xfrm>
            </p:grpSpPr>
            <p:sp>
              <p:nvSpPr>
                <p:cNvPr id="23661" name="Rectangle 51"/>
                <p:cNvSpPr>
                  <a:spLocks noChangeArrowheads="1"/>
                </p:cNvSpPr>
                <p:nvPr/>
              </p:nvSpPr>
              <p:spPr bwMode="auto">
                <a:xfrm>
                  <a:off x="43" y="1994"/>
                  <a:ext cx="682" cy="422"/>
                </a:xfrm>
                <a:prstGeom prst="rect">
                  <a:avLst/>
                </a:prstGeom>
                <a:noFill/>
                <a:ln w="9525">
                  <a:noFill/>
                  <a:miter lim="800000"/>
                  <a:headEnd/>
                  <a:tailEnd/>
                </a:ln>
              </p:spPr>
              <p:txBody>
                <a:bodyPr>
                  <a:prstTxWarp prst="textNoShape">
                    <a:avLst/>
                  </a:prstTxWarp>
                </a:bodyPr>
                <a:lstStyle/>
                <a:p>
                  <a:pPr algn="just" eaLnBrk="1" hangingPunct="1"/>
                  <a:r>
                    <a:rPr kumimoji="1" lang="en-US" altLang="zh-CN" sz="1600" b="1">
                      <a:latin typeface="黑体" pitchFamily="2" charset="-122"/>
                      <a:ea typeface="黑体" pitchFamily="2" charset="-122"/>
                      <a:cs typeface="黑体" pitchFamily="2" charset="-122"/>
                    </a:rPr>
                    <a:t>PPM</a:t>
                  </a:r>
                  <a:endParaRPr kumimoji="1" lang="en-US" altLang="zh-CN" sz="1600">
                    <a:latin typeface="黑体" pitchFamily="2" charset="-122"/>
                    <a:ea typeface="黑体" pitchFamily="2" charset="-122"/>
                    <a:cs typeface="黑体" pitchFamily="2" charset="-122"/>
                  </a:endParaRPr>
                </a:p>
                <a:p>
                  <a:pPr algn="just"/>
                  <a:endParaRPr kumimoji="1" lang="zh-CN" altLang="en-US" sz="1600">
                    <a:latin typeface="黑体" pitchFamily="2" charset="-122"/>
                    <a:ea typeface="黑体" pitchFamily="2" charset="-122"/>
                    <a:cs typeface="黑体" pitchFamily="2" charset="-122"/>
                  </a:endParaRPr>
                </a:p>
              </p:txBody>
            </p:sp>
            <p:sp>
              <p:nvSpPr>
                <p:cNvPr id="23662" name="Rectangle 52"/>
                <p:cNvSpPr>
                  <a:spLocks noChangeArrowheads="1"/>
                </p:cNvSpPr>
                <p:nvPr/>
              </p:nvSpPr>
              <p:spPr bwMode="auto">
                <a:xfrm>
                  <a:off x="0" y="1994"/>
                  <a:ext cx="768" cy="422"/>
                </a:xfrm>
                <a:prstGeom prst="rect">
                  <a:avLst/>
                </a:prstGeom>
                <a:noFill/>
                <a:ln w="7">
                  <a:solidFill>
                    <a:srgbClr val="A0A0A0"/>
                  </a:solidFill>
                  <a:miter lim="800000"/>
                  <a:headEnd/>
                  <a:tailEnd/>
                </a:ln>
              </p:spPr>
              <p:txBody>
                <a:bodyPr>
                  <a:prstTxWarp prst="textNoShape">
                    <a:avLst/>
                  </a:prstTxWarp>
                </a:bodyPr>
                <a:lstStyle/>
                <a:p>
                  <a:endParaRPr lang="en-US"/>
                </a:p>
              </p:txBody>
            </p:sp>
          </p:grpSp>
          <p:grpSp>
            <p:nvGrpSpPr>
              <p:cNvPr id="20" name="Group 53"/>
              <p:cNvGrpSpPr>
                <a:grpSpLocks/>
              </p:cNvGrpSpPr>
              <p:nvPr/>
            </p:nvGrpSpPr>
            <p:grpSpPr bwMode="auto">
              <a:xfrm>
                <a:off x="768" y="1994"/>
                <a:ext cx="768" cy="422"/>
                <a:chOff x="768" y="1994"/>
                <a:chExt cx="768" cy="422"/>
              </a:xfrm>
            </p:grpSpPr>
            <p:sp>
              <p:nvSpPr>
                <p:cNvPr id="23659" name="Rectangle 54"/>
                <p:cNvSpPr>
                  <a:spLocks noChangeArrowheads="1"/>
                </p:cNvSpPr>
                <p:nvPr/>
              </p:nvSpPr>
              <p:spPr bwMode="auto">
                <a:xfrm>
                  <a:off x="811" y="1994"/>
                  <a:ext cx="682" cy="422"/>
                </a:xfrm>
                <a:prstGeom prst="rect">
                  <a:avLst/>
                </a:prstGeom>
                <a:noFill/>
                <a:ln w="9525">
                  <a:noFill/>
                  <a:miter lim="800000"/>
                  <a:headEnd/>
                  <a:tailEnd/>
                </a:ln>
              </p:spPr>
              <p:txBody>
                <a:bodyPr>
                  <a:prstTxWarp prst="textNoShape">
                    <a:avLst/>
                  </a:prstTxWarp>
                </a:bodyPr>
                <a:lstStyle/>
                <a:p>
                  <a:pPr algn="just" eaLnBrk="1" hangingPunct="1"/>
                  <a:r>
                    <a:rPr kumimoji="1" lang="en-US" altLang="zh-CN" sz="1600" b="1">
                      <a:latin typeface="黑体" pitchFamily="2" charset="-122"/>
                      <a:ea typeface="黑体" pitchFamily="2" charset="-122"/>
                      <a:cs typeface="黑体" pitchFamily="2" charset="-122"/>
                    </a:rPr>
                    <a:t>1991</a:t>
                  </a:r>
                  <a:endParaRPr kumimoji="1" lang="en-US" altLang="zh-CN" sz="1600">
                    <a:latin typeface="黑体" pitchFamily="2" charset="-122"/>
                    <a:ea typeface="黑体" pitchFamily="2" charset="-122"/>
                    <a:cs typeface="黑体" pitchFamily="2" charset="-122"/>
                  </a:endParaRPr>
                </a:p>
                <a:p>
                  <a:pPr algn="just"/>
                  <a:endParaRPr kumimoji="1" lang="zh-CN" altLang="en-US" sz="1600">
                    <a:latin typeface="黑体" pitchFamily="2" charset="-122"/>
                    <a:ea typeface="黑体" pitchFamily="2" charset="-122"/>
                    <a:cs typeface="黑体" pitchFamily="2" charset="-122"/>
                  </a:endParaRPr>
                </a:p>
              </p:txBody>
            </p:sp>
            <p:sp>
              <p:nvSpPr>
                <p:cNvPr id="23660" name="Rectangle 55"/>
                <p:cNvSpPr>
                  <a:spLocks noChangeArrowheads="1"/>
                </p:cNvSpPr>
                <p:nvPr/>
              </p:nvSpPr>
              <p:spPr bwMode="auto">
                <a:xfrm>
                  <a:off x="768" y="1994"/>
                  <a:ext cx="768" cy="422"/>
                </a:xfrm>
                <a:prstGeom prst="rect">
                  <a:avLst/>
                </a:prstGeom>
                <a:noFill/>
                <a:ln w="7">
                  <a:solidFill>
                    <a:srgbClr val="A0A0A0"/>
                  </a:solidFill>
                  <a:miter lim="800000"/>
                  <a:headEnd/>
                  <a:tailEnd/>
                </a:ln>
              </p:spPr>
              <p:txBody>
                <a:bodyPr>
                  <a:prstTxWarp prst="textNoShape">
                    <a:avLst/>
                  </a:prstTxWarp>
                </a:bodyPr>
                <a:lstStyle/>
                <a:p>
                  <a:endParaRPr lang="en-US"/>
                </a:p>
              </p:txBody>
            </p:sp>
          </p:grpSp>
          <p:grpSp>
            <p:nvGrpSpPr>
              <p:cNvPr id="21" name="Group 56"/>
              <p:cNvGrpSpPr>
                <a:grpSpLocks/>
              </p:cNvGrpSpPr>
              <p:nvPr/>
            </p:nvGrpSpPr>
            <p:grpSpPr bwMode="auto">
              <a:xfrm>
                <a:off x="1536" y="1994"/>
                <a:ext cx="768" cy="422"/>
                <a:chOff x="1536" y="1994"/>
                <a:chExt cx="768" cy="422"/>
              </a:xfrm>
            </p:grpSpPr>
            <p:sp>
              <p:nvSpPr>
                <p:cNvPr id="23657" name="Rectangle 57"/>
                <p:cNvSpPr>
                  <a:spLocks noChangeArrowheads="1"/>
                </p:cNvSpPr>
                <p:nvPr/>
              </p:nvSpPr>
              <p:spPr bwMode="auto">
                <a:xfrm>
                  <a:off x="1579" y="1994"/>
                  <a:ext cx="682" cy="422"/>
                </a:xfrm>
                <a:prstGeom prst="rect">
                  <a:avLst/>
                </a:prstGeom>
                <a:noFill/>
                <a:ln w="9525">
                  <a:noFill/>
                  <a:miter lim="800000"/>
                  <a:headEnd/>
                  <a:tailEnd/>
                </a:ln>
              </p:spPr>
              <p:txBody>
                <a:bodyPr>
                  <a:prstTxWarp prst="textNoShape">
                    <a:avLst/>
                  </a:prstTxWarp>
                </a:bodyPr>
                <a:lstStyle/>
                <a:p>
                  <a:pPr algn="just" eaLnBrk="1" hangingPunct="1"/>
                  <a:r>
                    <a:rPr kumimoji="1" lang="en-US" altLang="zh-CN" sz="1600" b="1">
                      <a:latin typeface="黑体" pitchFamily="2" charset="-122"/>
                      <a:ea typeface="黑体" pitchFamily="2" charset="-122"/>
                      <a:cs typeface="黑体" pitchFamily="2" charset="-122"/>
                    </a:rPr>
                    <a:t>   469 000</a:t>
                  </a:r>
                  <a:endParaRPr kumimoji="1" lang="en-US" altLang="zh-CN" sz="1600">
                    <a:latin typeface="黑体" pitchFamily="2" charset="-122"/>
                    <a:ea typeface="黑体" pitchFamily="2" charset="-122"/>
                    <a:cs typeface="黑体" pitchFamily="2" charset="-122"/>
                  </a:endParaRPr>
                </a:p>
                <a:p>
                  <a:pPr algn="just"/>
                  <a:endParaRPr kumimoji="1" lang="zh-CN" altLang="en-US" sz="1600">
                    <a:latin typeface="黑体" pitchFamily="2" charset="-122"/>
                    <a:ea typeface="黑体" pitchFamily="2" charset="-122"/>
                    <a:cs typeface="黑体" pitchFamily="2" charset="-122"/>
                  </a:endParaRPr>
                </a:p>
              </p:txBody>
            </p:sp>
            <p:sp>
              <p:nvSpPr>
                <p:cNvPr id="23658" name="Rectangle 58"/>
                <p:cNvSpPr>
                  <a:spLocks noChangeArrowheads="1"/>
                </p:cNvSpPr>
                <p:nvPr/>
              </p:nvSpPr>
              <p:spPr bwMode="auto">
                <a:xfrm>
                  <a:off x="1536" y="1994"/>
                  <a:ext cx="768" cy="422"/>
                </a:xfrm>
                <a:prstGeom prst="rect">
                  <a:avLst/>
                </a:prstGeom>
                <a:noFill/>
                <a:ln w="7">
                  <a:solidFill>
                    <a:srgbClr val="A0A0A0"/>
                  </a:solidFill>
                  <a:miter lim="800000"/>
                  <a:headEnd/>
                  <a:tailEnd/>
                </a:ln>
              </p:spPr>
              <p:txBody>
                <a:bodyPr>
                  <a:prstTxWarp prst="textNoShape">
                    <a:avLst/>
                  </a:prstTxWarp>
                </a:bodyPr>
                <a:lstStyle/>
                <a:p>
                  <a:endParaRPr lang="en-US"/>
                </a:p>
              </p:txBody>
            </p:sp>
          </p:grpSp>
          <p:grpSp>
            <p:nvGrpSpPr>
              <p:cNvPr id="22" name="Group 59"/>
              <p:cNvGrpSpPr>
                <a:grpSpLocks/>
              </p:cNvGrpSpPr>
              <p:nvPr/>
            </p:nvGrpSpPr>
            <p:grpSpPr bwMode="auto">
              <a:xfrm>
                <a:off x="2304" y="1994"/>
                <a:ext cx="768" cy="422"/>
                <a:chOff x="2304" y="1994"/>
                <a:chExt cx="768" cy="422"/>
              </a:xfrm>
            </p:grpSpPr>
            <p:sp>
              <p:nvSpPr>
                <p:cNvPr id="23655" name="Rectangle 60"/>
                <p:cNvSpPr>
                  <a:spLocks noChangeArrowheads="1"/>
                </p:cNvSpPr>
                <p:nvPr/>
              </p:nvSpPr>
              <p:spPr bwMode="auto">
                <a:xfrm>
                  <a:off x="2347" y="1994"/>
                  <a:ext cx="682" cy="422"/>
                </a:xfrm>
                <a:prstGeom prst="rect">
                  <a:avLst/>
                </a:prstGeom>
                <a:noFill/>
                <a:ln w="9525">
                  <a:noFill/>
                  <a:miter lim="800000"/>
                  <a:headEnd/>
                  <a:tailEnd/>
                </a:ln>
              </p:spPr>
              <p:txBody>
                <a:bodyPr>
                  <a:prstTxWarp prst="textNoShape">
                    <a:avLst/>
                  </a:prstTxWarp>
                </a:bodyPr>
                <a:lstStyle/>
                <a:p>
                  <a:pPr algn="just" eaLnBrk="1" hangingPunct="1"/>
                  <a:r>
                    <a:rPr kumimoji="1" lang="en-US" altLang="zh-CN" sz="1600" b="1">
                      <a:latin typeface="黑体" pitchFamily="2" charset="-122"/>
                      <a:ea typeface="黑体" pitchFamily="2" charset="-122"/>
                      <a:cs typeface="黑体" pitchFamily="2" charset="-122"/>
                    </a:rPr>
                    <a:t>200</a:t>
                  </a:r>
                  <a:endParaRPr kumimoji="1" lang="en-US" altLang="zh-CN" sz="1600">
                    <a:latin typeface="黑体" pitchFamily="2" charset="-122"/>
                    <a:ea typeface="黑体" pitchFamily="2" charset="-122"/>
                    <a:cs typeface="黑体" pitchFamily="2" charset="-122"/>
                  </a:endParaRPr>
                </a:p>
                <a:p>
                  <a:pPr algn="just"/>
                  <a:endParaRPr kumimoji="1" lang="zh-CN" altLang="en-US" sz="1600">
                    <a:latin typeface="黑体" pitchFamily="2" charset="-122"/>
                    <a:ea typeface="黑体" pitchFamily="2" charset="-122"/>
                    <a:cs typeface="黑体" pitchFamily="2" charset="-122"/>
                  </a:endParaRPr>
                </a:p>
              </p:txBody>
            </p:sp>
            <p:sp>
              <p:nvSpPr>
                <p:cNvPr id="23656" name="Rectangle 61"/>
                <p:cNvSpPr>
                  <a:spLocks noChangeArrowheads="1"/>
                </p:cNvSpPr>
                <p:nvPr/>
              </p:nvSpPr>
              <p:spPr bwMode="auto">
                <a:xfrm>
                  <a:off x="2304" y="1994"/>
                  <a:ext cx="768" cy="422"/>
                </a:xfrm>
                <a:prstGeom prst="rect">
                  <a:avLst/>
                </a:prstGeom>
                <a:noFill/>
                <a:ln w="7">
                  <a:solidFill>
                    <a:srgbClr val="A0A0A0"/>
                  </a:solidFill>
                  <a:miter lim="800000"/>
                  <a:headEnd/>
                  <a:tailEnd/>
                </a:ln>
              </p:spPr>
              <p:txBody>
                <a:bodyPr>
                  <a:prstTxWarp prst="textNoShape">
                    <a:avLst/>
                  </a:prstTxWarp>
                </a:bodyPr>
                <a:lstStyle/>
                <a:p>
                  <a:endParaRPr lang="en-US"/>
                </a:p>
              </p:txBody>
            </p:sp>
          </p:grpSp>
          <p:grpSp>
            <p:nvGrpSpPr>
              <p:cNvPr id="23" name="Group 62"/>
              <p:cNvGrpSpPr>
                <a:grpSpLocks/>
              </p:cNvGrpSpPr>
              <p:nvPr/>
            </p:nvGrpSpPr>
            <p:grpSpPr bwMode="auto">
              <a:xfrm>
                <a:off x="3072" y="1994"/>
                <a:ext cx="768" cy="422"/>
                <a:chOff x="3072" y="1994"/>
                <a:chExt cx="768" cy="422"/>
              </a:xfrm>
            </p:grpSpPr>
            <p:sp>
              <p:nvSpPr>
                <p:cNvPr id="23653" name="Rectangle 63"/>
                <p:cNvSpPr>
                  <a:spLocks noChangeArrowheads="1"/>
                </p:cNvSpPr>
                <p:nvPr/>
              </p:nvSpPr>
              <p:spPr bwMode="auto">
                <a:xfrm>
                  <a:off x="3115" y="1994"/>
                  <a:ext cx="682" cy="422"/>
                </a:xfrm>
                <a:prstGeom prst="rect">
                  <a:avLst/>
                </a:prstGeom>
                <a:noFill/>
                <a:ln w="9525">
                  <a:noFill/>
                  <a:miter lim="800000"/>
                  <a:headEnd/>
                  <a:tailEnd/>
                </a:ln>
              </p:spPr>
              <p:txBody>
                <a:bodyPr>
                  <a:prstTxWarp prst="textNoShape">
                    <a:avLst/>
                  </a:prstTxWarp>
                </a:bodyPr>
                <a:lstStyle/>
                <a:p>
                  <a:pPr algn="just" eaLnBrk="1" hangingPunct="1"/>
                  <a:r>
                    <a:rPr kumimoji="1" lang="en-US" altLang="zh-CN" sz="1600" b="1">
                      <a:latin typeface="黑体" pitchFamily="2" charset="-122"/>
                      <a:ea typeface="黑体" pitchFamily="2" charset="-122"/>
                      <a:cs typeface="黑体" pitchFamily="2" charset="-122"/>
                    </a:rPr>
                    <a:t>4</a:t>
                  </a:r>
                  <a:endParaRPr kumimoji="1" lang="en-US" altLang="zh-CN" sz="1600">
                    <a:latin typeface="黑体" pitchFamily="2" charset="-122"/>
                    <a:ea typeface="黑体" pitchFamily="2" charset="-122"/>
                    <a:cs typeface="黑体" pitchFamily="2" charset="-122"/>
                  </a:endParaRPr>
                </a:p>
                <a:p>
                  <a:pPr algn="just"/>
                  <a:endParaRPr kumimoji="1" lang="zh-CN" altLang="en-US" sz="1600">
                    <a:latin typeface="黑体" pitchFamily="2" charset="-122"/>
                    <a:ea typeface="黑体" pitchFamily="2" charset="-122"/>
                    <a:cs typeface="黑体" pitchFamily="2" charset="-122"/>
                  </a:endParaRPr>
                </a:p>
              </p:txBody>
            </p:sp>
            <p:sp>
              <p:nvSpPr>
                <p:cNvPr id="23654" name="Rectangle 64"/>
                <p:cNvSpPr>
                  <a:spLocks noChangeArrowheads="1"/>
                </p:cNvSpPr>
                <p:nvPr/>
              </p:nvSpPr>
              <p:spPr bwMode="auto">
                <a:xfrm>
                  <a:off x="3072" y="1994"/>
                  <a:ext cx="768" cy="422"/>
                </a:xfrm>
                <a:prstGeom prst="rect">
                  <a:avLst/>
                </a:prstGeom>
                <a:noFill/>
                <a:ln w="7">
                  <a:solidFill>
                    <a:srgbClr val="A0A0A0"/>
                  </a:solidFill>
                  <a:miter lim="800000"/>
                  <a:headEnd/>
                  <a:tailEnd/>
                </a:ln>
              </p:spPr>
              <p:txBody>
                <a:bodyPr>
                  <a:prstTxWarp prst="textNoShape">
                    <a:avLst/>
                  </a:prstTxWarp>
                </a:bodyPr>
                <a:lstStyle/>
                <a:p>
                  <a:endParaRPr lang="en-US"/>
                </a:p>
              </p:txBody>
            </p:sp>
          </p:grpSp>
          <p:grpSp>
            <p:nvGrpSpPr>
              <p:cNvPr id="24" name="Group 65"/>
              <p:cNvGrpSpPr>
                <a:grpSpLocks/>
              </p:cNvGrpSpPr>
              <p:nvPr/>
            </p:nvGrpSpPr>
            <p:grpSpPr bwMode="auto">
              <a:xfrm>
                <a:off x="0" y="2416"/>
                <a:ext cx="768" cy="556"/>
                <a:chOff x="0" y="2416"/>
                <a:chExt cx="768" cy="556"/>
              </a:xfrm>
            </p:grpSpPr>
            <p:sp>
              <p:nvSpPr>
                <p:cNvPr id="23651" name="Rectangle 66"/>
                <p:cNvSpPr>
                  <a:spLocks noChangeArrowheads="1"/>
                </p:cNvSpPr>
                <p:nvPr/>
              </p:nvSpPr>
              <p:spPr bwMode="auto">
                <a:xfrm>
                  <a:off x="43" y="2416"/>
                  <a:ext cx="682" cy="556"/>
                </a:xfrm>
                <a:prstGeom prst="rect">
                  <a:avLst/>
                </a:prstGeom>
                <a:noFill/>
                <a:ln w="9525">
                  <a:noFill/>
                  <a:miter lim="800000"/>
                  <a:headEnd/>
                  <a:tailEnd/>
                </a:ln>
              </p:spPr>
              <p:txBody>
                <a:bodyPr>
                  <a:prstTxWarp prst="textNoShape">
                    <a:avLst/>
                  </a:prstTxWarp>
                </a:bodyPr>
                <a:lstStyle/>
                <a:p>
                  <a:pPr algn="just" eaLnBrk="1" hangingPunct="1"/>
                  <a:r>
                    <a:rPr kumimoji="1" lang="en-US" altLang="zh-CN" sz="1600" b="1">
                      <a:latin typeface="黑体" pitchFamily="2" charset="-122"/>
                      <a:ea typeface="黑体" pitchFamily="2" charset="-122"/>
                      <a:cs typeface="黑体" pitchFamily="2" charset="-122"/>
                    </a:rPr>
                    <a:t>HIPPARCOS</a:t>
                  </a:r>
                  <a:endParaRPr kumimoji="1" lang="en-US" altLang="zh-CN" sz="1600">
                    <a:latin typeface="黑体" pitchFamily="2" charset="-122"/>
                    <a:ea typeface="黑体" pitchFamily="2" charset="-122"/>
                    <a:cs typeface="黑体" pitchFamily="2" charset="-122"/>
                  </a:endParaRPr>
                </a:p>
              </p:txBody>
            </p:sp>
            <p:sp>
              <p:nvSpPr>
                <p:cNvPr id="23652" name="Rectangle 67"/>
                <p:cNvSpPr>
                  <a:spLocks noChangeArrowheads="1"/>
                </p:cNvSpPr>
                <p:nvPr/>
              </p:nvSpPr>
              <p:spPr bwMode="auto">
                <a:xfrm>
                  <a:off x="0" y="2416"/>
                  <a:ext cx="768" cy="556"/>
                </a:xfrm>
                <a:prstGeom prst="rect">
                  <a:avLst/>
                </a:prstGeom>
                <a:noFill/>
                <a:ln w="7">
                  <a:solidFill>
                    <a:srgbClr val="A0A0A0"/>
                  </a:solidFill>
                  <a:miter lim="800000"/>
                  <a:headEnd/>
                  <a:tailEnd/>
                </a:ln>
              </p:spPr>
              <p:txBody>
                <a:bodyPr>
                  <a:prstTxWarp prst="textNoShape">
                    <a:avLst/>
                  </a:prstTxWarp>
                </a:bodyPr>
                <a:lstStyle/>
                <a:p>
                  <a:endParaRPr lang="en-US"/>
                </a:p>
              </p:txBody>
            </p:sp>
          </p:grpSp>
          <p:grpSp>
            <p:nvGrpSpPr>
              <p:cNvPr id="25" name="Group 68"/>
              <p:cNvGrpSpPr>
                <a:grpSpLocks/>
              </p:cNvGrpSpPr>
              <p:nvPr/>
            </p:nvGrpSpPr>
            <p:grpSpPr bwMode="auto">
              <a:xfrm>
                <a:off x="768" y="2416"/>
                <a:ext cx="768" cy="556"/>
                <a:chOff x="768" y="2416"/>
                <a:chExt cx="768" cy="556"/>
              </a:xfrm>
            </p:grpSpPr>
            <p:sp>
              <p:nvSpPr>
                <p:cNvPr id="23649" name="Rectangle 69"/>
                <p:cNvSpPr>
                  <a:spLocks noChangeArrowheads="1"/>
                </p:cNvSpPr>
                <p:nvPr/>
              </p:nvSpPr>
              <p:spPr bwMode="auto">
                <a:xfrm>
                  <a:off x="811" y="2416"/>
                  <a:ext cx="682" cy="556"/>
                </a:xfrm>
                <a:prstGeom prst="rect">
                  <a:avLst/>
                </a:prstGeom>
                <a:noFill/>
                <a:ln w="9525">
                  <a:noFill/>
                  <a:miter lim="800000"/>
                  <a:headEnd/>
                  <a:tailEnd/>
                </a:ln>
              </p:spPr>
              <p:txBody>
                <a:bodyPr>
                  <a:prstTxWarp prst="textNoShape">
                    <a:avLst/>
                  </a:prstTxWarp>
                </a:bodyPr>
                <a:lstStyle/>
                <a:p>
                  <a:pPr algn="just" eaLnBrk="1" hangingPunct="1"/>
                  <a:r>
                    <a:rPr kumimoji="1" lang="en-US" altLang="zh-CN" sz="1600" b="1">
                      <a:latin typeface="黑体" pitchFamily="2" charset="-122"/>
                      <a:ea typeface="黑体" pitchFamily="2" charset="-122"/>
                      <a:cs typeface="黑体" pitchFamily="2" charset="-122"/>
                    </a:rPr>
                    <a:t>1997</a:t>
                  </a:r>
                  <a:endParaRPr kumimoji="1" lang="zh-CN" altLang="en-US" sz="1600">
                    <a:latin typeface="黑体" pitchFamily="2" charset="-122"/>
                    <a:ea typeface="黑体" pitchFamily="2" charset="-122"/>
                    <a:cs typeface="黑体" pitchFamily="2" charset="-122"/>
                  </a:endParaRPr>
                </a:p>
              </p:txBody>
            </p:sp>
            <p:sp>
              <p:nvSpPr>
                <p:cNvPr id="23650" name="Rectangle 70"/>
                <p:cNvSpPr>
                  <a:spLocks noChangeArrowheads="1"/>
                </p:cNvSpPr>
                <p:nvPr/>
              </p:nvSpPr>
              <p:spPr bwMode="auto">
                <a:xfrm>
                  <a:off x="768" y="2416"/>
                  <a:ext cx="768" cy="556"/>
                </a:xfrm>
                <a:prstGeom prst="rect">
                  <a:avLst/>
                </a:prstGeom>
                <a:noFill/>
                <a:ln w="7">
                  <a:solidFill>
                    <a:srgbClr val="A0A0A0"/>
                  </a:solidFill>
                  <a:miter lim="800000"/>
                  <a:headEnd/>
                  <a:tailEnd/>
                </a:ln>
              </p:spPr>
              <p:txBody>
                <a:bodyPr>
                  <a:prstTxWarp prst="textNoShape">
                    <a:avLst/>
                  </a:prstTxWarp>
                </a:bodyPr>
                <a:lstStyle/>
                <a:p>
                  <a:endParaRPr lang="en-US"/>
                </a:p>
              </p:txBody>
            </p:sp>
          </p:grpSp>
          <p:grpSp>
            <p:nvGrpSpPr>
              <p:cNvPr id="26" name="Group 71"/>
              <p:cNvGrpSpPr>
                <a:grpSpLocks/>
              </p:cNvGrpSpPr>
              <p:nvPr/>
            </p:nvGrpSpPr>
            <p:grpSpPr bwMode="auto">
              <a:xfrm>
                <a:off x="1536" y="2416"/>
                <a:ext cx="768" cy="556"/>
                <a:chOff x="1536" y="2416"/>
                <a:chExt cx="768" cy="556"/>
              </a:xfrm>
            </p:grpSpPr>
            <p:sp>
              <p:nvSpPr>
                <p:cNvPr id="23647" name="Rectangle 72"/>
                <p:cNvSpPr>
                  <a:spLocks noChangeArrowheads="1"/>
                </p:cNvSpPr>
                <p:nvPr/>
              </p:nvSpPr>
              <p:spPr bwMode="auto">
                <a:xfrm>
                  <a:off x="1579" y="2416"/>
                  <a:ext cx="682" cy="556"/>
                </a:xfrm>
                <a:prstGeom prst="rect">
                  <a:avLst/>
                </a:prstGeom>
                <a:noFill/>
                <a:ln w="9525">
                  <a:noFill/>
                  <a:miter lim="800000"/>
                  <a:headEnd/>
                  <a:tailEnd/>
                </a:ln>
              </p:spPr>
              <p:txBody>
                <a:bodyPr>
                  <a:prstTxWarp prst="textNoShape">
                    <a:avLst/>
                  </a:prstTxWarp>
                </a:bodyPr>
                <a:lstStyle/>
                <a:p>
                  <a:pPr algn="just" eaLnBrk="1" hangingPunct="1"/>
                  <a:r>
                    <a:rPr kumimoji="1" lang="en-US" altLang="zh-CN" sz="1600" b="1">
                      <a:latin typeface="黑体" pitchFamily="2" charset="-122"/>
                      <a:ea typeface="黑体" pitchFamily="2" charset="-122"/>
                      <a:cs typeface="黑体" pitchFamily="2" charset="-122"/>
                    </a:rPr>
                    <a:t>   120 000</a:t>
                  </a:r>
                  <a:endParaRPr kumimoji="1" lang="en-US" altLang="zh-CN" sz="1600">
                    <a:latin typeface="黑体" pitchFamily="2" charset="-122"/>
                    <a:ea typeface="黑体" pitchFamily="2" charset="-122"/>
                    <a:cs typeface="黑体" pitchFamily="2" charset="-122"/>
                  </a:endParaRPr>
                </a:p>
              </p:txBody>
            </p:sp>
            <p:sp>
              <p:nvSpPr>
                <p:cNvPr id="23648" name="Rectangle 73"/>
                <p:cNvSpPr>
                  <a:spLocks noChangeArrowheads="1"/>
                </p:cNvSpPr>
                <p:nvPr/>
              </p:nvSpPr>
              <p:spPr bwMode="auto">
                <a:xfrm>
                  <a:off x="1536" y="2416"/>
                  <a:ext cx="768" cy="556"/>
                </a:xfrm>
                <a:prstGeom prst="rect">
                  <a:avLst/>
                </a:prstGeom>
                <a:noFill/>
                <a:ln w="7">
                  <a:solidFill>
                    <a:srgbClr val="A0A0A0"/>
                  </a:solidFill>
                  <a:miter lim="800000"/>
                  <a:headEnd/>
                  <a:tailEnd/>
                </a:ln>
              </p:spPr>
              <p:txBody>
                <a:bodyPr>
                  <a:prstTxWarp prst="textNoShape">
                    <a:avLst/>
                  </a:prstTxWarp>
                </a:bodyPr>
                <a:lstStyle/>
                <a:p>
                  <a:endParaRPr lang="en-US"/>
                </a:p>
              </p:txBody>
            </p:sp>
          </p:grpSp>
          <p:grpSp>
            <p:nvGrpSpPr>
              <p:cNvPr id="27" name="Group 74"/>
              <p:cNvGrpSpPr>
                <a:grpSpLocks/>
              </p:cNvGrpSpPr>
              <p:nvPr/>
            </p:nvGrpSpPr>
            <p:grpSpPr bwMode="auto">
              <a:xfrm>
                <a:off x="2304" y="2416"/>
                <a:ext cx="768" cy="556"/>
                <a:chOff x="2304" y="2416"/>
                <a:chExt cx="768" cy="556"/>
              </a:xfrm>
            </p:grpSpPr>
            <p:sp>
              <p:nvSpPr>
                <p:cNvPr id="23645" name="Rectangle 75"/>
                <p:cNvSpPr>
                  <a:spLocks noChangeArrowheads="1"/>
                </p:cNvSpPr>
                <p:nvPr/>
              </p:nvSpPr>
              <p:spPr bwMode="auto">
                <a:xfrm>
                  <a:off x="2347" y="2416"/>
                  <a:ext cx="682" cy="556"/>
                </a:xfrm>
                <a:prstGeom prst="rect">
                  <a:avLst/>
                </a:prstGeom>
                <a:noFill/>
                <a:ln w="9525">
                  <a:noFill/>
                  <a:miter lim="800000"/>
                  <a:headEnd/>
                  <a:tailEnd/>
                </a:ln>
              </p:spPr>
              <p:txBody>
                <a:bodyPr>
                  <a:prstTxWarp prst="textNoShape">
                    <a:avLst/>
                  </a:prstTxWarp>
                </a:bodyPr>
                <a:lstStyle/>
                <a:p>
                  <a:pPr algn="just" eaLnBrk="1" hangingPunct="1"/>
                  <a:r>
                    <a:rPr kumimoji="1" lang="en-US" altLang="zh-CN" sz="1600" b="1">
                      <a:latin typeface="黑体" pitchFamily="2" charset="-122"/>
                      <a:ea typeface="黑体" pitchFamily="2" charset="-122"/>
                      <a:cs typeface="黑体" pitchFamily="2" charset="-122"/>
                    </a:rPr>
                    <a:t>0.8</a:t>
                  </a:r>
                  <a:endParaRPr kumimoji="1" lang="en-US" altLang="zh-CN" sz="1600">
                    <a:latin typeface="黑体" pitchFamily="2" charset="-122"/>
                    <a:ea typeface="黑体" pitchFamily="2" charset="-122"/>
                    <a:cs typeface="黑体" pitchFamily="2" charset="-122"/>
                  </a:endParaRPr>
                </a:p>
              </p:txBody>
            </p:sp>
            <p:sp>
              <p:nvSpPr>
                <p:cNvPr id="23646" name="Rectangle 76"/>
                <p:cNvSpPr>
                  <a:spLocks noChangeArrowheads="1"/>
                </p:cNvSpPr>
                <p:nvPr/>
              </p:nvSpPr>
              <p:spPr bwMode="auto">
                <a:xfrm>
                  <a:off x="2304" y="2416"/>
                  <a:ext cx="768" cy="556"/>
                </a:xfrm>
                <a:prstGeom prst="rect">
                  <a:avLst/>
                </a:prstGeom>
                <a:noFill/>
                <a:ln w="7">
                  <a:solidFill>
                    <a:srgbClr val="A0A0A0"/>
                  </a:solidFill>
                  <a:miter lim="800000"/>
                  <a:headEnd/>
                  <a:tailEnd/>
                </a:ln>
              </p:spPr>
              <p:txBody>
                <a:bodyPr>
                  <a:prstTxWarp prst="textNoShape">
                    <a:avLst/>
                  </a:prstTxWarp>
                </a:bodyPr>
                <a:lstStyle/>
                <a:p>
                  <a:endParaRPr lang="en-US"/>
                </a:p>
              </p:txBody>
            </p:sp>
          </p:grpSp>
          <p:grpSp>
            <p:nvGrpSpPr>
              <p:cNvPr id="28" name="Group 77"/>
              <p:cNvGrpSpPr>
                <a:grpSpLocks/>
              </p:cNvGrpSpPr>
              <p:nvPr/>
            </p:nvGrpSpPr>
            <p:grpSpPr bwMode="auto">
              <a:xfrm>
                <a:off x="3072" y="2416"/>
                <a:ext cx="768" cy="556"/>
                <a:chOff x="3072" y="2416"/>
                <a:chExt cx="768" cy="556"/>
              </a:xfrm>
            </p:grpSpPr>
            <p:sp>
              <p:nvSpPr>
                <p:cNvPr id="23643" name="Rectangle 78"/>
                <p:cNvSpPr>
                  <a:spLocks noChangeArrowheads="1"/>
                </p:cNvSpPr>
                <p:nvPr/>
              </p:nvSpPr>
              <p:spPr bwMode="auto">
                <a:xfrm>
                  <a:off x="3115" y="2416"/>
                  <a:ext cx="682" cy="556"/>
                </a:xfrm>
                <a:prstGeom prst="rect">
                  <a:avLst/>
                </a:prstGeom>
                <a:noFill/>
                <a:ln w="9525">
                  <a:noFill/>
                  <a:miter lim="800000"/>
                  <a:headEnd/>
                  <a:tailEnd/>
                </a:ln>
              </p:spPr>
              <p:txBody>
                <a:bodyPr>
                  <a:prstTxWarp prst="textNoShape">
                    <a:avLst/>
                  </a:prstTxWarp>
                </a:bodyPr>
                <a:lstStyle/>
                <a:p>
                  <a:pPr algn="just" eaLnBrk="1" hangingPunct="1"/>
                  <a:r>
                    <a:rPr kumimoji="1" lang="en-US" altLang="zh-CN" sz="1600" b="1">
                      <a:latin typeface="黑体" pitchFamily="2" charset="-122"/>
                      <a:ea typeface="黑体" pitchFamily="2" charset="-122"/>
                      <a:cs typeface="黑体" pitchFamily="2" charset="-122"/>
                    </a:rPr>
                    <a:t>0.9</a:t>
                  </a:r>
                  <a:endParaRPr kumimoji="1" lang="en-US" altLang="zh-CN" sz="1600">
                    <a:latin typeface="黑体" pitchFamily="2" charset="-122"/>
                    <a:ea typeface="黑体" pitchFamily="2" charset="-122"/>
                    <a:cs typeface="黑体" pitchFamily="2" charset="-122"/>
                  </a:endParaRPr>
                </a:p>
              </p:txBody>
            </p:sp>
            <p:sp>
              <p:nvSpPr>
                <p:cNvPr id="23644" name="Rectangle 79"/>
                <p:cNvSpPr>
                  <a:spLocks noChangeArrowheads="1"/>
                </p:cNvSpPr>
                <p:nvPr/>
              </p:nvSpPr>
              <p:spPr bwMode="auto">
                <a:xfrm>
                  <a:off x="3072" y="2416"/>
                  <a:ext cx="768" cy="556"/>
                </a:xfrm>
                <a:prstGeom prst="rect">
                  <a:avLst/>
                </a:prstGeom>
                <a:noFill/>
                <a:ln w="7">
                  <a:solidFill>
                    <a:srgbClr val="A0A0A0"/>
                  </a:solidFill>
                  <a:miter lim="800000"/>
                  <a:headEnd/>
                  <a:tailEnd/>
                </a:ln>
              </p:spPr>
              <p:txBody>
                <a:bodyPr>
                  <a:prstTxWarp prst="textNoShape">
                    <a:avLst/>
                  </a:prstTxWarp>
                </a:bodyPr>
                <a:lstStyle/>
                <a:p>
                  <a:endParaRPr lang="en-US"/>
                </a:p>
              </p:txBody>
            </p:sp>
          </p:grpSp>
          <p:grpSp>
            <p:nvGrpSpPr>
              <p:cNvPr id="29" name="Group 80"/>
              <p:cNvGrpSpPr>
                <a:grpSpLocks/>
              </p:cNvGrpSpPr>
              <p:nvPr/>
            </p:nvGrpSpPr>
            <p:grpSpPr bwMode="auto">
              <a:xfrm>
                <a:off x="0" y="2972"/>
                <a:ext cx="768" cy="422"/>
                <a:chOff x="0" y="2972"/>
                <a:chExt cx="768" cy="422"/>
              </a:xfrm>
            </p:grpSpPr>
            <p:sp>
              <p:nvSpPr>
                <p:cNvPr id="23641" name="Rectangle 81"/>
                <p:cNvSpPr>
                  <a:spLocks noChangeArrowheads="1"/>
                </p:cNvSpPr>
                <p:nvPr/>
              </p:nvSpPr>
              <p:spPr bwMode="auto">
                <a:xfrm>
                  <a:off x="43" y="2972"/>
                  <a:ext cx="682" cy="422"/>
                </a:xfrm>
                <a:prstGeom prst="rect">
                  <a:avLst/>
                </a:prstGeom>
                <a:noFill/>
                <a:ln w="9525">
                  <a:noFill/>
                  <a:miter lim="800000"/>
                  <a:headEnd/>
                  <a:tailEnd/>
                </a:ln>
              </p:spPr>
              <p:txBody>
                <a:bodyPr>
                  <a:prstTxWarp prst="textNoShape">
                    <a:avLst/>
                  </a:prstTxWarp>
                </a:bodyPr>
                <a:lstStyle/>
                <a:p>
                  <a:pPr algn="just" eaLnBrk="1" hangingPunct="1"/>
                  <a:r>
                    <a:rPr kumimoji="1" lang="en-US" altLang="zh-CN" sz="1600" b="1">
                      <a:latin typeface="黑体" pitchFamily="2" charset="-122"/>
                      <a:ea typeface="黑体" pitchFamily="2" charset="-122"/>
                      <a:cs typeface="黑体" pitchFamily="2" charset="-122"/>
                    </a:rPr>
                    <a:t>Tycho1</a:t>
                  </a:r>
                  <a:endParaRPr kumimoji="1" lang="en-US" altLang="zh-CN" sz="1600">
                    <a:latin typeface="黑体" pitchFamily="2" charset="-122"/>
                    <a:ea typeface="黑体" pitchFamily="2" charset="-122"/>
                    <a:cs typeface="黑体" pitchFamily="2" charset="-122"/>
                  </a:endParaRPr>
                </a:p>
                <a:p>
                  <a:pPr algn="just"/>
                  <a:endParaRPr kumimoji="1" lang="zh-CN" altLang="en-US" sz="1600">
                    <a:latin typeface="黑体" pitchFamily="2" charset="-122"/>
                    <a:ea typeface="黑体" pitchFamily="2" charset="-122"/>
                    <a:cs typeface="黑体" pitchFamily="2" charset="-122"/>
                  </a:endParaRPr>
                </a:p>
              </p:txBody>
            </p:sp>
            <p:sp>
              <p:nvSpPr>
                <p:cNvPr id="23642" name="Rectangle 82"/>
                <p:cNvSpPr>
                  <a:spLocks noChangeArrowheads="1"/>
                </p:cNvSpPr>
                <p:nvPr/>
              </p:nvSpPr>
              <p:spPr bwMode="auto">
                <a:xfrm>
                  <a:off x="0" y="2972"/>
                  <a:ext cx="768" cy="422"/>
                </a:xfrm>
                <a:prstGeom prst="rect">
                  <a:avLst/>
                </a:prstGeom>
                <a:noFill/>
                <a:ln w="7">
                  <a:solidFill>
                    <a:srgbClr val="A0A0A0"/>
                  </a:solidFill>
                  <a:miter lim="800000"/>
                  <a:headEnd/>
                  <a:tailEnd/>
                </a:ln>
              </p:spPr>
              <p:txBody>
                <a:bodyPr>
                  <a:prstTxWarp prst="textNoShape">
                    <a:avLst/>
                  </a:prstTxWarp>
                </a:bodyPr>
                <a:lstStyle/>
                <a:p>
                  <a:endParaRPr lang="en-US"/>
                </a:p>
              </p:txBody>
            </p:sp>
          </p:grpSp>
          <p:grpSp>
            <p:nvGrpSpPr>
              <p:cNvPr id="30" name="Group 83"/>
              <p:cNvGrpSpPr>
                <a:grpSpLocks/>
              </p:cNvGrpSpPr>
              <p:nvPr/>
            </p:nvGrpSpPr>
            <p:grpSpPr bwMode="auto">
              <a:xfrm>
                <a:off x="768" y="2972"/>
                <a:ext cx="768" cy="422"/>
                <a:chOff x="768" y="2972"/>
                <a:chExt cx="768" cy="422"/>
              </a:xfrm>
            </p:grpSpPr>
            <p:sp>
              <p:nvSpPr>
                <p:cNvPr id="23639" name="Rectangle 84"/>
                <p:cNvSpPr>
                  <a:spLocks noChangeArrowheads="1"/>
                </p:cNvSpPr>
                <p:nvPr/>
              </p:nvSpPr>
              <p:spPr bwMode="auto">
                <a:xfrm>
                  <a:off x="811" y="2972"/>
                  <a:ext cx="682" cy="422"/>
                </a:xfrm>
                <a:prstGeom prst="rect">
                  <a:avLst/>
                </a:prstGeom>
                <a:noFill/>
                <a:ln w="9525">
                  <a:noFill/>
                  <a:miter lim="800000"/>
                  <a:headEnd/>
                  <a:tailEnd/>
                </a:ln>
              </p:spPr>
              <p:txBody>
                <a:bodyPr>
                  <a:prstTxWarp prst="textNoShape">
                    <a:avLst/>
                  </a:prstTxWarp>
                </a:bodyPr>
                <a:lstStyle/>
                <a:p>
                  <a:pPr algn="just" eaLnBrk="1" hangingPunct="1"/>
                  <a:r>
                    <a:rPr kumimoji="1" lang="en-US" altLang="zh-CN" sz="1600" b="1">
                      <a:latin typeface="黑体" pitchFamily="2" charset="-122"/>
                      <a:ea typeface="黑体" pitchFamily="2" charset="-122"/>
                      <a:cs typeface="黑体" pitchFamily="2" charset="-122"/>
                    </a:rPr>
                    <a:t>1997</a:t>
                  </a:r>
                  <a:endParaRPr kumimoji="1" lang="zh-CN" altLang="en-US" sz="1600">
                    <a:latin typeface="黑体" pitchFamily="2" charset="-122"/>
                    <a:ea typeface="黑体" pitchFamily="2" charset="-122"/>
                    <a:cs typeface="黑体" pitchFamily="2" charset="-122"/>
                  </a:endParaRPr>
                </a:p>
                <a:p>
                  <a:pPr algn="just"/>
                  <a:endParaRPr kumimoji="1" lang="zh-CN" altLang="en-US" sz="1600">
                    <a:latin typeface="黑体" pitchFamily="2" charset="-122"/>
                    <a:ea typeface="黑体" pitchFamily="2" charset="-122"/>
                    <a:cs typeface="黑体" pitchFamily="2" charset="-122"/>
                  </a:endParaRPr>
                </a:p>
              </p:txBody>
            </p:sp>
            <p:sp>
              <p:nvSpPr>
                <p:cNvPr id="23640" name="Rectangle 85"/>
                <p:cNvSpPr>
                  <a:spLocks noChangeArrowheads="1"/>
                </p:cNvSpPr>
                <p:nvPr/>
              </p:nvSpPr>
              <p:spPr bwMode="auto">
                <a:xfrm>
                  <a:off x="768" y="2972"/>
                  <a:ext cx="768" cy="422"/>
                </a:xfrm>
                <a:prstGeom prst="rect">
                  <a:avLst/>
                </a:prstGeom>
                <a:noFill/>
                <a:ln w="7">
                  <a:solidFill>
                    <a:srgbClr val="A0A0A0"/>
                  </a:solidFill>
                  <a:miter lim="800000"/>
                  <a:headEnd/>
                  <a:tailEnd/>
                </a:ln>
              </p:spPr>
              <p:txBody>
                <a:bodyPr>
                  <a:prstTxWarp prst="textNoShape">
                    <a:avLst/>
                  </a:prstTxWarp>
                </a:bodyPr>
                <a:lstStyle/>
                <a:p>
                  <a:endParaRPr lang="en-US"/>
                </a:p>
              </p:txBody>
            </p:sp>
          </p:grpSp>
          <p:grpSp>
            <p:nvGrpSpPr>
              <p:cNvPr id="31" name="Group 86"/>
              <p:cNvGrpSpPr>
                <a:grpSpLocks/>
              </p:cNvGrpSpPr>
              <p:nvPr/>
            </p:nvGrpSpPr>
            <p:grpSpPr bwMode="auto">
              <a:xfrm>
                <a:off x="1536" y="2972"/>
                <a:ext cx="768" cy="422"/>
                <a:chOff x="1536" y="2972"/>
                <a:chExt cx="768" cy="422"/>
              </a:xfrm>
            </p:grpSpPr>
            <p:sp>
              <p:nvSpPr>
                <p:cNvPr id="23637" name="Rectangle 87"/>
                <p:cNvSpPr>
                  <a:spLocks noChangeArrowheads="1"/>
                </p:cNvSpPr>
                <p:nvPr/>
              </p:nvSpPr>
              <p:spPr bwMode="auto">
                <a:xfrm>
                  <a:off x="1579" y="2972"/>
                  <a:ext cx="682" cy="422"/>
                </a:xfrm>
                <a:prstGeom prst="rect">
                  <a:avLst/>
                </a:prstGeom>
                <a:noFill/>
                <a:ln w="9525">
                  <a:noFill/>
                  <a:miter lim="800000"/>
                  <a:headEnd/>
                  <a:tailEnd/>
                </a:ln>
              </p:spPr>
              <p:txBody>
                <a:bodyPr>
                  <a:prstTxWarp prst="textNoShape">
                    <a:avLst/>
                  </a:prstTxWarp>
                </a:bodyPr>
                <a:lstStyle/>
                <a:p>
                  <a:pPr algn="just" eaLnBrk="1" hangingPunct="1"/>
                  <a:r>
                    <a:rPr kumimoji="1" lang="en-US" altLang="zh-CN" sz="1600" b="1">
                      <a:latin typeface="黑体" pitchFamily="2" charset="-122"/>
                      <a:ea typeface="黑体" pitchFamily="2" charset="-122"/>
                      <a:cs typeface="黑体" pitchFamily="2" charset="-122"/>
                    </a:rPr>
                    <a:t> 1 060 000</a:t>
                  </a:r>
                  <a:endParaRPr kumimoji="1" lang="en-US" altLang="zh-CN" sz="1600">
                    <a:latin typeface="黑体" pitchFamily="2" charset="-122"/>
                    <a:ea typeface="黑体" pitchFamily="2" charset="-122"/>
                    <a:cs typeface="黑体" pitchFamily="2" charset="-122"/>
                  </a:endParaRPr>
                </a:p>
                <a:p>
                  <a:pPr algn="just"/>
                  <a:endParaRPr kumimoji="1" lang="zh-CN" altLang="en-US" sz="1600">
                    <a:latin typeface="黑体" pitchFamily="2" charset="-122"/>
                    <a:ea typeface="黑体" pitchFamily="2" charset="-122"/>
                    <a:cs typeface="黑体" pitchFamily="2" charset="-122"/>
                  </a:endParaRPr>
                </a:p>
              </p:txBody>
            </p:sp>
            <p:sp>
              <p:nvSpPr>
                <p:cNvPr id="23638" name="Rectangle 88"/>
                <p:cNvSpPr>
                  <a:spLocks noChangeArrowheads="1"/>
                </p:cNvSpPr>
                <p:nvPr/>
              </p:nvSpPr>
              <p:spPr bwMode="auto">
                <a:xfrm>
                  <a:off x="1536" y="2972"/>
                  <a:ext cx="768" cy="422"/>
                </a:xfrm>
                <a:prstGeom prst="rect">
                  <a:avLst/>
                </a:prstGeom>
                <a:noFill/>
                <a:ln w="7">
                  <a:solidFill>
                    <a:srgbClr val="A0A0A0"/>
                  </a:solidFill>
                  <a:miter lim="800000"/>
                  <a:headEnd/>
                  <a:tailEnd/>
                </a:ln>
              </p:spPr>
              <p:txBody>
                <a:bodyPr>
                  <a:prstTxWarp prst="textNoShape">
                    <a:avLst/>
                  </a:prstTxWarp>
                </a:bodyPr>
                <a:lstStyle/>
                <a:p>
                  <a:endParaRPr lang="en-US"/>
                </a:p>
              </p:txBody>
            </p:sp>
          </p:grpSp>
          <p:grpSp>
            <p:nvGrpSpPr>
              <p:cNvPr id="23552" name="Group 89"/>
              <p:cNvGrpSpPr>
                <a:grpSpLocks/>
              </p:cNvGrpSpPr>
              <p:nvPr/>
            </p:nvGrpSpPr>
            <p:grpSpPr bwMode="auto">
              <a:xfrm>
                <a:off x="2304" y="2972"/>
                <a:ext cx="768" cy="422"/>
                <a:chOff x="2304" y="2972"/>
                <a:chExt cx="768" cy="422"/>
              </a:xfrm>
            </p:grpSpPr>
            <p:sp>
              <p:nvSpPr>
                <p:cNvPr id="23635" name="Rectangle 90"/>
                <p:cNvSpPr>
                  <a:spLocks noChangeArrowheads="1"/>
                </p:cNvSpPr>
                <p:nvPr/>
              </p:nvSpPr>
              <p:spPr bwMode="auto">
                <a:xfrm>
                  <a:off x="2347" y="2972"/>
                  <a:ext cx="682" cy="422"/>
                </a:xfrm>
                <a:prstGeom prst="rect">
                  <a:avLst/>
                </a:prstGeom>
                <a:noFill/>
                <a:ln w="9525">
                  <a:noFill/>
                  <a:miter lim="800000"/>
                  <a:headEnd/>
                  <a:tailEnd/>
                </a:ln>
              </p:spPr>
              <p:txBody>
                <a:bodyPr>
                  <a:prstTxWarp prst="textNoShape">
                    <a:avLst/>
                  </a:prstTxWarp>
                </a:bodyPr>
                <a:lstStyle/>
                <a:p>
                  <a:pPr algn="just" eaLnBrk="1" hangingPunct="1"/>
                  <a:r>
                    <a:rPr kumimoji="1" lang="en-US" altLang="zh-CN" sz="1600" b="1">
                      <a:latin typeface="黑体" pitchFamily="2" charset="-122"/>
                      <a:ea typeface="黑体" pitchFamily="2" charset="-122"/>
                      <a:cs typeface="黑体" pitchFamily="2" charset="-122"/>
                    </a:rPr>
                    <a:t>40</a:t>
                  </a:r>
                  <a:endParaRPr kumimoji="1" lang="en-US" altLang="zh-CN" sz="1600">
                    <a:latin typeface="黑体" pitchFamily="2" charset="-122"/>
                    <a:ea typeface="黑体" pitchFamily="2" charset="-122"/>
                    <a:cs typeface="黑体" pitchFamily="2" charset="-122"/>
                  </a:endParaRPr>
                </a:p>
                <a:p>
                  <a:pPr algn="just"/>
                  <a:endParaRPr kumimoji="1" lang="zh-CN" altLang="en-US" sz="1600">
                    <a:latin typeface="黑体" pitchFamily="2" charset="-122"/>
                    <a:ea typeface="黑体" pitchFamily="2" charset="-122"/>
                    <a:cs typeface="黑体" pitchFamily="2" charset="-122"/>
                  </a:endParaRPr>
                </a:p>
              </p:txBody>
            </p:sp>
            <p:sp>
              <p:nvSpPr>
                <p:cNvPr id="23636" name="Rectangle 91"/>
                <p:cNvSpPr>
                  <a:spLocks noChangeArrowheads="1"/>
                </p:cNvSpPr>
                <p:nvPr/>
              </p:nvSpPr>
              <p:spPr bwMode="auto">
                <a:xfrm>
                  <a:off x="2304" y="2972"/>
                  <a:ext cx="768" cy="422"/>
                </a:xfrm>
                <a:prstGeom prst="rect">
                  <a:avLst/>
                </a:prstGeom>
                <a:noFill/>
                <a:ln w="7">
                  <a:solidFill>
                    <a:srgbClr val="A0A0A0"/>
                  </a:solidFill>
                  <a:miter lim="800000"/>
                  <a:headEnd/>
                  <a:tailEnd/>
                </a:ln>
              </p:spPr>
              <p:txBody>
                <a:bodyPr>
                  <a:prstTxWarp prst="textNoShape">
                    <a:avLst/>
                  </a:prstTxWarp>
                </a:bodyPr>
                <a:lstStyle/>
                <a:p>
                  <a:endParaRPr lang="en-US"/>
                </a:p>
              </p:txBody>
            </p:sp>
          </p:grpSp>
          <p:grpSp>
            <p:nvGrpSpPr>
              <p:cNvPr id="23553" name="Group 92"/>
              <p:cNvGrpSpPr>
                <a:grpSpLocks/>
              </p:cNvGrpSpPr>
              <p:nvPr/>
            </p:nvGrpSpPr>
            <p:grpSpPr bwMode="auto">
              <a:xfrm>
                <a:off x="3072" y="2972"/>
                <a:ext cx="768" cy="422"/>
                <a:chOff x="3072" y="2972"/>
                <a:chExt cx="768" cy="422"/>
              </a:xfrm>
            </p:grpSpPr>
            <p:sp>
              <p:nvSpPr>
                <p:cNvPr id="23633" name="Rectangle 93"/>
                <p:cNvSpPr>
                  <a:spLocks noChangeArrowheads="1"/>
                </p:cNvSpPr>
                <p:nvPr/>
              </p:nvSpPr>
              <p:spPr bwMode="auto">
                <a:xfrm>
                  <a:off x="3115" y="2972"/>
                  <a:ext cx="682" cy="422"/>
                </a:xfrm>
                <a:prstGeom prst="rect">
                  <a:avLst/>
                </a:prstGeom>
                <a:noFill/>
                <a:ln w="9525">
                  <a:noFill/>
                  <a:miter lim="800000"/>
                  <a:headEnd/>
                  <a:tailEnd/>
                </a:ln>
              </p:spPr>
              <p:txBody>
                <a:bodyPr>
                  <a:prstTxWarp prst="textNoShape">
                    <a:avLst/>
                  </a:prstTxWarp>
                </a:bodyPr>
                <a:lstStyle/>
                <a:p>
                  <a:pPr algn="just" eaLnBrk="1" hangingPunct="1"/>
                  <a:r>
                    <a:rPr kumimoji="1" lang="en-US" altLang="zh-CN" sz="1600" b="1">
                      <a:latin typeface="黑体" pitchFamily="2" charset="-122"/>
                      <a:ea typeface="黑体" pitchFamily="2" charset="-122"/>
                      <a:cs typeface="黑体" pitchFamily="2" charset="-122"/>
                    </a:rPr>
                    <a:t>40</a:t>
                  </a:r>
                  <a:endParaRPr kumimoji="1" lang="en-US" altLang="zh-CN" sz="1600">
                    <a:latin typeface="黑体" pitchFamily="2" charset="-122"/>
                    <a:ea typeface="黑体" pitchFamily="2" charset="-122"/>
                    <a:cs typeface="黑体" pitchFamily="2" charset="-122"/>
                  </a:endParaRPr>
                </a:p>
                <a:p>
                  <a:pPr algn="just"/>
                  <a:endParaRPr kumimoji="1" lang="zh-CN" altLang="en-US" sz="1600">
                    <a:latin typeface="黑体" pitchFamily="2" charset="-122"/>
                    <a:ea typeface="黑体" pitchFamily="2" charset="-122"/>
                    <a:cs typeface="黑体" pitchFamily="2" charset="-122"/>
                  </a:endParaRPr>
                </a:p>
              </p:txBody>
            </p:sp>
            <p:sp>
              <p:nvSpPr>
                <p:cNvPr id="23634" name="Rectangle 94"/>
                <p:cNvSpPr>
                  <a:spLocks noChangeArrowheads="1"/>
                </p:cNvSpPr>
                <p:nvPr/>
              </p:nvSpPr>
              <p:spPr bwMode="auto">
                <a:xfrm>
                  <a:off x="3072" y="2972"/>
                  <a:ext cx="768" cy="422"/>
                </a:xfrm>
                <a:prstGeom prst="rect">
                  <a:avLst/>
                </a:prstGeom>
                <a:noFill/>
                <a:ln w="7">
                  <a:solidFill>
                    <a:srgbClr val="A0A0A0"/>
                  </a:solidFill>
                  <a:miter lim="800000"/>
                  <a:headEnd/>
                  <a:tailEnd/>
                </a:ln>
              </p:spPr>
              <p:txBody>
                <a:bodyPr>
                  <a:prstTxWarp prst="textNoShape">
                    <a:avLst/>
                  </a:prstTxWarp>
                </a:bodyPr>
                <a:lstStyle/>
                <a:p>
                  <a:endParaRPr lang="en-US"/>
                </a:p>
              </p:txBody>
            </p:sp>
          </p:grpSp>
          <p:grpSp>
            <p:nvGrpSpPr>
              <p:cNvPr id="23555" name="Group 95"/>
              <p:cNvGrpSpPr>
                <a:grpSpLocks/>
              </p:cNvGrpSpPr>
              <p:nvPr/>
            </p:nvGrpSpPr>
            <p:grpSpPr bwMode="auto">
              <a:xfrm>
                <a:off x="0" y="3394"/>
                <a:ext cx="768" cy="422"/>
                <a:chOff x="0" y="3394"/>
                <a:chExt cx="768" cy="422"/>
              </a:xfrm>
            </p:grpSpPr>
            <p:sp>
              <p:nvSpPr>
                <p:cNvPr id="23631" name="Rectangle 96"/>
                <p:cNvSpPr>
                  <a:spLocks noChangeArrowheads="1"/>
                </p:cNvSpPr>
                <p:nvPr/>
              </p:nvSpPr>
              <p:spPr bwMode="auto">
                <a:xfrm>
                  <a:off x="43" y="3394"/>
                  <a:ext cx="682" cy="422"/>
                </a:xfrm>
                <a:prstGeom prst="rect">
                  <a:avLst/>
                </a:prstGeom>
                <a:noFill/>
                <a:ln w="9525">
                  <a:noFill/>
                  <a:miter lim="800000"/>
                  <a:headEnd/>
                  <a:tailEnd/>
                </a:ln>
              </p:spPr>
              <p:txBody>
                <a:bodyPr>
                  <a:prstTxWarp prst="textNoShape">
                    <a:avLst/>
                  </a:prstTxWarp>
                </a:bodyPr>
                <a:lstStyle/>
                <a:p>
                  <a:pPr algn="just" eaLnBrk="1" hangingPunct="1"/>
                  <a:r>
                    <a:rPr kumimoji="1" lang="en-US" altLang="zh-CN" sz="1600" b="1">
                      <a:latin typeface="黑体" pitchFamily="2" charset="-122"/>
                      <a:ea typeface="黑体" pitchFamily="2" charset="-122"/>
                      <a:cs typeface="黑体" pitchFamily="2" charset="-122"/>
                    </a:rPr>
                    <a:t>ACT</a:t>
                  </a:r>
                  <a:endParaRPr kumimoji="1" lang="en-US" altLang="zh-CN" sz="1600">
                    <a:latin typeface="黑体" pitchFamily="2" charset="-122"/>
                    <a:ea typeface="黑体" pitchFamily="2" charset="-122"/>
                    <a:cs typeface="黑体" pitchFamily="2" charset="-122"/>
                  </a:endParaRPr>
                </a:p>
                <a:p>
                  <a:pPr algn="just"/>
                  <a:endParaRPr kumimoji="1" lang="zh-CN" altLang="en-US" sz="1600">
                    <a:latin typeface="黑体" pitchFamily="2" charset="-122"/>
                    <a:ea typeface="黑体" pitchFamily="2" charset="-122"/>
                    <a:cs typeface="黑体" pitchFamily="2" charset="-122"/>
                  </a:endParaRPr>
                </a:p>
              </p:txBody>
            </p:sp>
            <p:sp>
              <p:nvSpPr>
                <p:cNvPr id="23632" name="Rectangle 97"/>
                <p:cNvSpPr>
                  <a:spLocks noChangeArrowheads="1"/>
                </p:cNvSpPr>
                <p:nvPr/>
              </p:nvSpPr>
              <p:spPr bwMode="auto">
                <a:xfrm>
                  <a:off x="0" y="3394"/>
                  <a:ext cx="768" cy="422"/>
                </a:xfrm>
                <a:prstGeom prst="rect">
                  <a:avLst/>
                </a:prstGeom>
                <a:noFill/>
                <a:ln w="7">
                  <a:solidFill>
                    <a:srgbClr val="A0A0A0"/>
                  </a:solidFill>
                  <a:miter lim="800000"/>
                  <a:headEnd/>
                  <a:tailEnd/>
                </a:ln>
              </p:spPr>
              <p:txBody>
                <a:bodyPr>
                  <a:prstTxWarp prst="textNoShape">
                    <a:avLst/>
                  </a:prstTxWarp>
                </a:bodyPr>
                <a:lstStyle/>
                <a:p>
                  <a:endParaRPr lang="en-US"/>
                </a:p>
              </p:txBody>
            </p:sp>
          </p:grpSp>
          <p:grpSp>
            <p:nvGrpSpPr>
              <p:cNvPr id="23556" name="Group 98"/>
              <p:cNvGrpSpPr>
                <a:grpSpLocks/>
              </p:cNvGrpSpPr>
              <p:nvPr/>
            </p:nvGrpSpPr>
            <p:grpSpPr bwMode="auto">
              <a:xfrm>
                <a:off x="768" y="3394"/>
                <a:ext cx="768" cy="422"/>
                <a:chOff x="768" y="3394"/>
                <a:chExt cx="768" cy="422"/>
              </a:xfrm>
            </p:grpSpPr>
            <p:sp>
              <p:nvSpPr>
                <p:cNvPr id="23629" name="Rectangle 99"/>
                <p:cNvSpPr>
                  <a:spLocks noChangeArrowheads="1"/>
                </p:cNvSpPr>
                <p:nvPr/>
              </p:nvSpPr>
              <p:spPr bwMode="auto">
                <a:xfrm>
                  <a:off x="811" y="3394"/>
                  <a:ext cx="682" cy="422"/>
                </a:xfrm>
                <a:prstGeom prst="rect">
                  <a:avLst/>
                </a:prstGeom>
                <a:noFill/>
                <a:ln w="9525">
                  <a:noFill/>
                  <a:miter lim="800000"/>
                  <a:headEnd/>
                  <a:tailEnd/>
                </a:ln>
              </p:spPr>
              <p:txBody>
                <a:bodyPr>
                  <a:prstTxWarp prst="textNoShape">
                    <a:avLst/>
                  </a:prstTxWarp>
                </a:bodyPr>
                <a:lstStyle/>
                <a:p>
                  <a:pPr algn="just" eaLnBrk="1" hangingPunct="1"/>
                  <a:r>
                    <a:rPr kumimoji="1" lang="en-US" altLang="zh-CN" sz="1600" b="1">
                      <a:latin typeface="黑体" pitchFamily="2" charset="-122"/>
                      <a:ea typeface="黑体" pitchFamily="2" charset="-122"/>
                      <a:cs typeface="黑体" pitchFamily="2" charset="-122"/>
                    </a:rPr>
                    <a:t>1997</a:t>
                  </a:r>
                  <a:endParaRPr kumimoji="1" lang="zh-CN" altLang="en-US" sz="1600">
                    <a:latin typeface="黑体" pitchFamily="2" charset="-122"/>
                    <a:ea typeface="黑体" pitchFamily="2" charset="-122"/>
                    <a:cs typeface="黑体" pitchFamily="2" charset="-122"/>
                  </a:endParaRPr>
                </a:p>
                <a:p>
                  <a:pPr algn="just"/>
                  <a:endParaRPr kumimoji="1" lang="zh-CN" altLang="en-US" sz="1600">
                    <a:latin typeface="黑体" pitchFamily="2" charset="-122"/>
                    <a:ea typeface="黑体" pitchFamily="2" charset="-122"/>
                    <a:cs typeface="黑体" pitchFamily="2" charset="-122"/>
                  </a:endParaRPr>
                </a:p>
              </p:txBody>
            </p:sp>
            <p:sp>
              <p:nvSpPr>
                <p:cNvPr id="23630" name="Rectangle 100"/>
                <p:cNvSpPr>
                  <a:spLocks noChangeArrowheads="1"/>
                </p:cNvSpPr>
                <p:nvPr/>
              </p:nvSpPr>
              <p:spPr bwMode="auto">
                <a:xfrm>
                  <a:off x="768" y="3394"/>
                  <a:ext cx="768" cy="422"/>
                </a:xfrm>
                <a:prstGeom prst="rect">
                  <a:avLst/>
                </a:prstGeom>
                <a:noFill/>
                <a:ln w="7">
                  <a:solidFill>
                    <a:srgbClr val="A0A0A0"/>
                  </a:solidFill>
                  <a:miter lim="800000"/>
                  <a:headEnd/>
                  <a:tailEnd/>
                </a:ln>
              </p:spPr>
              <p:txBody>
                <a:bodyPr>
                  <a:prstTxWarp prst="textNoShape">
                    <a:avLst/>
                  </a:prstTxWarp>
                </a:bodyPr>
                <a:lstStyle/>
                <a:p>
                  <a:endParaRPr lang="en-US"/>
                </a:p>
              </p:txBody>
            </p:sp>
          </p:grpSp>
          <p:grpSp>
            <p:nvGrpSpPr>
              <p:cNvPr id="23558" name="Group 101"/>
              <p:cNvGrpSpPr>
                <a:grpSpLocks/>
              </p:cNvGrpSpPr>
              <p:nvPr/>
            </p:nvGrpSpPr>
            <p:grpSpPr bwMode="auto">
              <a:xfrm>
                <a:off x="1536" y="3394"/>
                <a:ext cx="768" cy="422"/>
                <a:chOff x="1536" y="3394"/>
                <a:chExt cx="768" cy="422"/>
              </a:xfrm>
            </p:grpSpPr>
            <p:sp>
              <p:nvSpPr>
                <p:cNvPr id="23627" name="Rectangle 102"/>
                <p:cNvSpPr>
                  <a:spLocks noChangeArrowheads="1"/>
                </p:cNvSpPr>
                <p:nvPr/>
              </p:nvSpPr>
              <p:spPr bwMode="auto">
                <a:xfrm>
                  <a:off x="1579" y="3394"/>
                  <a:ext cx="682" cy="422"/>
                </a:xfrm>
                <a:prstGeom prst="rect">
                  <a:avLst/>
                </a:prstGeom>
                <a:noFill/>
                <a:ln w="9525">
                  <a:noFill/>
                  <a:miter lim="800000"/>
                  <a:headEnd/>
                  <a:tailEnd/>
                </a:ln>
              </p:spPr>
              <p:txBody>
                <a:bodyPr>
                  <a:prstTxWarp prst="textNoShape">
                    <a:avLst/>
                  </a:prstTxWarp>
                </a:bodyPr>
                <a:lstStyle/>
                <a:p>
                  <a:pPr algn="just" eaLnBrk="1" hangingPunct="1"/>
                  <a:r>
                    <a:rPr kumimoji="1" lang="en-US" altLang="zh-CN" sz="1600" b="1">
                      <a:latin typeface="黑体" pitchFamily="2" charset="-122"/>
                      <a:ea typeface="黑体" pitchFamily="2" charset="-122"/>
                      <a:cs typeface="黑体" pitchFamily="2" charset="-122"/>
                    </a:rPr>
                    <a:t>   989 000</a:t>
                  </a:r>
                  <a:endParaRPr kumimoji="1" lang="en-US" altLang="zh-CN" sz="1600">
                    <a:latin typeface="黑体" pitchFamily="2" charset="-122"/>
                    <a:ea typeface="黑体" pitchFamily="2" charset="-122"/>
                    <a:cs typeface="黑体" pitchFamily="2" charset="-122"/>
                  </a:endParaRPr>
                </a:p>
                <a:p>
                  <a:pPr algn="just"/>
                  <a:endParaRPr kumimoji="1" lang="zh-CN" altLang="en-US" sz="1600">
                    <a:latin typeface="黑体" pitchFamily="2" charset="-122"/>
                    <a:ea typeface="黑体" pitchFamily="2" charset="-122"/>
                    <a:cs typeface="黑体" pitchFamily="2" charset="-122"/>
                  </a:endParaRPr>
                </a:p>
              </p:txBody>
            </p:sp>
            <p:sp>
              <p:nvSpPr>
                <p:cNvPr id="23628" name="Rectangle 103"/>
                <p:cNvSpPr>
                  <a:spLocks noChangeArrowheads="1"/>
                </p:cNvSpPr>
                <p:nvPr/>
              </p:nvSpPr>
              <p:spPr bwMode="auto">
                <a:xfrm>
                  <a:off x="1536" y="3394"/>
                  <a:ext cx="768" cy="422"/>
                </a:xfrm>
                <a:prstGeom prst="rect">
                  <a:avLst/>
                </a:prstGeom>
                <a:noFill/>
                <a:ln w="7">
                  <a:solidFill>
                    <a:srgbClr val="A0A0A0"/>
                  </a:solidFill>
                  <a:miter lim="800000"/>
                  <a:headEnd/>
                  <a:tailEnd/>
                </a:ln>
              </p:spPr>
              <p:txBody>
                <a:bodyPr>
                  <a:prstTxWarp prst="textNoShape">
                    <a:avLst/>
                  </a:prstTxWarp>
                </a:bodyPr>
                <a:lstStyle/>
                <a:p>
                  <a:endParaRPr lang="en-US"/>
                </a:p>
              </p:txBody>
            </p:sp>
          </p:grpSp>
          <p:grpSp>
            <p:nvGrpSpPr>
              <p:cNvPr id="23559" name="Group 104"/>
              <p:cNvGrpSpPr>
                <a:grpSpLocks/>
              </p:cNvGrpSpPr>
              <p:nvPr/>
            </p:nvGrpSpPr>
            <p:grpSpPr bwMode="auto">
              <a:xfrm>
                <a:off x="2304" y="3394"/>
                <a:ext cx="768" cy="422"/>
                <a:chOff x="2304" y="3394"/>
                <a:chExt cx="768" cy="422"/>
              </a:xfrm>
            </p:grpSpPr>
            <p:sp>
              <p:nvSpPr>
                <p:cNvPr id="23625" name="Rectangle 105"/>
                <p:cNvSpPr>
                  <a:spLocks noChangeArrowheads="1"/>
                </p:cNvSpPr>
                <p:nvPr/>
              </p:nvSpPr>
              <p:spPr bwMode="auto">
                <a:xfrm>
                  <a:off x="2347" y="3394"/>
                  <a:ext cx="682" cy="422"/>
                </a:xfrm>
                <a:prstGeom prst="rect">
                  <a:avLst/>
                </a:prstGeom>
                <a:noFill/>
                <a:ln w="9525">
                  <a:noFill/>
                  <a:miter lim="800000"/>
                  <a:headEnd/>
                  <a:tailEnd/>
                </a:ln>
              </p:spPr>
              <p:txBody>
                <a:bodyPr>
                  <a:prstTxWarp prst="textNoShape">
                    <a:avLst/>
                  </a:prstTxWarp>
                </a:bodyPr>
                <a:lstStyle/>
                <a:p>
                  <a:pPr algn="just" eaLnBrk="1" hangingPunct="1"/>
                  <a:r>
                    <a:rPr kumimoji="1" lang="en-US" altLang="zh-CN" sz="1600" b="1">
                      <a:latin typeface="黑体" pitchFamily="2" charset="-122"/>
                      <a:ea typeface="黑体" pitchFamily="2" charset="-122"/>
                      <a:cs typeface="黑体" pitchFamily="2" charset="-122"/>
                    </a:rPr>
                    <a:t>40</a:t>
                  </a:r>
                  <a:endParaRPr kumimoji="1" lang="en-US" altLang="zh-CN" sz="1600">
                    <a:latin typeface="黑体" pitchFamily="2" charset="-122"/>
                    <a:ea typeface="黑体" pitchFamily="2" charset="-122"/>
                    <a:cs typeface="黑体" pitchFamily="2" charset="-122"/>
                  </a:endParaRPr>
                </a:p>
                <a:p>
                  <a:pPr algn="just"/>
                  <a:endParaRPr kumimoji="1" lang="zh-CN" altLang="en-US" sz="1600">
                    <a:latin typeface="黑体" pitchFamily="2" charset="-122"/>
                    <a:ea typeface="黑体" pitchFamily="2" charset="-122"/>
                    <a:cs typeface="黑体" pitchFamily="2" charset="-122"/>
                  </a:endParaRPr>
                </a:p>
              </p:txBody>
            </p:sp>
            <p:sp>
              <p:nvSpPr>
                <p:cNvPr id="23626" name="Rectangle 106"/>
                <p:cNvSpPr>
                  <a:spLocks noChangeArrowheads="1"/>
                </p:cNvSpPr>
                <p:nvPr/>
              </p:nvSpPr>
              <p:spPr bwMode="auto">
                <a:xfrm>
                  <a:off x="2304" y="3394"/>
                  <a:ext cx="768" cy="422"/>
                </a:xfrm>
                <a:prstGeom prst="rect">
                  <a:avLst/>
                </a:prstGeom>
                <a:noFill/>
                <a:ln w="7">
                  <a:solidFill>
                    <a:srgbClr val="A0A0A0"/>
                  </a:solidFill>
                  <a:miter lim="800000"/>
                  <a:headEnd/>
                  <a:tailEnd/>
                </a:ln>
              </p:spPr>
              <p:txBody>
                <a:bodyPr>
                  <a:prstTxWarp prst="textNoShape">
                    <a:avLst/>
                  </a:prstTxWarp>
                </a:bodyPr>
                <a:lstStyle/>
                <a:p>
                  <a:endParaRPr lang="en-US"/>
                </a:p>
              </p:txBody>
            </p:sp>
          </p:grpSp>
          <p:grpSp>
            <p:nvGrpSpPr>
              <p:cNvPr id="23560" name="Group 107"/>
              <p:cNvGrpSpPr>
                <a:grpSpLocks/>
              </p:cNvGrpSpPr>
              <p:nvPr/>
            </p:nvGrpSpPr>
            <p:grpSpPr bwMode="auto">
              <a:xfrm>
                <a:off x="3072" y="3394"/>
                <a:ext cx="768" cy="422"/>
                <a:chOff x="3072" y="3394"/>
                <a:chExt cx="768" cy="422"/>
              </a:xfrm>
            </p:grpSpPr>
            <p:sp>
              <p:nvSpPr>
                <p:cNvPr id="23623" name="Rectangle 108"/>
                <p:cNvSpPr>
                  <a:spLocks noChangeArrowheads="1"/>
                </p:cNvSpPr>
                <p:nvPr/>
              </p:nvSpPr>
              <p:spPr bwMode="auto">
                <a:xfrm>
                  <a:off x="3115" y="3394"/>
                  <a:ext cx="682" cy="422"/>
                </a:xfrm>
                <a:prstGeom prst="rect">
                  <a:avLst/>
                </a:prstGeom>
                <a:noFill/>
                <a:ln w="9525">
                  <a:noFill/>
                  <a:miter lim="800000"/>
                  <a:headEnd/>
                  <a:tailEnd/>
                </a:ln>
              </p:spPr>
              <p:txBody>
                <a:bodyPr>
                  <a:prstTxWarp prst="textNoShape">
                    <a:avLst/>
                  </a:prstTxWarp>
                </a:bodyPr>
                <a:lstStyle/>
                <a:p>
                  <a:pPr algn="just" eaLnBrk="1" hangingPunct="1"/>
                  <a:r>
                    <a:rPr kumimoji="1" lang="en-US" altLang="zh-CN" sz="1600" b="1">
                      <a:latin typeface="黑体" pitchFamily="2" charset="-122"/>
                      <a:ea typeface="黑体" pitchFamily="2" charset="-122"/>
                      <a:cs typeface="黑体" pitchFamily="2" charset="-122"/>
                    </a:rPr>
                    <a:t>~ 2.5</a:t>
                  </a:r>
                  <a:endParaRPr kumimoji="1" lang="en-US" altLang="zh-CN" sz="1600">
                    <a:latin typeface="黑体" pitchFamily="2" charset="-122"/>
                    <a:ea typeface="黑体" pitchFamily="2" charset="-122"/>
                    <a:cs typeface="黑体" pitchFamily="2" charset="-122"/>
                  </a:endParaRPr>
                </a:p>
                <a:p>
                  <a:pPr algn="just"/>
                  <a:endParaRPr kumimoji="1" lang="zh-CN" altLang="en-US" sz="1600">
                    <a:latin typeface="黑体" pitchFamily="2" charset="-122"/>
                    <a:ea typeface="黑体" pitchFamily="2" charset="-122"/>
                    <a:cs typeface="黑体" pitchFamily="2" charset="-122"/>
                  </a:endParaRPr>
                </a:p>
              </p:txBody>
            </p:sp>
            <p:sp>
              <p:nvSpPr>
                <p:cNvPr id="23624" name="Rectangle 109"/>
                <p:cNvSpPr>
                  <a:spLocks noChangeArrowheads="1"/>
                </p:cNvSpPr>
                <p:nvPr/>
              </p:nvSpPr>
              <p:spPr bwMode="auto">
                <a:xfrm>
                  <a:off x="3072" y="3394"/>
                  <a:ext cx="768" cy="422"/>
                </a:xfrm>
                <a:prstGeom prst="rect">
                  <a:avLst/>
                </a:prstGeom>
                <a:noFill/>
                <a:ln w="7">
                  <a:solidFill>
                    <a:srgbClr val="A0A0A0"/>
                  </a:solidFill>
                  <a:miter lim="800000"/>
                  <a:headEnd/>
                  <a:tailEnd/>
                </a:ln>
              </p:spPr>
              <p:txBody>
                <a:bodyPr>
                  <a:prstTxWarp prst="textNoShape">
                    <a:avLst/>
                  </a:prstTxWarp>
                </a:bodyPr>
                <a:lstStyle/>
                <a:p>
                  <a:endParaRPr lang="en-US"/>
                </a:p>
              </p:txBody>
            </p:sp>
          </p:grpSp>
          <p:grpSp>
            <p:nvGrpSpPr>
              <p:cNvPr id="23561" name="Group 110"/>
              <p:cNvGrpSpPr>
                <a:grpSpLocks/>
              </p:cNvGrpSpPr>
              <p:nvPr/>
            </p:nvGrpSpPr>
            <p:grpSpPr bwMode="auto">
              <a:xfrm>
                <a:off x="0" y="3816"/>
                <a:ext cx="768" cy="422"/>
                <a:chOff x="0" y="3816"/>
                <a:chExt cx="768" cy="422"/>
              </a:xfrm>
            </p:grpSpPr>
            <p:sp>
              <p:nvSpPr>
                <p:cNvPr id="23621" name="Rectangle 111"/>
                <p:cNvSpPr>
                  <a:spLocks noChangeArrowheads="1"/>
                </p:cNvSpPr>
                <p:nvPr/>
              </p:nvSpPr>
              <p:spPr bwMode="auto">
                <a:xfrm>
                  <a:off x="43" y="3816"/>
                  <a:ext cx="682" cy="422"/>
                </a:xfrm>
                <a:prstGeom prst="rect">
                  <a:avLst/>
                </a:prstGeom>
                <a:noFill/>
                <a:ln w="9525">
                  <a:noFill/>
                  <a:miter lim="800000"/>
                  <a:headEnd/>
                  <a:tailEnd/>
                </a:ln>
              </p:spPr>
              <p:txBody>
                <a:bodyPr>
                  <a:prstTxWarp prst="textNoShape">
                    <a:avLst/>
                  </a:prstTxWarp>
                </a:bodyPr>
                <a:lstStyle/>
                <a:p>
                  <a:pPr algn="just" eaLnBrk="1" hangingPunct="1"/>
                  <a:r>
                    <a:rPr kumimoji="1" lang="en-US" altLang="zh-CN" sz="1600" b="1">
                      <a:latin typeface="黑体" pitchFamily="2" charset="-122"/>
                      <a:ea typeface="黑体" pitchFamily="2" charset="-122"/>
                      <a:cs typeface="黑体" pitchFamily="2" charset="-122"/>
                    </a:rPr>
                    <a:t>TYCHO-2</a:t>
                  </a:r>
                  <a:endParaRPr kumimoji="1" lang="en-US" altLang="zh-CN" sz="1600">
                    <a:latin typeface="黑体" pitchFamily="2" charset="-122"/>
                    <a:ea typeface="黑体" pitchFamily="2" charset="-122"/>
                    <a:cs typeface="黑体" pitchFamily="2" charset="-122"/>
                  </a:endParaRPr>
                </a:p>
                <a:p>
                  <a:pPr algn="just"/>
                  <a:endParaRPr kumimoji="1" lang="zh-CN" altLang="en-US" sz="1600">
                    <a:latin typeface="黑体" pitchFamily="2" charset="-122"/>
                    <a:ea typeface="黑体" pitchFamily="2" charset="-122"/>
                    <a:cs typeface="黑体" pitchFamily="2" charset="-122"/>
                  </a:endParaRPr>
                </a:p>
              </p:txBody>
            </p:sp>
            <p:sp>
              <p:nvSpPr>
                <p:cNvPr id="23622" name="Rectangle 112"/>
                <p:cNvSpPr>
                  <a:spLocks noChangeArrowheads="1"/>
                </p:cNvSpPr>
                <p:nvPr/>
              </p:nvSpPr>
              <p:spPr bwMode="auto">
                <a:xfrm>
                  <a:off x="0" y="3816"/>
                  <a:ext cx="768" cy="422"/>
                </a:xfrm>
                <a:prstGeom prst="rect">
                  <a:avLst/>
                </a:prstGeom>
                <a:noFill/>
                <a:ln w="7">
                  <a:solidFill>
                    <a:srgbClr val="A0A0A0"/>
                  </a:solidFill>
                  <a:miter lim="800000"/>
                  <a:headEnd/>
                  <a:tailEnd/>
                </a:ln>
              </p:spPr>
              <p:txBody>
                <a:bodyPr>
                  <a:prstTxWarp prst="textNoShape">
                    <a:avLst/>
                  </a:prstTxWarp>
                </a:bodyPr>
                <a:lstStyle/>
                <a:p>
                  <a:endParaRPr lang="en-US"/>
                </a:p>
              </p:txBody>
            </p:sp>
          </p:grpSp>
          <p:grpSp>
            <p:nvGrpSpPr>
              <p:cNvPr id="23562" name="Group 113"/>
              <p:cNvGrpSpPr>
                <a:grpSpLocks/>
              </p:cNvGrpSpPr>
              <p:nvPr/>
            </p:nvGrpSpPr>
            <p:grpSpPr bwMode="auto">
              <a:xfrm>
                <a:off x="768" y="3816"/>
                <a:ext cx="768" cy="422"/>
                <a:chOff x="768" y="3816"/>
                <a:chExt cx="768" cy="422"/>
              </a:xfrm>
            </p:grpSpPr>
            <p:sp>
              <p:nvSpPr>
                <p:cNvPr id="23619" name="Rectangle 114"/>
                <p:cNvSpPr>
                  <a:spLocks noChangeArrowheads="1"/>
                </p:cNvSpPr>
                <p:nvPr/>
              </p:nvSpPr>
              <p:spPr bwMode="auto">
                <a:xfrm>
                  <a:off x="811" y="3816"/>
                  <a:ext cx="682" cy="422"/>
                </a:xfrm>
                <a:prstGeom prst="rect">
                  <a:avLst/>
                </a:prstGeom>
                <a:noFill/>
                <a:ln w="9525">
                  <a:noFill/>
                  <a:miter lim="800000"/>
                  <a:headEnd/>
                  <a:tailEnd/>
                </a:ln>
              </p:spPr>
              <p:txBody>
                <a:bodyPr>
                  <a:prstTxWarp prst="textNoShape">
                    <a:avLst/>
                  </a:prstTxWarp>
                </a:bodyPr>
                <a:lstStyle/>
                <a:p>
                  <a:pPr algn="just" eaLnBrk="1" hangingPunct="1"/>
                  <a:r>
                    <a:rPr kumimoji="1" lang="en-US" altLang="zh-CN" sz="1600" b="1">
                      <a:latin typeface="黑体" pitchFamily="2" charset="-122"/>
                      <a:ea typeface="黑体" pitchFamily="2" charset="-122"/>
                      <a:cs typeface="黑体" pitchFamily="2" charset="-122"/>
                    </a:rPr>
                    <a:t>1999</a:t>
                  </a:r>
                  <a:endParaRPr kumimoji="1" lang="zh-CN" altLang="en-US" sz="1600">
                    <a:latin typeface="黑体" pitchFamily="2" charset="-122"/>
                    <a:ea typeface="黑体" pitchFamily="2" charset="-122"/>
                    <a:cs typeface="黑体" pitchFamily="2" charset="-122"/>
                  </a:endParaRPr>
                </a:p>
                <a:p>
                  <a:pPr algn="just"/>
                  <a:endParaRPr kumimoji="1" lang="zh-CN" altLang="en-US" sz="1600">
                    <a:latin typeface="黑体" pitchFamily="2" charset="-122"/>
                    <a:ea typeface="黑体" pitchFamily="2" charset="-122"/>
                    <a:cs typeface="黑体" pitchFamily="2" charset="-122"/>
                  </a:endParaRPr>
                </a:p>
              </p:txBody>
            </p:sp>
            <p:sp>
              <p:nvSpPr>
                <p:cNvPr id="23620" name="Rectangle 115"/>
                <p:cNvSpPr>
                  <a:spLocks noChangeArrowheads="1"/>
                </p:cNvSpPr>
                <p:nvPr/>
              </p:nvSpPr>
              <p:spPr bwMode="auto">
                <a:xfrm>
                  <a:off x="768" y="3816"/>
                  <a:ext cx="768" cy="422"/>
                </a:xfrm>
                <a:prstGeom prst="rect">
                  <a:avLst/>
                </a:prstGeom>
                <a:noFill/>
                <a:ln w="7">
                  <a:solidFill>
                    <a:srgbClr val="A0A0A0"/>
                  </a:solidFill>
                  <a:miter lim="800000"/>
                  <a:headEnd/>
                  <a:tailEnd/>
                </a:ln>
              </p:spPr>
              <p:txBody>
                <a:bodyPr>
                  <a:prstTxWarp prst="textNoShape">
                    <a:avLst/>
                  </a:prstTxWarp>
                </a:bodyPr>
                <a:lstStyle/>
                <a:p>
                  <a:endParaRPr lang="en-US"/>
                </a:p>
              </p:txBody>
            </p:sp>
          </p:grpSp>
          <p:grpSp>
            <p:nvGrpSpPr>
              <p:cNvPr id="23563" name="Group 116"/>
              <p:cNvGrpSpPr>
                <a:grpSpLocks/>
              </p:cNvGrpSpPr>
              <p:nvPr/>
            </p:nvGrpSpPr>
            <p:grpSpPr bwMode="auto">
              <a:xfrm>
                <a:off x="1536" y="3816"/>
                <a:ext cx="768" cy="422"/>
                <a:chOff x="1536" y="3816"/>
                <a:chExt cx="768" cy="422"/>
              </a:xfrm>
            </p:grpSpPr>
            <p:sp>
              <p:nvSpPr>
                <p:cNvPr id="23617" name="Rectangle 117"/>
                <p:cNvSpPr>
                  <a:spLocks noChangeArrowheads="1"/>
                </p:cNvSpPr>
                <p:nvPr/>
              </p:nvSpPr>
              <p:spPr bwMode="auto">
                <a:xfrm>
                  <a:off x="1579" y="3816"/>
                  <a:ext cx="682" cy="422"/>
                </a:xfrm>
                <a:prstGeom prst="rect">
                  <a:avLst/>
                </a:prstGeom>
                <a:noFill/>
                <a:ln w="9525">
                  <a:noFill/>
                  <a:miter lim="800000"/>
                  <a:headEnd/>
                  <a:tailEnd/>
                </a:ln>
              </p:spPr>
              <p:txBody>
                <a:bodyPr>
                  <a:prstTxWarp prst="textNoShape">
                    <a:avLst/>
                  </a:prstTxWarp>
                </a:bodyPr>
                <a:lstStyle/>
                <a:p>
                  <a:pPr algn="just" eaLnBrk="1" hangingPunct="1"/>
                  <a:r>
                    <a:rPr kumimoji="1" lang="en-US" altLang="zh-CN" sz="1600" b="1">
                      <a:latin typeface="黑体" pitchFamily="2" charset="-122"/>
                      <a:ea typeface="黑体" pitchFamily="2" charset="-122"/>
                      <a:cs typeface="黑体" pitchFamily="2" charset="-122"/>
                    </a:rPr>
                    <a:t> 2 500 000</a:t>
                  </a:r>
                  <a:endParaRPr kumimoji="1" lang="en-US" altLang="zh-CN" sz="1600">
                    <a:latin typeface="黑体" pitchFamily="2" charset="-122"/>
                    <a:ea typeface="黑体" pitchFamily="2" charset="-122"/>
                    <a:cs typeface="黑体" pitchFamily="2" charset="-122"/>
                  </a:endParaRPr>
                </a:p>
                <a:p>
                  <a:pPr algn="just"/>
                  <a:endParaRPr kumimoji="1" lang="zh-CN" altLang="en-US" sz="1600">
                    <a:latin typeface="黑体" pitchFamily="2" charset="-122"/>
                    <a:ea typeface="黑体" pitchFamily="2" charset="-122"/>
                    <a:cs typeface="黑体" pitchFamily="2" charset="-122"/>
                  </a:endParaRPr>
                </a:p>
              </p:txBody>
            </p:sp>
            <p:sp>
              <p:nvSpPr>
                <p:cNvPr id="23618" name="Rectangle 118"/>
                <p:cNvSpPr>
                  <a:spLocks noChangeArrowheads="1"/>
                </p:cNvSpPr>
                <p:nvPr/>
              </p:nvSpPr>
              <p:spPr bwMode="auto">
                <a:xfrm>
                  <a:off x="1536" y="3816"/>
                  <a:ext cx="768" cy="422"/>
                </a:xfrm>
                <a:prstGeom prst="rect">
                  <a:avLst/>
                </a:prstGeom>
                <a:noFill/>
                <a:ln w="7">
                  <a:solidFill>
                    <a:srgbClr val="A0A0A0"/>
                  </a:solidFill>
                  <a:miter lim="800000"/>
                  <a:headEnd/>
                  <a:tailEnd/>
                </a:ln>
              </p:spPr>
              <p:txBody>
                <a:bodyPr>
                  <a:prstTxWarp prst="textNoShape">
                    <a:avLst/>
                  </a:prstTxWarp>
                </a:bodyPr>
                <a:lstStyle/>
                <a:p>
                  <a:endParaRPr lang="en-US"/>
                </a:p>
              </p:txBody>
            </p:sp>
          </p:grpSp>
          <p:grpSp>
            <p:nvGrpSpPr>
              <p:cNvPr id="23564" name="Group 119"/>
              <p:cNvGrpSpPr>
                <a:grpSpLocks/>
              </p:cNvGrpSpPr>
              <p:nvPr/>
            </p:nvGrpSpPr>
            <p:grpSpPr bwMode="auto">
              <a:xfrm>
                <a:off x="2304" y="3816"/>
                <a:ext cx="768" cy="422"/>
                <a:chOff x="2304" y="3816"/>
                <a:chExt cx="768" cy="422"/>
              </a:xfrm>
            </p:grpSpPr>
            <p:sp>
              <p:nvSpPr>
                <p:cNvPr id="23615" name="Rectangle 120"/>
                <p:cNvSpPr>
                  <a:spLocks noChangeArrowheads="1"/>
                </p:cNvSpPr>
                <p:nvPr/>
              </p:nvSpPr>
              <p:spPr bwMode="auto">
                <a:xfrm>
                  <a:off x="2347" y="3816"/>
                  <a:ext cx="682" cy="422"/>
                </a:xfrm>
                <a:prstGeom prst="rect">
                  <a:avLst/>
                </a:prstGeom>
                <a:noFill/>
                <a:ln w="9525">
                  <a:noFill/>
                  <a:miter lim="800000"/>
                  <a:headEnd/>
                  <a:tailEnd/>
                </a:ln>
              </p:spPr>
              <p:txBody>
                <a:bodyPr>
                  <a:prstTxWarp prst="textNoShape">
                    <a:avLst/>
                  </a:prstTxWarp>
                </a:bodyPr>
                <a:lstStyle/>
                <a:p>
                  <a:pPr algn="just" eaLnBrk="1" hangingPunct="1"/>
                  <a:r>
                    <a:rPr kumimoji="1" lang="en-US" altLang="zh-CN" sz="1600" b="1">
                      <a:latin typeface="黑体" pitchFamily="2" charset="-122"/>
                      <a:ea typeface="黑体" pitchFamily="2" charset="-122"/>
                      <a:cs typeface="黑体" pitchFamily="2" charset="-122"/>
                    </a:rPr>
                    <a:t>25</a:t>
                  </a:r>
                  <a:endParaRPr kumimoji="1" lang="en-US" altLang="zh-CN" sz="1600">
                    <a:latin typeface="黑体" pitchFamily="2" charset="-122"/>
                    <a:ea typeface="黑体" pitchFamily="2" charset="-122"/>
                    <a:cs typeface="黑体" pitchFamily="2" charset="-122"/>
                  </a:endParaRPr>
                </a:p>
              </p:txBody>
            </p:sp>
            <p:sp>
              <p:nvSpPr>
                <p:cNvPr id="23616" name="Rectangle 121"/>
                <p:cNvSpPr>
                  <a:spLocks noChangeArrowheads="1"/>
                </p:cNvSpPr>
                <p:nvPr/>
              </p:nvSpPr>
              <p:spPr bwMode="auto">
                <a:xfrm>
                  <a:off x="2304" y="3816"/>
                  <a:ext cx="768" cy="422"/>
                </a:xfrm>
                <a:prstGeom prst="rect">
                  <a:avLst/>
                </a:prstGeom>
                <a:noFill/>
                <a:ln w="7">
                  <a:solidFill>
                    <a:srgbClr val="A0A0A0"/>
                  </a:solidFill>
                  <a:miter lim="800000"/>
                  <a:headEnd/>
                  <a:tailEnd/>
                </a:ln>
              </p:spPr>
              <p:txBody>
                <a:bodyPr>
                  <a:prstTxWarp prst="textNoShape">
                    <a:avLst/>
                  </a:prstTxWarp>
                </a:bodyPr>
                <a:lstStyle/>
                <a:p>
                  <a:endParaRPr lang="en-US"/>
                </a:p>
              </p:txBody>
            </p:sp>
          </p:grpSp>
          <p:grpSp>
            <p:nvGrpSpPr>
              <p:cNvPr id="23565" name="Group 122"/>
              <p:cNvGrpSpPr>
                <a:grpSpLocks/>
              </p:cNvGrpSpPr>
              <p:nvPr/>
            </p:nvGrpSpPr>
            <p:grpSpPr bwMode="auto">
              <a:xfrm>
                <a:off x="3072" y="3816"/>
                <a:ext cx="768" cy="422"/>
                <a:chOff x="3072" y="3816"/>
                <a:chExt cx="768" cy="422"/>
              </a:xfrm>
            </p:grpSpPr>
            <p:sp>
              <p:nvSpPr>
                <p:cNvPr id="23613" name="Rectangle 123"/>
                <p:cNvSpPr>
                  <a:spLocks noChangeArrowheads="1"/>
                </p:cNvSpPr>
                <p:nvPr/>
              </p:nvSpPr>
              <p:spPr bwMode="auto">
                <a:xfrm>
                  <a:off x="3115" y="3816"/>
                  <a:ext cx="682" cy="422"/>
                </a:xfrm>
                <a:prstGeom prst="rect">
                  <a:avLst/>
                </a:prstGeom>
                <a:noFill/>
                <a:ln w="9525">
                  <a:noFill/>
                  <a:miter lim="800000"/>
                  <a:headEnd/>
                  <a:tailEnd/>
                </a:ln>
              </p:spPr>
              <p:txBody>
                <a:bodyPr>
                  <a:prstTxWarp prst="textNoShape">
                    <a:avLst/>
                  </a:prstTxWarp>
                </a:bodyPr>
                <a:lstStyle/>
                <a:p>
                  <a:pPr algn="just" eaLnBrk="1" hangingPunct="1"/>
                  <a:r>
                    <a:rPr kumimoji="1" lang="en-US" altLang="zh-CN" sz="1600" b="1">
                      <a:latin typeface="黑体" pitchFamily="2" charset="-122"/>
                      <a:ea typeface="黑体" pitchFamily="2" charset="-122"/>
                      <a:cs typeface="黑体" pitchFamily="2" charset="-122"/>
                    </a:rPr>
                    <a:t>~ 2.5</a:t>
                  </a:r>
                  <a:endParaRPr kumimoji="1" lang="en-US" altLang="zh-CN" sz="1600">
                    <a:latin typeface="黑体" pitchFamily="2" charset="-122"/>
                    <a:ea typeface="黑体" pitchFamily="2" charset="-122"/>
                    <a:cs typeface="黑体" pitchFamily="2" charset="-122"/>
                  </a:endParaRPr>
                </a:p>
                <a:p>
                  <a:pPr algn="just"/>
                  <a:endParaRPr kumimoji="1" lang="zh-CN" altLang="en-US" sz="1600">
                    <a:latin typeface="黑体" pitchFamily="2" charset="-122"/>
                    <a:ea typeface="黑体" pitchFamily="2" charset="-122"/>
                    <a:cs typeface="黑体" pitchFamily="2" charset="-122"/>
                  </a:endParaRPr>
                </a:p>
              </p:txBody>
            </p:sp>
            <p:sp>
              <p:nvSpPr>
                <p:cNvPr id="23614" name="Rectangle 124"/>
                <p:cNvSpPr>
                  <a:spLocks noChangeArrowheads="1"/>
                </p:cNvSpPr>
                <p:nvPr/>
              </p:nvSpPr>
              <p:spPr bwMode="auto">
                <a:xfrm>
                  <a:off x="3072" y="3816"/>
                  <a:ext cx="768" cy="422"/>
                </a:xfrm>
                <a:prstGeom prst="rect">
                  <a:avLst/>
                </a:prstGeom>
                <a:noFill/>
                <a:ln w="7">
                  <a:solidFill>
                    <a:srgbClr val="A0A0A0"/>
                  </a:solidFill>
                  <a:miter lim="800000"/>
                  <a:headEnd/>
                  <a:tailEnd/>
                </a:ln>
              </p:spPr>
              <p:txBody>
                <a:bodyPr>
                  <a:prstTxWarp prst="textNoShape">
                    <a:avLst/>
                  </a:prstTxWarp>
                </a:bodyPr>
                <a:lstStyle/>
                <a:p>
                  <a:endParaRPr lang="en-US"/>
                </a:p>
              </p:txBody>
            </p:sp>
          </p:grpSp>
          <p:grpSp>
            <p:nvGrpSpPr>
              <p:cNvPr id="23566" name="Group 125"/>
              <p:cNvGrpSpPr>
                <a:grpSpLocks/>
              </p:cNvGrpSpPr>
              <p:nvPr/>
            </p:nvGrpSpPr>
            <p:grpSpPr bwMode="auto">
              <a:xfrm>
                <a:off x="0" y="4238"/>
                <a:ext cx="768" cy="422"/>
                <a:chOff x="0" y="4238"/>
                <a:chExt cx="768" cy="422"/>
              </a:xfrm>
            </p:grpSpPr>
            <p:sp>
              <p:nvSpPr>
                <p:cNvPr id="23611" name="Rectangle 126"/>
                <p:cNvSpPr>
                  <a:spLocks noChangeArrowheads="1"/>
                </p:cNvSpPr>
                <p:nvPr/>
              </p:nvSpPr>
              <p:spPr bwMode="auto">
                <a:xfrm>
                  <a:off x="43" y="4238"/>
                  <a:ext cx="682" cy="422"/>
                </a:xfrm>
                <a:prstGeom prst="rect">
                  <a:avLst/>
                </a:prstGeom>
                <a:noFill/>
                <a:ln w="9525">
                  <a:noFill/>
                  <a:miter lim="800000"/>
                  <a:headEnd/>
                  <a:tailEnd/>
                </a:ln>
              </p:spPr>
              <p:txBody>
                <a:bodyPr>
                  <a:prstTxWarp prst="textNoShape">
                    <a:avLst/>
                  </a:prstTxWarp>
                </a:bodyPr>
                <a:lstStyle/>
                <a:p>
                  <a:pPr algn="just" eaLnBrk="1" hangingPunct="1"/>
                  <a:r>
                    <a:rPr kumimoji="1" lang="en-US" altLang="zh-CN" sz="1600" b="1">
                      <a:latin typeface="黑体" pitchFamily="2" charset="-122"/>
                      <a:ea typeface="黑体" pitchFamily="2" charset="-122"/>
                      <a:cs typeface="黑体" pitchFamily="2" charset="-122"/>
                    </a:rPr>
                    <a:t>UCAC-2</a:t>
                  </a:r>
                  <a:endParaRPr kumimoji="1" lang="en-US" altLang="zh-CN" sz="1600">
                    <a:latin typeface="黑体" pitchFamily="2" charset="-122"/>
                    <a:ea typeface="黑体" pitchFamily="2" charset="-122"/>
                    <a:cs typeface="黑体" pitchFamily="2" charset="-122"/>
                  </a:endParaRPr>
                </a:p>
                <a:p>
                  <a:pPr algn="just"/>
                  <a:endParaRPr kumimoji="1" lang="zh-CN" altLang="en-US" sz="1600">
                    <a:latin typeface="黑体" pitchFamily="2" charset="-122"/>
                    <a:ea typeface="黑体" pitchFamily="2" charset="-122"/>
                    <a:cs typeface="黑体" pitchFamily="2" charset="-122"/>
                  </a:endParaRPr>
                </a:p>
              </p:txBody>
            </p:sp>
            <p:sp>
              <p:nvSpPr>
                <p:cNvPr id="23612" name="Rectangle 127"/>
                <p:cNvSpPr>
                  <a:spLocks noChangeArrowheads="1"/>
                </p:cNvSpPr>
                <p:nvPr/>
              </p:nvSpPr>
              <p:spPr bwMode="auto">
                <a:xfrm>
                  <a:off x="0" y="4238"/>
                  <a:ext cx="768" cy="422"/>
                </a:xfrm>
                <a:prstGeom prst="rect">
                  <a:avLst/>
                </a:prstGeom>
                <a:noFill/>
                <a:ln w="7">
                  <a:solidFill>
                    <a:srgbClr val="A0A0A0"/>
                  </a:solidFill>
                  <a:miter lim="800000"/>
                  <a:headEnd/>
                  <a:tailEnd/>
                </a:ln>
              </p:spPr>
              <p:txBody>
                <a:bodyPr>
                  <a:prstTxWarp prst="textNoShape">
                    <a:avLst/>
                  </a:prstTxWarp>
                </a:bodyPr>
                <a:lstStyle/>
                <a:p>
                  <a:endParaRPr lang="en-US"/>
                </a:p>
              </p:txBody>
            </p:sp>
          </p:grpSp>
          <p:grpSp>
            <p:nvGrpSpPr>
              <p:cNvPr id="23567" name="Group 128"/>
              <p:cNvGrpSpPr>
                <a:grpSpLocks/>
              </p:cNvGrpSpPr>
              <p:nvPr/>
            </p:nvGrpSpPr>
            <p:grpSpPr bwMode="auto">
              <a:xfrm>
                <a:off x="768" y="4238"/>
                <a:ext cx="768" cy="422"/>
                <a:chOff x="768" y="4238"/>
                <a:chExt cx="768" cy="422"/>
              </a:xfrm>
            </p:grpSpPr>
            <p:sp>
              <p:nvSpPr>
                <p:cNvPr id="23609" name="Rectangle 129"/>
                <p:cNvSpPr>
                  <a:spLocks noChangeArrowheads="1"/>
                </p:cNvSpPr>
                <p:nvPr/>
              </p:nvSpPr>
              <p:spPr bwMode="auto">
                <a:xfrm>
                  <a:off x="811" y="4238"/>
                  <a:ext cx="682" cy="422"/>
                </a:xfrm>
                <a:prstGeom prst="rect">
                  <a:avLst/>
                </a:prstGeom>
                <a:noFill/>
                <a:ln w="9525">
                  <a:noFill/>
                  <a:miter lim="800000"/>
                  <a:headEnd/>
                  <a:tailEnd/>
                </a:ln>
              </p:spPr>
              <p:txBody>
                <a:bodyPr>
                  <a:prstTxWarp prst="textNoShape">
                    <a:avLst/>
                  </a:prstTxWarp>
                </a:bodyPr>
                <a:lstStyle/>
                <a:p>
                  <a:pPr algn="just" eaLnBrk="1" hangingPunct="1"/>
                  <a:r>
                    <a:rPr kumimoji="1" lang="en-US" altLang="zh-CN" sz="1600" b="1">
                      <a:latin typeface="黑体" pitchFamily="2" charset="-122"/>
                      <a:ea typeface="黑体" pitchFamily="2" charset="-122"/>
                      <a:cs typeface="黑体" pitchFamily="2" charset="-122"/>
                    </a:rPr>
                    <a:t>2003</a:t>
                  </a:r>
                  <a:endParaRPr kumimoji="1" lang="en-US" altLang="zh-CN" sz="1600">
                    <a:latin typeface="黑体" pitchFamily="2" charset="-122"/>
                    <a:ea typeface="黑体" pitchFamily="2" charset="-122"/>
                    <a:cs typeface="黑体" pitchFamily="2" charset="-122"/>
                  </a:endParaRPr>
                </a:p>
              </p:txBody>
            </p:sp>
            <p:sp>
              <p:nvSpPr>
                <p:cNvPr id="23610" name="Rectangle 130"/>
                <p:cNvSpPr>
                  <a:spLocks noChangeArrowheads="1"/>
                </p:cNvSpPr>
                <p:nvPr/>
              </p:nvSpPr>
              <p:spPr bwMode="auto">
                <a:xfrm>
                  <a:off x="768" y="4238"/>
                  <a:ext cx="768" cy="422"/>
                </a:xfrm>
                <a:prstGeom prst="rect">
                  <a:avLst/>
                </a:prstGeom>
                <a:noFill/>
                <a:ln w="7">
                  <a:solidFill>
                    <a:srgbClr val="A0A0A0"/>
                  </a:solidFill>
                  <a:miter lim="800000"/>
                  <a:headEnd/>
                  <a:tailEnd/>
                </a:ln>
              </p:spPr>
              <p:txBody>
                <a:bodyPr>
                  <a:prstTxWarp prst="textNoShape">
                    <a:avLst/>
                  </a:prstTxWarp>
                </a:bodyPr>
                <a:lstStyle/>
                <a:p>
                  <a:endParaRPr lang="en-US"/>
                </a:p>
              </p:txBody>
            </p:sp>
          </p:grpSp>
          <p:grpSp>
            <p:nvGrpSpPr>
              <p:cNvPr id="23568" name="Group 131"/>
              <p:cNvGrpSpPr>
                <a:grpSpLocks/>
              </p:cNvGrpSpPr>
              <p:nvPr/>
            </p:nvGrpSpPr>
            <p:grpSpPr bwMode="auto">
              <a:xfrm>
                <a:off x="1536" y="4238"/>
                <a:ext cx="768" cy="422"/>
                <a:chOff x="1536" y="4238"/>
                <a:chExt cx="768" cy="422"/>
              </a:xfrm>
            </p:grpSpPr>
            <p:sp>
              <p:nvSpPr>
                <p:cNvPr id="23607" name="Rectangle 132"/>
                <p:cNvSpPr>
                  <a:spLocks noChangeArrowheads="1"/>
                </p:cNvSpPr>
                <p:nvPr/>
              </p:nvSpPr>
              <p:spPr bwMode="auto">
                <a:xfrm>
                  <a:off x="1579" y="4238"/>
                  <a:ext cx="682" cy="422"/>
                </a:xfrm>
                <a:prstGeom prst="rect">
                  <a:avLst/>
                </a:prstGeom>
                <a:noFill/>
                <a:ln w="9525">
                  <a:noFill/>
                  <a:miter lim="800000"/>
                  <a:headEnd/>
                  <a:tailEnd/>
                </a:ln>
              </p:spPr>
              <p:txBody>
                <a:bodyPr>
                  <a:prstTxWarp prst="textNoShape">
                    <a:avLst/>
                  </a:prstTxWarp>
                </a:bodyPr>
                <a:lstStyle/>
                <a:p>
                  <a:pPr algn="just" eaLnBrk="1" hangingPunct="1"/>
                  <a:r>
                    <a:rPr kumimoji="1" lang="en-US" altLang="zh-CN" sz="1600" b="1">
                      <a:latin typeface="黑体" pitchFamily="2" charset="-122"/>
                      <a:ea typeface="黑体" pitchFamily="2" charset="-122"/>
                      <a:cs typeface="黑体" pitchFamily="2" charset="-122"/>
                    </a:rPr>
                    <a:t>48 330 000</a:t>
                  </a:r>
                  <a:endParaRPr kumimoji="1" lang="en-US" altLang="zh-CN" sz="1600">
                    <a:latin typeface="黑体" pitchFamily="2" charset="-122"/>
                    <a:ea typeface="黑体" pitchFamily="2" charset="-122"/>
                    <a:cs typeface="黑体" pitchFamily="2" charset="-122"/>
                  </a:endParaRPr>
                </a:p>
                <a:p>
                  <a:pPr algn="just"/>
                  <a:endParaRPr kumimoji="1" lang="zh-CN" altLang="en-US" sz="1600">
                    <a:latin typeface="黑体" pitchFamily="2" charset="-122"/>
                    <a:ea typeface="黑体" pitchFamily="2" charset="-122"/>
                    <a:cs typeface="黑体" pitchFamily="2" charset="-122"/>
                  </a:endParaRPr>
                </a:p>
              </p:txBody>
            </p:sp>
            <p:sp>
              <p:nvSpPr>
                <p:cNvPr id="23608" name="Rectangle 133"/>
                <p:cNvSpPr>
                  <a:spLocks noChangeArrowheads="1"/>
                </p:cNvSpPr>
                <p:nvPr/>
              </p:nvSpPr>
              <p:spPr bwMode="auto">
                <a:xfrm>
                  <a:off x="1536" y="4238"/>
                  <a:ext cx="768" cy="422"/>
                </a:xfrm>
                <a:prstGeom prst="rect">
                  <a:avLst/>
                </a:prstGeom>
                <a:noFill/>
                <a:ln w="7">
                  <a:solidFill>
                    <a:srgbClr val="A0A0A0"/>
                  </a:solidFill>
                  <a:miter lim="800000"/>
                  <a:headEnd/>
                  <a:tailEnd/>
                </a:ln>
              </p:spPr>
              <p:txBody>
                <a:bodyPr>
                  <a:prstTxWarp prst="textNoShape">
                    <a:avLst/>
                  </a:prstTxWarp>
                </a:bodyPr>
                <a:lstStyle/>
                <a:p>
                  <a:endParaRPr lang="en-US"/>
                </a:p>
              </p:txBody>
            </p:sp>
          </p:grpSp>
          <p:grpSp>
            <p:nvGrpSpPr>
              <p:cNvPr id="23569" name="Group 134"/>
              <p:cNvGrpSpPr>
                <a:grpSpLocks/>
              </p:cNvGrpSpPr>
              <p:nvPr/>
            </p:nvGrpSpPr>
            <p:grpSpPr bwMode="auto">
              <a:xfrm>
                <a:off x="2304" y="4238"/>
                <a:ext cx="768" cy="422"/>
                <a:chOff x="2304" y="4238"/>
                <a:chExt cx="768" cy="422"/>
              </a:xfrm>
            </p:grpSpPr>
            <p:sp>
              <p:nvSpPr>
                <p:cNvPr id="23605" name="Rectangle 135"/>
                <p:cNvSpPr>
                  <a:spLocks noChangeArrowheads="1"/>
                </p:cNvSpPr>
                <p:nvPr/>
              </p:nvSpPr>
              <p:spPr bwMode="auto">
                <a:xfrm>
                  <a:off x="2347" y="4238"/>
                  <a:ext cx="682" cy="422"/>
                </a:xfrm>
                <a:prstGeom prst="rect">
                  <a:avLst/>
                </a:prstGeom>
                <a:noFill/>
                <a:ln w="9525">
                  <a:noFill/>
                  <a:miter lim="800000"/>
                  <a:headEnd/>
                  <a:tailEnd/>
                </a:ln>
              </p:spPr>
              <p:txBody>
                <a:bodyPr>
                  <a:prstTxWarp prst="textNoShape">
                    <a:avLst/>
                  </a:prstTxWarp>
                </a:bodyPr>
                <a:lstStyle/>
                <a:p>
                  <a:pPr algn="just" eaLnBrk="1" hangingPunct="1"/>
                  <a:r>
                    <a:rPr kumimoji="1" lang="en-US" altLang="zh-CN" sz="1600" b="1">
                      <a:latin typeface="黑体" pitchFamily="2" charset="-122"/>
                      <a:ea typeface="黑体" pitchFamily="2" charset="-122"/>
                      <a:cs typeface="黑体" pitchFamily="2" charset="-122"/>
                    </a:rPr>
                    <a:t>22~70</a:t>
                  </a:r>
                  <a:endParaRPr kumimoji="1" lang="en-US" altLang="zh-CN" sz="1600">
                    <a:latin typeface="黑体" pitchFamily="2" charset="-122"/>
                    <a:ea typeface="黑体" pitchFamily="2" charset="-122"/>
                    <a:cs typeface="黑体" pitchFamily="2" charset="-122"/>
                  </a:endParaRPr>
                </a:p>
                <a:p>
                  <a:pPr algn="just"/>
                  <a:endParaRPr kumimoji="1" lang="zh-CN" altLang="en-US" sz="1600">
                    <a:latin typeface="黑体" pitchFamily="2" charset="-122"/>
                    <a:ea typeface="黑体" pitchFamily="2" charset="-122"/>
                    <a:cs typeface="黑体" pitchFamily="2" charset="-122"/>
                  </a:endParaRPr>
                </a:p>
              </p:txBody>
            </p:sp>
            <p:sp>
              <p:nvSpPr>
                <p:cNvPr id="23606" name="Rectangle 136"/>
                <p:cNvSpPr>
                  <a:spLocks noChangeArrowheads="1"/>
                </p:cNvSpPr>
                <p:nvPr/>
              </p:nvSpPr>
              <p:spPr bwMode="auto">
                <a:xfrm>
                  <a:off x="2304" y="4238"/>
                  <a:ext cx="768" cy="422"/>
                </a:xfrm>
                <a:prstGeom prst="rect">
                  <a:avLst/>
                </a:prstGeom>
                <a:noFill/>
                <a:ln w="7">
                  <a:solidFill>
                    <a:srgbClr val="A0A0A0"/>
                  </a:solidFill>
                  <a:miter lim="800000"/>
                  <a:headEnd/>
                  <a:tailEnd/>
                </a:ln>
              </p:spPr>
              <p:txBody>
                <a:bodyPr>
                  <a:prstTxWarp prst="textNoShape">
                    <a:avLst/>
                  </a:prstTxWarp>
                </a:bodyPr>
                <a:lstStyle/>
                <a:p>
                  <a:endParaRPr lang="en-US"/>
                </a:p>
              </p:txBody>
            </p:sp>
          </p:grpSp>
          <p:grpSp>
            <p:nvGrpSpPr>
              <p:cNvPr id="23570" name="Group 137"/>
              <p:cNvGrpSpPr>
                <a:grpSpLocks/>
              </p:cNvGrpSpPr>
              <p:nvPr/>
            </p:nvGrpSpPr>
            <p:grpSpPr bwMode="auto">
              <a:xfrm>
                <a:off x="3072" y="4238"/>
                <a:ext cx="768" cy="422"/>
                <a:chOff x="3072" y="4238"/>
                <a:chExt cx="768" cy="422"/>
              </a:xfrm>
            </p:grpSpPr>
            <p:sp>
              <p:nvSpPr>
                <p:cNvPr id="23603" name="Rectangle 138"/>
                <p:cNvSpPr>
                  <a:spLocks noChangeArrowheads="1"/>
                </p:cNvSpPr>
                <p:nvPr/>
              </p:nvSpPr>
              <p:spPr bwMode="auto">
                <a:xfrm>
                  <a:off x="3115" y="4238"/>
                  <a:ext cx="682" cy="422"/>
                </a:xfrm>
                <a:prstGeom prst="rect">
                  <a:avLst/>
                </a:prstGeom>
                <a:noFill/>
                <a:ln w="9525">
                  <a:noFill/>
                  <a:miter lim="800000"/>
                  <a:headEnd/>
                  <a:tailEnd/>
                </a:ln>
              </p:spPr>
              <p:txBody>
                <a:bodyPr>
                  <a:prstTxWarp prst="textNoShape">
                    <a:avLst/>
                  </a:prstTxWarp>
                </a:bodyPr>
                <a:lstStyle/>
                <a:p>
                  <a:pPr algn="just" eaLnBrk="1" hangingPunct="1"/>
                  <a:r>
                    <a:rPr kumimoji="1" lang="en-US" altLang="zh-CN" sz="1600" b="1">
                      <a:latin typeface="黑体" pitchFamily="2" charset="-122"/>
                      <a:ea typeface="黑体" pitchFamily="2" charset="-122"/>
                      <a:cs typeface="黑体" pitchFamily="2" charset="-122"/>
                    </a:rPr>
                    <a:t>1~6</a:t>
                  </a:r>
                  <a:endParaRPr kumimoji="1" lang="en-US" altLang="zh-CN" sz="1600">
                    <a:latin typeface="黑体" pitchFamily="2" charset="-122"/>
                    <a:ea typeface="黑体" pitchFamily="2" charset="-122"/>
                    <a:cs typeface="黑体" pitchFamily="2" charset="-122"/>
                  </a:endParaRPr>
                </a:p>
                <a:p>
                  <a:pPr algn="just"/>
                  <a:endParaRPr kumimoji="1" lang="zh-CN" altLang="en-US" sz="1600">
                    <a:latin typeface="黑体" pitchFamily="2" charset="-122"/>
                    <a:ea typeface="黑体" pitchFamily="2" charset="-122"/>
                    <a:cs typeface="黑体" pitchFamily="2" charset="-122"/>
                  </a:endParaRPr>
                </a:p>
              </p:txBody>
            </p:sp>
            <p:sp>
              <p:nvSpPr>
                <p:cNvPr id="23604" name="Rectangle 139"/>
                <p:cNvSpPr>
                  <a:spLocks noChangeArrowheads="1"/>
                </p:cNvSpPr>
                <p:nvPr/>
              </p:nvSpPr>
              <p:spPr bwMode="auto">
                <a:xfrm>
                  <a:off x="3072" y="4238"/>
                  <a:ext cx="768" cy="422"/>
                </a:xfrm>
                <a:prstGeom prst="rect">
                  <a:avLst/>
                </a:prstGeom>
                <a:noFill/>
                <a:ln w="7">
                  <a:solidFill>
                    <a:srgbClr val="A0A0A0"/>
                  </a:solidFill>
                  <a:miter lim="800000"/>
                  <a:headEnd/>
                  <a:tailEnd/>
                </a:ln>
              </p:spPr>
              <p:txBody>
                <a:bodyPr>
                  <a:prstTxWarp prst="textNoShape">
                    <a:avLst/>
                  </a:prstTxWarp>
                </a:bodyPr>
                <a:lstStyle/>
                <a:p>
                  <a:endParaRPr lang="en-US"/>
                </a:p>
              </p:txBody>
            </p:sp>
          </p:grpSp>
        </p:grpSp>
        <p:sp>
          <p:nvSpPr>
            <p:cNvPr id="23557" name="Rectangle 140"/>
            <p:cNvSpPr>
              <a:spLocks noChangeArrowheads="1"/>
            </p:cNvSpPr>
            <p:nvPr/>
          </p:nvSpPr>
          <p:spPr bwMode="auto">
            <a:xfrm>
              <a:off x="-3" y="553"/>
              <a:ext cx="3846" cy="4110"/>
            </a:xfrm>
            <a:prstGeom prst="rect">
              <a:avLst/>
            </a:prstGeom>
            <a:noFill/>
            <a:ln w="9525">
              <a:solidFill>
                <a:srgbClr val="A0A0A0"/>
              </a:solidFill>
              <a:miter lim="800000"/>
              <a:headEnd/>
              <a:tailEnd/>
            </a:ln>
          </p:spPr>
          <p:txBody>
            <a:bodyPr>
              <a:prstTxWarp prst="textNoShape">
                <a:avLst/>
              </a:prstTxWarp>
            </a:bodyPr>
            <a:lstStyle/>
            <a:p>
              <a:endParaRPr lang="en-US"/>
            </a:p>
          </p:txBody>
        </p:sp>
      </p:gr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09600"/>
          </a:xfrm>
        </p:spPr>
        <p:txBody>
          <a:bodyPr>
            <a:normAutofit fontScale="90000"/>
          </a:bodyPr>
          <a:lstStyle/>
          <a:p>
            <a:r>
              <a:rPr lang="en-US" dirty="0" smtClean="0"/>
              <a:t>Class Logistics</a:t>
            </a:r>
            <a:endParaRPr lang="en-US" dirty="0"/>
          </a:p>
        </p:txBody>
      </p:sp>
      <p:sp>
        <p:nvSpPr>
          <p:cNvPr id="3" name="Content Placeholder 2"/>
          <p:cNvSpPr>
            <a:spLocks noGrp="1"/>
          </p:cNvSpPr>
          <p:nvPr>
            <p:ph idx="1"/>
          </p:nvPr>
        </p:nvSpPr>
        <p:spPr>
          <a:xfrm>
            <a:off x="152400" y="762000"/>
            <a:ext cx="8839200" cy="6019800"/>
          </a:xfrm>
        </p:spPr>
        <p:txBody>
          <a:bodyPr/>
          <a:lstStyle/>
          <a:p>
            <a:r>
              <a:rPr lang="en-US" dirty="0" smtClean="0"/>
              <a:t>All info, lecture notes, useful links, </a:t>
            </a:r>
            <a:r>
              <a:rPr lang="en-US" dirty="0" err="1" smtClean="0"/>
              <a:t>homeworks</a:t>
            </a:r>
            <a:r>
              <a:rPr lang="en-US" dirty="0" smtClean="0"/>
              <a:t>, exams, announcements, etc., will be on the class webpage:</a:t>
            </a:r>
          </a:p>
          <a:p>
            <a:pPr algn="ctr">
              <a:buNone/>
            </a:pPr>
            <a:r>
              <a:rPr lang="en-US" b="1" dirty="0" smtClean="0">
                <a:solidFill>
                  <a:srgbClr val="800000"/>
                </a:solidFill>
              </a:rPr>
              <a:t>http://www.astro.caltech.edu/~george/ay124/</a:t>
            </a:r>
          </a:p>
          <a:p>
            <a:r>
              <a:rPr lang="en-US" dirty="0" smtClean="0"/>
              <a:t>Textbook:</a:t>
            </a:r>
          </a:p>
          <a:p>
            <a:pPr lvl="1"/>
            <a:r>
              <a:rPr lang="en-US" dirty="0" err="1" smtClean="0"/>
              <a:t>Binney</a:t>
            </a:r>
            <a:r>
              <a:rPr lang="en-US" dirty="0" smtClean="0"/>
              <a:t> &amp; Merrifield, “</a:t>
            </a:r>
            <a:r>
              <a:rPr lang="en-US" i="1" dirty="0" smtClean="0"/>
              <a:t>Galactic Astronomy</a:t>
            </a:r>
            <a:r>
              <a:rPr lang="en-US" dirty="0" smtClean="0"/>
              <a:t>” (BM)</a:t>
            </a:r>
          </a:p>
          <a:p>
            <a:pPr lvl="1"/>
            <a:r>
              <a:rPr lang="en-US" sz="2000" dirty="0" smtClean="0"/>
              <a:t>With some chapters from </a:t>
            </a:r>
            <a:r>
              <a:rPr lang="en-US" sz="2000" dirty="0" err="1" smtClean="0"/>
              <a:t>Binney</a:t>
            </a:r>
            <a:r>
              <a:rPr lang="en-US" sz="2000" dirty="0" smtClean="0"/>
              <a:t> &amp; </a:t>
            </a:r>
            <a:r>
              <a:rPr lang="en-US" sz="2000" dirty="0" err="1" smtClean="0"/>
              <a:t>Tremaine</a:t>
            </a:r>
            <a:r>
              <a:rPr lang="en-US" sz="2000" dirty="0" smtClean="0"/>
              <a:t>, “</a:t>
            </a:r>
            <a:r>
              <a:rPr lang="en-US" sz="2000" i="1" dirty="0" smtClean="0"/>
              <a:t>Galactic Dynamics</a:t>
            </a:r>
            <a:r>
              <a:rPr lang="en-US" sz="2000" dirty="0" smtClean="0"/>
              <a:t>” (BT)</a:t>
            </a:r>
          </a:p>
          <a:p>
            <a:pPr>
              <a:spcAft>
                <a:spcPts val="1200"/>
              </a:spcAft>
            </a:pPr>
            <a:r>
              <a:rPr lang="en-US" dirty="0" smtClean="0"/>
              <a:t>Please read ahead, and ask questions during the class!</a:t>
            </a:r>
          </a:p>
          <a:p>
            <a:pPr>
              <a:spcAft>
                <a:spcPts val="600"/>
              </a:spcAft>
              <a:buNone/>
            </a:pPr>
            <a:r>
              <a:rPr lang="en-US" sz="3000" b="1" dirty="0" smtClean="0">
                <a:solidFill>
                  <a:srgbClr val="000090"/>
                </a:solidFill>
              </a:rPr>
              <a:t>Today’s lecture:</a:t>
            </a:r>
          </a:p>
          <a:p>
            <a:r>
              <a:rPr lang="en-US" dirty="0" smtClean="0"/>
              <a:t>Some history (BT 1)</a:t>
            </a:r>
          </a:p>
          <a:p>
            <a:r>
              <a:rPr lang="en-US" dirty="0" smtClean="0"/>
              <a:t>Common units, coordinates, astrometry (BT 2.1)</a:t>
            </a:r>
          </a:p>
          <a:p>
            <a:r>
              <a:rPr lang="en-US" dirty="0" smtClean="0"/>
              <a:t>Measuring distances to stars and clusters (BT 2.2)</a:t>
            </a: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76200"/>
            <a:ext cx="7772400" cy="685800"/>
          </a:xfrm>
        </p:spPr>
        <p:txBody>
          <a:bodyPr>
            <a:noAutofit/>
          </a:bodyPr>
          <a:lstStyle/>
          <a:p>
            <a:pPr eaLnBrk="1" hangingPunct="1"/>
            <a:r>
              <a:rPr lang="en-US" dirty="0"/>
              <a:t>Distances and Parallaxes</a:t>
            </a:r>
          </a:p>
        </p:txBody>
      </p:sp>
      <p:sp>
        <p:nvSpPr>
          <p:cNvPr id="25603" name="Rectangle 3"/>
          <p:cNvSpPr>
            <a:spLocks noGrp="1" noChangeArrowheads="1"/>
          </p:cNvSpPr>
          <p:nvPr>
            <p:ph type="body" idx="1"/>
          </p:nvPr>
        </p:nvSpPr>
        <p:spPr>
          <a:xfrm>
            <a:off x="304800" y="838200"/>
            <a:ext cx="8534400" cy="1295400"/>
          </a:xfrm>
        </p:spPr>
        <p:txBody>
          <a:bodyPr>
            <a:normAutofit lnSpcReduction="10000"/>
          </a:bodyPr>
          <a:lstStyle/>
          <a:p>
            <a:pPr eaLnBrk="1" hangingPunct="1"/>
            <a:r>
              <a:rPr lang="en-US" sz="2800" dirty="0"/>
              <a:t>Distances are necessary in order to convert apparent, measured quantities into absolute, physical ones (e.g., luminosity, size, mass…)</a:t>
            </a:r>
          </a:p>
        </p:txBody>
      </p:sp>
      <p:sp>
        <p:nvSpPr>
          <p:cNvPr id="25604" name="Rectangle 4"/>
          <p:cNvSpPr>
            <a:spLocks noChangeArrowheads="1"/>
          </p:cNvSpPr>
          <p:nvPr/>
        </p:nvSpPr>
        <p:spPr bwMode="auto">
          <a:xfrm>
            <a:off x="304800" y="2209800"/>
            <a:ext cx="5181600" cy="4495800"/>
          </a:xfrm>
          <a:prstGeom prst="rect">
            <a:avLst/>
          </a:prstGeom>
          <a:noFill/>
          <a:ln w="9525">
            <a:noFill/>
            <a:miter lim="800000"/>
            <a:headEnd/>
            <a:tailEnd/>
          </a:ln>
        </p:spPr>
        <p:txBody>
          <a:bodyPr>
            <a:prstTxWarp prst="textNoShape">
              <a:avLst/>
            </a:prstTxWarp>
          </a:bodyPr>
          <a:lstStyle/>
          <a:p>
            <a:pPr marL="342900" indent="-342900" eaLnBrk="1" hangingPunct="1">
              <a:lnSpc>
                <a:spcPct val="90000"/>
              </a:lnSpc>
              <a:spcBef>
                <a:spcPct val="20000"/>
              </a:spcBef>
              <a:buFontTx/>
              <a:buChar char="•"/>
            </a:pPr>
            <a:r>
              <a:rPr lang="en-US" sz="2800" dirty="0">
                <a:latin typeface="Times New Roman"/>
                <a:cs typeface="Times New Roman"/>
              </a:rPr>
              <a:t>Stellar parallax is </a:t>
            </a:r>
            <a:r>
              <a:rPr lang="en-US" sz="2800" b="1" i="1" dirty="0">
                <a:solidFill>
                  <a:srgbClr val="800000"/>
                </a:solidFill>
                <a:latin typeface="Times New Roman"/>
                <a:cs typeface="Times New Roman"/>
              </a:rPr>
              <a:t>the only </a:t>
            </a:r>
            <a:r>
              <a:rPr lang="en-US" sz="2800" dirty="0">
                <a:latin typeface="Times New Roman"/>
                <a:cs typeface="Times New Roman"/>
              </a:rPr>
              <a:t>direct way of measuring distances in astronomy!  Nearly everything else provides relative distances and requires a basic calibration</a:t>
            </a:r>
          </a:p>
          <a:p>
            <a:pPr marL="342900" indent="-342900" eaLnBrk="1" hangingPunct="1">
              <a:lnSpc>
                <a:spcPct val="90000"/>
              </a:lnSpc>
              <a:spcBef>
                <a:spcPct val="20000"/>
              </a:spcBef>
              <a:buFontTx/>
              <a:buChar char="•"/>
            </a:pPr>
            <a:r>
              <a:rPr lang="en-US" sz="2800" dirty="0">
                <a:latin typeface="Times New Roman"/>
                <a:cs typeface="Times New Roman"/>
              </a:rPr>
              <a:t>Small-angle formula applies:</a:t>
            </a:r>
          </a:p>
          <a:p>
            <a:pPr marL="342900" indent="-342900" algn="ctr" eaLnBrk="1" hangingPunct="1">
              <a:lnSpc>
                <a:spcPct val="90000"/>
              </a:lnSpc>
              <a:spcBef>
                <a:spcPct val="20000"/>
              </a:spcBef>
            </a:pPr>
            <a:r>
              <a:rPr lang="en-US" sz="2800" b="1" dirty="0">
                <a:latin typeface="Times New Roman"/>
                <a:cs typeface="Times New Roman"/>
              </a:rPr>
              <a:t>D </a:t>
            </a:r>
            <a:r>
              <a:rPr lang="en-US" sz="2800" dirty="0">
                <a:latin typeface="Times New Roman"/>
                <a:cs typeface="Times New Roman"/>
              </a:rPr>
              <a:t>[pc]</a:t>
            </a:r>
            <a:r>
              <a:rPr lang="en-US" sz="2800" b="1" dirty="0">
                <a:latin typeface="Times New Roman"/>
                <a:cs typeface="Times New Roman"/>
              </a:rPr>
              <a:t> = 1 / </a:t>
            </a:r>
            <a:r>
              <a:rPr lang="en-US" sz="2800" b="1" dirty="0" err="1">
                <a:latin typeface="Times New Roman"/>
                <a:cs typeface="Times New Roman"/>
                <a:sym typeface="Symbol" pitchFamily="-65" charset="2"/>
              </a:rPr>
              <a:t></a:t>
            </a:r>
            <a:r>
              <a:rPr lang="en-US" sz="2800" b="1" dirty="0">
                <a:latin typeface="Times New Roman"/>
                <a:cs typeface="Times New Roman"/>
                <a:sym typeface="Symbol" pitchFamily="-65" charset="2"/>
              </a:rPr>
              <a:t> </a:t>
            </a:r>
            <a:r>
              <a:rPr lang="en-US" sz="2800" dirty="0">
                <a:latin typeface="Times New Roman"/>
                <a:cs typeface="Times New Roman"/>
                <a:sym typeface="Symbol" pitchFamily="-65" charset="2"/>
              </a:rPr>
              <a:t>[</a:t>
            </a:r>
            <a:r>
              <a:rPr lang="en-US" sz="2800" dirty="0" err="1">
                <a:latin typeface="Times New Roman"/>
                <a:cs typeface="Times New Roman"/>
                <a:sym typeface="Symbol" pitchFamily="-65" charset="2"/>
              </a:rPr>
              <a:t>arcsec</a:t>
            </a:r>
            <a:r>
              <a:rPr lang="en-US" sz="2800" dirty="0">
                <a:latin typeface="Times New Roman"/>
                <a:cs typeface="Times New Roman"/>
                <a:sym typeface="Symbol" pitchFamily="-65" charset="2"/>
              </a:rPr>
              <a:t>]</a:t>
            </a:r>
          </a:p>
          <a:p>
            <a:pPr marL="342900" indent="-342900" eaLnBrk="1" hangingPunct="1">
              <a:lnSpc>
                <a:spcPct val="90000"/>
              </a:lnSpc>
              <a:spcBef>
                <a:spcPct val="20000"/>
              </a:spcBef>
              <a:buFontTx/>
              <a:buChar char="•"/>
            </a:pPr>
            <a:r>
              <a:rPr lang="en-US" sz="2800" dirty="0">
                <a:latin typeface="Times New Roman"/>
                <a:cs typeface="Times New Roman"/>
                <a:sym typeface="Symbol" pitchFamily="-65" charset="2"/>
              </a:rPr>
              <a:t>Limited by the available </a:t>
            </a:r>
            <a:r>
              <a:rPr lang="en-US" sz="2800" dirty="0" err="1">
                <a:latin typeface="Times New Roman"/>
                <a:cs typeface="Times New Roman"/>
                <a:sym typeface="Symbol" pitchFamily="-65" charset="2"/>
              </a:rPr>
              <a:t>astrometric</a:t>
            </a:r>
            <a:r>
              <a:rPr lang="en-US" sz="2800" dirty="0">
                <a:latin typeface="Times New Roman"/>
                <a:cs typeface="Times New Roman"/>
                <a:sym typeface="Symbol" pitchFamily="-65" charset="2"/>
              </a:rPr>
              <a:t> accuracy (~ 1 </a:t>
            </a:r>
            <a:r>
              <a:rPr lang="en-US" sz="2800" dirty="0" err="1">
                <a:latin typeface="Times New Roman"/>
                <a:cs typeface="Times New Roman"/>
                <a:sym typeface="Symbol" pitchFamily="-65" charset="2"/>
              </a:rPr>
              <a:t>mas</a:t>
            </a:r>
            <a:r>
              <a:rPr lang="en-US" sz="2800" dirty="0">
                <a:latin typeface="Times New Roman"/>
                <a:cs typeface="Times New Roman"/>
                <a:sym typeface="Symbol" pitchFamily="-65" charset="2"/>
              </a:rPr>
              <a:t>, i.e., D &lt; 1 </a:t>
            </a:r>
            <a:r>
              <a:rPr lang="en-US" sz="2800" dirty="0" err="1">
                <a:latin typeface="Times New Roman"/>
                <a:cs typeface="Times New Roman"/>
                <a:sym typeface="Symbol" pitchFamily="-65" charset="2"/>
              </a:rPr>
              <a:t>kpc</a:t>
            </a:r>
            <a:r>
              <a:rPr lang="en-US" sz="2800" dirty="0">
                <a:latin typeface="Times New Roman"/>
                <a:cs typeface="Times New Roman"/>
                <a:sym typeface="Symbol" pitchFamily="-65" charset="2"/>
              </a:rPr>
              <a:t> or so, now)</a:t>
            </a:r>
            <a:endParaRPr lang="en-US" sz="2800" dirty="0">
              <a:latin typeface="Times New Roman"/>
              <a:cs typeface="Times New Roman"/>
            </a:endParaRPr>
          </a:p>
        </p:txBody>
      </p:sp>
      <p:pic>
        <p:nvPicPr>
          <p:cNvPr id="25605" name="Picture 5"/>
          <p:cNvPicPr>
            <a:picLocks noChangeAspect="1" noChangeArrowheads="1"/>
          </p:cNvPicPr>
          <p:nvPr/>
        </p:nvPicPr>
        <p:blipFill>
          <a:blip r:embed="rId2">
            <a:lum contrast="27000"/>
          </a:blip>
          <a:srcRect/>
          <a:stretch>
            <a:fillRect/>
          </a:stretch>
        </p:blipFill>
        <p:spPr bwMode="auto">
          <a:xfrm>
            <a:off x="5829300" y="2057400"/>
            <a:ext cx="2906713" cy="4429125"/>
          </a:xfrm>
          <a:prstGeom prst="rect">
            <a:avLst/>
          </a:prstGeom>
          <a:noFill/>
          <a:ln w="9525">
            <a:noFill/>
            <a:miter lim="800000"/>
            <a:headEnd/>
            <a:tailEnd/>
          </a:ln>
        </p:spPr>
      </p:pic>
      <p:sp>
        <p:nvSpPr>
          <p:cNvPr id="25606" name="Text Box 6"/>
          <p:cNvSpPr txBox="1">
            <a:spLocks noChangeArrowheads="1"/>
          </p:cNvSpPr>
          <p:nvPr/>
        </p:nvSpPr>
        <p:spPr bwMode="auto">
          <a:xfrm>
            <a:off x="6935788" y="4357688"/>
            <a:ext cx="379412" cy="519112"/>
          </a:xfrm>
          <a:prstGeom prst="rect">
            <a:avLst/>
          </a:prstGeom>
          <a:noFill/>
          <a:ln w="9525">
            <a:noFill/>
            <a:miter lim="800000"/>
            <a:headEnd/>
            <a:tailEnd/>
          </a:ln>
        </p:spPr>
        <p:txBody>
          <a:bodyPr wrap="none">
            <a:prstTxWarp prst="textNoShape">
              <a:avLst/>
            </a:prstTxWarp>
            <a:spAutoFit/>
          </a:bodyPr>
          <a:lstStyle/>
          <a:p>
            <a:r>
              <a:rPr lang="en-US" sz="2800" b="1">
                <a:sym typeface="Symbol" pitchFamily="-65" charset="2"/>
              </a:rPr>
              <a:t></a:t>
            </a: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76200"/>
            <a:ext cx="9144000" cy="609600"/>
          </a:xfrm>
        </p:spPr>
        <p:txBody>
          <a:bodyPr>
            <a:noAutofit/>
          </a:bodyPr>
          <a:lstStyle/>
          <a:p>
            <a:pPr eaLnBrk="1" hangingPunct="1">
              <a:lnSpc>
                <a:spcPct val="90000"/>
              </a:lnSpc>
            </a:pPr>
            <a:r>
              <a:rPr lang="en-US" dirty="0">
                <a:latin typeface="Times New Roman" pitchFamily="-65" charset="0"/>
              </a:rPr>
              <a:t>How Far Can We Measure Parallaxes?</a:t>
            </a:r>
          </a:p>
        </p:txBody>
      </p:sp>
      <p:sp>
        <p:nvSpPr>
          <p:cNvPr id="17411" name="Text Box 4"/>
          <p:cNvSpPr txBox="1">
            <a:spLocks noChangeArrowheads="1"/>
          </p:cNvSpPr>
          <p:nvPr/>
        </p:nvSpPr>
        <p:spPr bwMode="auto">
          <a:xfrm>
            <a:off x="228600" y="762000"/>
            <a:ext cx="8610600" cy="1650708"/>
          </a:xfrm>
          <a:prstGeom prst="rect">
            <a:avLst/>
          </a:prstGeom>
          <a:noFill/>
          <a:ln w="9525">
            <a:noFill/>
            <a:miter lim="800000"/>
            <a:headEnd/>
            <a:tailEnd/>
          </a:ln>
        </p:spPr>
        <p:txBody>
          <a:bodyPr>
            <a:prstTxWarp prst="textNoShape">
              <a:avLst/>
            </a:prstTxWarp>
            <a:spAutoFit/>
          </a:bodyPr>
          <a:lstStyle/>
          <a:p>
            <a:pPr>
              <a:lnSpc>
                <a:spcPct val="90000"/>
              </a:lnSpc>
            </a:pPr>
            <a:r>
              <a:rPr lang="en-US" sz="2800" dirty="0">
                <a:latin typeface="Times New Roman" pitchFamily="-65" charset="0"/>
              </a:rPr>
              <a:t>Since nearest stars are &gt; 1 pc away, and ground-based</a:t>
            </a:r>
            <a:endParaRPr lang="en-US" sz="2800" dirty="0" smtClean="0">
              <a:latin typeface="Times New Roman" pitchFamily="-65" charset="0"/>
            </a:endParaRPr>
          </a:p>
          <a:p>
            <a:pPr>
              <a:lnSpc>
                <a:spcPct val="90000"/>
              </a:lnSpc>
            </a:pPr>
            <a:r>
              <a:rPr lang="en-US" sz="2800" dirty="0">
                <a:latin typeface="Times New Roman" pitchFamily="-65" charset="0"/>
              </a:rPr>
              <a:t>t</a:t>
            </a:r>
            <a:r>
              <a:rPr lang="en-US" sz="2800" dirty="0" smtClean="0">
                <a:latin typeface="Times New Roman" pitchFamily="-65" charset="0"/>
              </a:rPr>
              <a:t>elescopes </a:t>
            </a:r>
            <a:r>
              <a:rPr lang="en-US" sz="2800" dirty="0">
                <a:latin typeface="Times New Roman" pitchFamily="-65" charset="0"/>
              </a:rPr>
              <a:t>have a resolution of ~1 </a:t>
            </a:r>
            <a:r>
              <a:rPr lang="en-US" sz="2800" dirty="0" err="1">
                <a:latin typeface="Times New Roman" pitchFamily="-65" charset="0"/>
              </a:rPr>
              <a:t>arcsec</a:t>
            </a:r>
            <a:r>
              <a:rPr lang="en-US" sz="2800" dirty="0">
                <a:latin typeface="Times New Roman" pitchFamily="-65" charset="0"/>
              </a:rPr>
              <a:t>, might seem impossible to measure </a:t>
            </a:r>
            <a:r>
              <a:rPr lang="en-US" sz="2800" dirty="0" err="1">
                <a:latin typeface="Times New Roman" pitchFamily="-65" charset="0"/>
                <a:sym typeface="Symbol" pitchFamily="-65" charset="2"/>
              </a:rPr>
              <a:t></a:t>
            </a:r>
            <a:r>
              <a:rPr lang="en-US" sz="2800" dirty="0">
                <a:latin typeface="Times New Roman" pitchFamily="-65" charset="0"/>
              </a:rPr>
              <a:t> (and thus D) to any useful precision.  Actually, it can be done :</a:t>
            </a:r>
          </a:p>
        </p:txBody>
      </p:sp>
      <p:sp>
        <p:nvSpPr>
          <p:cNvPr id="17412" name="Text Box 6"/>
          <p:cNvSpPr txBox="1">
            <a:spLocks noChangeArrowheads="1"/>
          </p:cNvSpPr>
          <p:nvPr/>
        </p:nvSpPr>
        <p:spPr bwMode="auto">
          <a:xfrm>
            <a:off x="457200" y="2514600"/>
            <a:ext cx="8351838" cy="3165475"/>
          </a:xfrm>
          <a:prstGeom prst="rect">
            <a:avLst/>
          </a:prstGeom>
          <a:noFill/>
          <a:ln w="9525">
            <a:noFill/>
            <a:miter lim="800000"/>
            <a:headEnd/>
            <a:tailEnd/>
          </a:ln>
        </p:spPr>
        <p:txBody>
          <a:bodyPr wrap="none">
            <a:prstTxWarp prst="textNoShape">
              <a:avLst/>
            </a:prstTxWarp>
            <a:spAutoFit/>
          </a:bodyPr>
          <a:lstStyle/>
          <a:p>
            <a:pPr>
              <a:lnSpc>
                <a:spcPct val="90000"/>
              </a:lnSpc>
            </a:pPr>
            <a:r>
              <a:rPr lang="en-US" sz="2800" b="1" dirty="0">
                <a:latin typeface="Times New Roman" pitchFamily="-65" charset="0"/>
              </a:rPr>
              <a:t>1838</a:t>
            </a:r>
            <a:r>
              <a:rPr lang="en-US" sz="2800" dirty="0">
                <a:latin typeface="Times New Roman" pitchFamily="-65" charset="0"/>
              </a:rPr>
              <a:t>: Bessel measured </a:t>
            </a:r>
            <a:r>
              <a:rPr lang="en-US" sz="2800" dirty="0" err="1">
                <a:latin typeface="Times New Roman" pitchFamily="-65" charset="0"/>
                <a:sym typeface="Symbol" pitchFamily="-65" charset="2"/>
              </a:rPr>
              <a:t></a:t>
            </a:r>
            <a:r>
              <a:rPr lang="en-US" sz="2800" dirty="0">
                <a:latin typeface="Times New Roman" pitchFamily="-65" charset="0"/>
              </a:rPr>
              <a:t> = 0.316 </a:t>
            </a:r>
            <a:r>
              <a:rPr lang="en-US" sz="2800" dirty="0" err="1">
                <a:latin typeface="Times New Roman" pitchFamily="-65" charset="0"/>
              </a:rPr>
              <a:t>arcsec</a:t>
            </a:r>
            <a:r>
              <a:rPr lang="en-US" sz="2800" dirty="0">
                <a:latin typeface="Times New Roman" pitchFamily="-65" charset="0"/>
              </a:rPr>
              <a:t> for star 61 </a:t>
            </a:r>
            <a:r>
              <a:rPr lang="en-US" sz="2800" dirty="0" err="1">
                <a:latin typeface="Times New Roman" pitchFamily="-65" charset="0"/>
              </a:rPr>
              <a:t>Cyg</a:t>
            </a:r>
            <a:endParaRPr lang="en-US" sz="2800" dirty="0">
              <a:latin typeface="Times New Roman" pitchFamily="-65" charset="0"/>
            </a:endParaRPr>
          </a:p>
          <a:p>
            <a:pPr>
              <a:lnSpc>
                <a:spcPct val="90000"/>
              </a:lnSpc>
            </a:pPr>
            <a:r>
              <a:rPr lang="en-US" sz="2800" dirty="0">
                <a:latin typeface="Times New Roman" pitchFamily="-65" charset="0"/>
              </a:rPr>
              <a:t>          (modern value </a:t>
            </a:r>
            <a:r>
              <a:rPr lang="en-US" sz="2800" dirty="0" err="1">
                <a:latin typeface="Times New Roman" pitchFamily="-65" charset="0"/>
                <a:sym typeface="Symbol" pitchFamily="-65" charset="2"/>
              </a:rPr>
              <a:t></a:t>
            </a:r>
            <a:r>
              <a:rPr lang="en-US" sz="2800" dirty="0">
                <a:latin typeface="Times New Roman" pitchFamily="-65" charset="0"/>
              </a:rPr>
              <a:t> = 0.29 </a:t>
            </a:r>
            <a:r>
              <a:rPr lang="en-US" sz="2800" dirty="0" err="1">
                <a:latin typeface="Times New Roman" pitchFamily="-65" charset="0"/>
              </a:rPr>
              <a:t>arcsec</a:t>
            </a:r>
            <a:r>
              <a:rPr lang="en-US" sz="2800" dirty="0">
                <a:latin typeface="Times New Roman" pitchFamily="-65" charset="0"/>
              </a:rPr>
              <a:t>)</a:t>
            </a:r>
          </a:p>
          <a:p>
            <a:pPr>
              <a:lnSpc>
                <a:spcPct val="90000"/>
              </a:lnSpc>
            </a:pPr>
            <a:r>
              <a:rPr lang="en-US" sz="2800" b="1" dirty="0">
                <a:latin typeface="Times New Roman" pitchFamily="-65" charset="0"/>
              </a:rPr>
              <a:t>Current ground-based</a:t>
            </a:r>
            <a:r>
              <a:rPr lang="en-US" sz="2800" dirty="0">
                <a:latin typeface="Times New Roman" pitchFamily="-65" charset="0"/>
              </a:rPr>
              <a:t>: best errors of ~ 0.001 </a:t>
            </a:r>
            <a:r>
              <a:rPr lang="en-US" sz="2800" dirty="0" err="1">
                <a:latin typeface="Times New Roman" pitchFamily="-65" charset="0"/>
              </a:rPr>
              <a:t>arcsec</a:t>
            </a:r>
            <a:endParaRPr lang="en-US" sz="2800" dirty="0">
              <a:latin typeface="Times New Roman" pitchFamily="-65" charset="0"/>
            </a:endParaRPr>
          </a:p>
          <a:p>
            <a:pPr>
              <a:lnSpc>
                <a:spcPct val="90000"/>
              </a:lnSpc>
            </a:pPr>
            <a:r>
              <a:rPr lang="en-US" sz="2800" b="1" dirty="0" err="1">
                <a:latin typeface="Times New Roman" pitchFamily="-65" charset="0"/>
              </a:rPr>
              <a:t>Hipparcos</a:t>
            </a:r>
            <a:r>
              <a:rPr lang="en-US" sz="2800" b="1" dirty="0">
                <a:latin typeface="Times New Roman" pitchFamily="-65" charset="0"/>
              </a:rPr>
              <a:t> satellite</a:t>
            </a:r>
            <a:r>
              <a:rPr lang="en-US" sz="2800" dirty="0">
                <a:latin typeface="Times New Roman" pitchFamily="-65" charset="0"/>
              </a:rPr>
              <a:t>: measured ~10</a:t>
            </a:r>
            <a:r>
              <a:rPr lang="en-US" sz="2800" baseline="30000" dirty="0">
                <a:latin typeface="Times New Roman" pitchFamily="-65" charset="0"/>
              </a:rPr>
              <a:t>5</a:t>
            </a:r>
            <a:r>
              <a:rPr lang="en-US" sz="2800" dirty="0">
                <a:latin typeface="Times New Roman" pitchFamily="-65" charset="0"/>
              </a:rPr>
              <a:t> bright stars with</a:t>
            </a:r>
          </a:p>
          <a:p>
            <a:pPr>
              <a:lnSpc>
                <a:spcPct val="90000"/>
              </a:lnSpc>
            </a:pPr>
            <a:r>
              <a:rPr lang="en-US" sz="2800" dirty="0">
                <a:latin typeface="Times New Roman" pitchFamily="-65" charset="0"/>
              </a:rPr>
              <a:t>          errors also of ~0.001 </a:t>
            </a:r>
            <a:r>
              <a:rPr lang="en-US" sz="2800" dirty="0" err="1">
                <a:latin typeface="Times New Roman" pitchFamily="-65" charset="0"/>
              </a:rPr>
              <a:t>arcsec</a:t>
            </a:r>
            <a:endParaRPr lang="en-US" sz="2800" dirty="0">
              <a:latin typeface="Times New Roman" pitchFamily="-65" charset="0"/>
            </a:endParaRPr>
          </a:p>
          <a:p>
            <a:pPr>
              <a:lnSpc>
                <a:spcPct val="90000"/>
              </a:lnSpc>
            </a:pPr>
            <a:r>
              <a:rPr lang="en-US" sz="2800" b="1" dirty="0">
                <a:latin typeface="Times New Roman" pitchFamily="-65" charset="0"/>
              </a:rPr>
              <a:t>GAIA satellite</a:t>
            </a:r>
            <a:r>
              <a:rPr lang="en-US" sz="2800" dirty="0">
                <a:latin typeface="Times New Roman" pitchFamily="-65" charset="0"/>
              </a:rPr>
              <a:t>: will measure positions of ~10</a:t>
            </a:r>
            <a:r>
              <a:rPr lang="en-US" sz="2800" baseline="30000" dirty="0">
                <a:latin typeface="Times New Roman" pitchFamily="-65" charset="0"/>
              </a:rPr>
              <a:t>9</a:t>
            </a:r>
            <a:r>
              <a:rPr lang="en-US" sz="2800" dirty="0">
                <a:latin typeface="Times New Roman" pitchFamily="-65" charset="0"/>
              </a:rPr>
              <a:t> stars with</a:t>
            </a:r>
          </a:p>
          <a:p>
            <a:pPr>
              <a:lnSpc>
                <a:spcPct val="90000"/>
              </a:lnSpc>
            </a:pPr>
            <a:r>
              <a:rPr lang="en-US" sz="2800" dirty="0">
                <a:latin typeface="Times New Roman" pitchFamily="-65" charset="0"/>
              </a:rPr>
              <a:t>          an accuracy of micro-</a:t>
            </a:r>
            <a:r>
              <a:rPr lang="en-US" sz="2800" dirty="0" err="1">
                <a:latin typeface="Times New Roman" pitchFamily="-65" charset="0"/>
              </a:rPr>
              <a:t>arcsecs</a:t>
            </a:r>
            <a:r>
              <a:rPr lang="en-US" sz="2800" dirty="0">
                <a:latin typeface="Times New Roman" pitchFamily="-65" charset="0"/>
              </a:rPr>
              <a:t> - this is a reasonable</a:t>
            </a:r>
          </a:p>
          <a:p>
            <a:pPr>
              <a:lnSpc>
                <a:spcPct val="90000"/>
              </a:lnSpc>
            </a:pPr>
            <a:r>
              <a:rPr lang="en-US" sz="2800" dirty="0">
                <a:latin typeface="Times New Roman" pitchFamily="-65" charset="0"/>
              </a:rPr>
              <a:t>	fraction of </a:t>
            </a:r>
            <a:r>
              <a:rPr lang="en-US" sz="2800" i="1" dirty="0">
                <a:latin typeface="Times New Roman" pitchFamily="-65" charset="0"/>
              </a:rPr>
              <a:t>all</a:t>
            </a:r>
            <a:r>
              <a:rPr lang="en-US" sz="2800" dirty="0">
                <a:latin typeface="Times New Roman" pitchFamily="-65" charset="0"/>
              </a:rPr>
              <a:t> the stars in the Milky Way!</a:t>
            </a:r>
          </a:p>
        </p:txBody>
      </p:sp>
      <p:sp>
        <p:nvSpPr>
          <p:cNvPr id="17413" name="Text Box 7"/>
          <p:cNvSpPr txBox="1">
            <a:spLocks noChangeArrowheads="1"/>
          </p:cNvSpPr>
          <p:nvPr/>
        </p:nvSpPr>
        <p:spPr bwMode="auto">
          <a:xfrm>
            <a:off x="520700" y="5973763"/>
            <a:ext cx="8242300" cy="503237"/>
          </a:xfrm>
          <a:prstGeom prst="rect">
            <a:avLst/>
          </a:prstGeom>
          <a:noFill/>
          <a:ln w="9525">
            <a:noFill/>
            <a:miter lim="800000"/>
            <a:headEnd/>
            <a:tailEnd/>
          </a:ln>
        </p:spPr>
        <p:txBody>
          <a:bodyPr wrap="none">
            <a:prstTxWarp prst="textNoShape">
              <a:avLst/>
            </a:prstTxWarp>
            <a:spAutoFit/>
          </a:bodyPr>
          <a:lstStyle/>
          <a:p>
            <a:pPr>
              <a:lnSpc>
                <a:spcPct val="90000"/>
              </a:lnSpc>
            </a:pPr>
            <a:r>
              <a:rPr lang="en-US" sz="3000">
                <a:latin typeface="Times New Roman" pitchFamily="-65" charset="0"/>
              </a:rPr>
              <a:t>Currently: measure D accurately to ~ a few </a:t>
            </a:r>
            <a:r>
              <a:rPr lang="en-US" sz="3000">
                <a:latin typeface="Times New Roman" pitchFamily="-65" charset="0"/>
                <a:sym typeface="Wingdings 2" pitchFamily="-65" charset="2"/>
              </a:rPr>
              <a:t></a:t>
            </a:r>
            <a:r>
              <a:rPr lang="en-US" sz="3000">
                <a:latin typeface="Times New Roman" pitchFamily="-65" charset="0"/>
              </a:rPr>
              <a:t>100 pc</a:t>
            </a: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a:t>Parallax Programs</a:t>
            </a:r>
          </a:p>
        </p:txBody>
      </p:sp>
      <p:graphicFrame>
        <p:nvGraphicFramePr>
          <p:cNvPr id="112643" name="Group 3"/>
          <p:cNvGraphicFramePr>
            <a:graphicFrameLocks noGrp="1"/>
          </p:cNvGraphicFramePr>
          <p:nvPr>
            <p:ph type="tbl" idx="1"/>
          </p:nvPr>
        </p:nvGraphicFramePr>
        <p:xfrm>
          <a:off x="685800" y="1600200"/>
          <a:ext cx="7772400" cy="4132264"/>
        </p:xfrm>
        <a:graphic>
          <a:graphicData uri="http://schemas.openxmlformats.org/drawingml/2006/table">
            <a:tbl>
              <a:tblPr/>
              <a:tblGrid>
                <a:gridCol w="1447800"/>
                <a:gridCol w="1295400"/>
                <a:gridCol w="914400"/>
                <a:gridCol w="1143000"/>
                <a:gridCol w="2971800"/>
              </a:tblGrid>
              <a:tr h="533400">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sz="1700" b="1" i="0" u="none" strike="noStrike" cap="none" normalizeH="0" baseline="0">
                          <a:ln>
                            <a:noFill/>
                          </a:ln>
                          <a:solidFill>
                            <a:schemeClr val="tx1"/>
                          </a:solidFill>
                          <a:effectLst/>
                          <a:latin typeface="Times" charset="0"/>
                        </a:rPr>
                        <a:t>Catalog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sz="1700" b="1" i="0" u="none" strike="noStrike" cap="none" normalizeH="0" baseline="0">
                          <a:ln>
                            <a:noFill/>
                          </a:ln>
                          <a:solidFill>
                            <a:schemeClr val="tx1"/>
                          </a:solidFill>
                          <a:effectLst/>
                          <a:latin typeface="Times" charset="0"/>
                        </a:rPr>
                        <a:t>Date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sz="1700" b="1" i="0" u="none" strike="noStrike" cap="none" normalizeH="0" baseline="0">
                          <a:ln>
                            <a:noFill/>
                          </a:ln>
                          <a:solidFill>
                            <a:schemeClr val="tx1"/>
                          </a:solidFill>
                          <a:effectLst/>
                          <a:latin typeface="Times" charset="0"/>
                        </a:rPr>
                        <a:t>#stars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sz="1700" b="1" i="0" u="none" strike="noStrike" cap="none" normalizeH="0" baseline="0">
                          <a:ln>
                            <a:noFill/>
                          </a:ln>
                          <a:solidFill>
                            <a:schemeClr val="tx1"/>
                          </a:solidFill>
                          <a:effectLst/>
                          <a:latin typeface="Symbol" charset="2"/>
                        </a:rPr>
                        <a:t>s(</a:t>
                      </a:r>
                      <a:r>
                        <a:rPr kumimoji="0" lang="en-US" sz="1700" b="1" i="0" u="none" strike="noStrike" cap="none" normalizeH="0" baseline="0">
                          <a:ln>
                            <a:noFill/>
                          </a:ln>
                          <a:solidFill>
                            <a:schemeClr val="tx1"/>
                          </a:solidFill>
                          <a:effectLst/>
                          <a:latin typeface="Times" charset="0"/>
                        </a:rPr>
                        <a:t>mas)</a:t>
                      </a:r>
                      <a:endParaRPr kumimoji="0" lang="en-US" sz="1700" b="1" i="0" u="none" strike="noStrike" cap="none" normalizeH="0" baseline="0">
                        <a:ln>
                          <a:noFill/>
                        </a:ln>
                        <a:solidFill>
                          <a:schemeClr val="tx1"/>
                        </a:solidFill>
                        <a:effectLst/>
                        <a:latin typeface="Symbol" charset="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sz="1700" b="1" i="0" u="none" strike="noStrike" cap="none" normalizeH="0" baseline="0">
                          <a:ln>
                            <a:noFill/>
                          </a:ln>
                          <a:solidFill>
                            <a:schemeClr val="tx1"/>
                          </a:solidFill>
                          <a:effectLst/>
                          <a:latin typeface="Times" charset="0"/>
                        </a:rPr>
                        <a:t>Comments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charset="0"/>
                        </a:rPr>
                        <a:t>YPC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charset="0"/>
                        </a:rPr>
                        <a:t>1995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charset="0"/>
                        </a:rPr>
                        <a:t>8112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charset="0"/>
                        </a:rPr>
                        <a:t>±15 mas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charset="0"/>
                        </a:rPr>
                        <a:t>Cat. of all π  through 1995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0375">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charset="0"/>
                        </a:rPr>
                        <a:t>USNO pg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charset="0"/>
                        </a:rPr>
                        <a:t>To 1992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charset="0"/>
                        </a:rPr>
                        <a:t>~1000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charset="0"/>
                        </a:rPr>
                        <a:t>±2.5 mas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charset="0"/>
                        </a:rPr>
                        <a:t>Photographic parallaxes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0375">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charset="0"/>
                        </a:rPr>
                        <a:t>USNO ccd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charset="0"/>
                        </a:rPr>
                        <a:t>From ‘92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charset="0"/>
                        </a:rPr>
                        <a:t>~150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charset="0"/>
                        </a:rPr>
                        <a:t>±0.5 mas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charset="0"/>
                        </a:rPr>
                        <a:t>CCD parallaxes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0375">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charset="0"/>
                        </a:rPr>
                        <a:t>Nstars &amp; GB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charset="0"/>
                        </a:rPr>
                        <a:t>Current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charset="0"/>
                        </a:rPr>
                        <a:t>100?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charset="0"/>
                        </a:rPr>
                        <a:t>± 2 mas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charset="0"/>
                        </a:rPr>
                        <a:t>Southern π programs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8788">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charset="0"/>
                        </a:rPr>
                        <a:t>Hipparcos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charset="0"/>
                        </a:rPr>
                        <a:t>1997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charset="0"/>
                        </a:rPr>
                        <a:t>10</a:t>
                      </a:r>
                      <a:r>
                        <a:rPr kumimoji="0" lang="en-US" sz="1700" b="0" i="0" u="none" strike="noStrike" cap="none" normalizeH="0" baseline="30000">
                          <a:ln>
                            <a:noFill/>
                          </a:ln>
                          <a:solidFill>
                            <a:schemeClr val="tx1"/>
                          </a:solidFill>
                          <a:effectLst/>
                          <a:latin typeface="Times" charset="0"/>
                        </a:rPr>
                        <a:t>5</a:t>
                      </a:r>
                      <a:endParaRPr kumimoji="0" lang="en-US" sz="1700" b="0" i="0" u="none" strike="noStrike" cap="none" normalizeH="0" baseline="0">
                        <a:ln>
                          <a:noFill/>
                        </a:ln>
                        <a:solidFill>
                          <a:schemeClr val="tx1"/>
                        </a:solidFill>
                        <a:effectLst/>
                        <a:latin typeface="Times"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charset="0"/>
                        </a:rPr>
                        <a:t>±1 mas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charset="0"/>
                        </a:rPr>
                        <a:t>First modern survey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8788">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charset="0"/>
                        </a:rPr>
                        <a:t>HST FGS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charset="0"/>
                        </a:rPr>
                        <a:t>1995-2010?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charset="0"/>
                        </a:rPr>
                        <a:t>100?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charset="0"/>
                        </a:rPr>
                        <a:t>±0.5 mas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charset="0"/>
                        </a:rPr>
                        <a:t>A few important stars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8788">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charset="0"/>
                        </a:rPr>
                        <a:t>SIM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charset="0"/>
                        </a:rPr>
                        <a:t>2016?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charset="0"/>
                        </a:rPr>
                        <a:t>10</a:t>
                      </a:r>
                      <a:r>
                        <a:rPr kumimoji="0" lang="en-US" sz="1700" b="0" i="0" u="none" strike="noStrike" cap="none" normalizeH="0" baseline="30000">
                          <a:ln>
                            <a:noFill/>
                          </a:ln>
                          <a:solidFill>
                            <a:schemeClr val="tx1"/>
                          </a:solidFill>
                          <a:effectLst/>
                          <a:latin typeface="Times" charset="0"/>
                        </a:rPr>
                        <a:t>3</a:t>
                      </a:r>
                      <a:endParaRPr kumimoji="0" lang="en-US" sz="1700" b="0" i="0" u="none" strike="noStrike" cap="none" normalizeH="0" baseline="0">
                        <a:ln>
                          <a:noFill/>
                        </a:ln>
                        <a:solidFill>
                          <a:schemeClr val="tx1"/>
                        </a:solidFill>
                        <a:effectLst/>
                        <a:latin typeface="Times"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charset="0"/>
                        </a:rPr>
                        <a:t>±4 µas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charset="0"/>
                        </a:rPr>
                        <a:t>Critical targets &amp; exoplanets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0375">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charset="0"/>
                        </a:rPr>
                        <a:t>Gaia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charset="0"/>
                        </a:rPr>
                        <a:t>2016?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charset="0"/>
                        </a:rPr>
                        <a:t>10</a:t>
                      </a:r>
                      <a:r>
                        <a:rPr kumimoji="0" lang="en-US" sz="1700" b="0" i="0" u="none" strike="noStrike" cap="none" normalizeH="0" baseline="30000">
                          <a:ln>
                            <a:noFill/>
                          </a:ln>
                          <a:solidFill>
                            <a:schemeClr val="tx1"/>
                          </a:solidFill>
                          <a:effectLst/>
                          <a:latin typeface="Times" charset="0"/>
                        </a:rPr>
                        <a:t>9</a:t>
                      </a:r>
                      <a:endParaRPr kumimoji="0" lang="en-US" sz="1700" b="0" i="0" u="none" strike="noStrike" cap="none" normalizeH="0" baseline="0">
                        <a:ln>
                          <a:noFill/>
                        </a:ln>
                        <a:solidFill>
                          <a:schemeClr val="tx1"/>
                        </a:solidFill>
                        <a:effectLst/>
                        <a:latin typeface="Times"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charset="0"/>
                        </a:rPr>
                        <a:t>±10µas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charset="0"/>
                        </a:rPr>
                        <a:t>“Ultimate” modern survey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srcRect l="5986"/>
          <a:stretch>
            <a:fillRect/>
          </a:stretch>
        </p:blipFill>
        <p:spPr bwMode="auto">
          <a:xfrm>
            <a:off x="21468" y="0"/>
            <a:ext cx="9122532" cy="6858000"/>
          </a:xfrm>
          <a:prstGeom prst="rect">
            <a:avLst/>
          </a:prstGeom>
          <a:noFill/>
          <a:ln w="9525">
            <a:noFill/>
            <a:miter lim="800000"/>
            <a:headEnd/>
            <a:tailEnd/>
          </a:ln>
        </p:spPr>
      </p:pic>
      <p:sp>
        <p:nvSpPr>
          <p:cNvPr id="28675" name="Text Box 3"/>
          <p:cNvSpPr txBox="1">
            <a:spLocks noChangeArrowheads="1"/>
          </p:cNvSpPr>
          <p:nvPr/>
        </p:nvSpPr>
        <p:spPr bwMode="auto">
          <a:xfrm>
            <a:off x="517525" y="258763"/>
            <a:ext cx="4048905" cy="1200329"/>
          </a:xfrm>
          <a:prstGeom prst="rect">
            <a:avLst/>
          </a:prstGeom>
          <a:noFill/>
          <a:ln w="9525">
            <a:noFill/>
            <a:miter lim="800000"/>
            <a:headEnd/>
            <a:tailEnd/>
          </a:ln>
        </p:spPr>
        <p:txBody>
          <a:bodyPr wrap="none">
            <a:prstTxWarp prst="textNoShape">
              <a:avLst/>
            </a:prstTxWarp>
            <a:spAutoFit/>
          </a:bodyPr>
          <a:lstStyle/>
          <a:p>
            <a:r>
              <a:rPr lang="en-US" sz="4000" b="1" dirty="0">
                <a:solidFill>
                  <a:srgbClr val="FFFB36"/>
                </a:solidFill>
                <a:latin typeface="Times New Roman"/>
                <a:cs typeface="Times New Roman"/>
              </a:rPr>
              <a:t>GAIA </a:t>
            </a:r>
            <a:r>
              <a:rPr lang="en-US" sz="4000" b="1" dirty="0" smtClean="0">
                <a:solidFill>
                  <a:srgbClr val="FFFB36"/>
                </a:solidFill>
                <a:latin typeface="Times New Roman"/>
                <a:cs typeface="Times New Roman"/>
              </a:rPr>
              <a:t>concept</a:t>
            </a:r>
          </a:p>
          <a:p>
            <a:r>
              <a:rPr lang="en-US" sz="3200" b="1" dirty="0" smtClean="0">
                <a:solidFill>
                  <a:srgbClr val="FFFB36"/>
                </a:solidFill>
                <a:latin typeface="Times New Roman"/>
                <a:cs typeface="Times New Roman"/>
              </a:rPr>
              <a:t>See http://</a:t>
            </a:r>
            <a:r>
              <a:rPr lang="en-US" sz="3200" b="1" dirty="0" err="1" smtClean="0">
                <a:solidFill>
                  <a:srgbClr val="FFFB36"/>
                </a:solidFill>
                <a:latin typeface="Times New Roman"/>
                <a:cs typeface="Times New Roman"/>
              </a:rPr>
              <a:t>gaia.esa.int</a:t>
            </a:r>
            <a:r>
              <a:rPr lang="en-US" sz="3200" b="1" dirty="0" smtClean="0">
                <a:solidFill>
                  <a:srgbClr val="FFFB36"/>
                </a:solidFill>
                <a:latin typeface="Times New Roman"/>
                <a:cs typeface="Times New Roman"/>
              </a:rPr>
              <a:t>/</a:t>
            </a:r>
            <a:endParaRPr lang="en-US" sz="3200" b="1" dirty="0">
              <a:solidFill>
                <a:srgbClr val="FFFB36"/>
              </a:solidFill>
              <a:latin typeface="Times New Roman"/>
              <a:cs typeface="Times New Roman"/>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srcRect/>
          <a:stretch>
            <a:fillRect/>
          </a:stretch>
        </p:blipFill>
        <p:spPr bwMode="auto">
          <a:xfrm>
            <a:off x="0" y="1235075"/>
            <a:ext cx="9144000" cy="5622925"/>
          </a:xfrm>
          <a:prstGeom prst="rect">
            <a:avLst/>
          </a:prstGeom>
          <a:noFill/>
          <a:ln w="9525">
            <a:noFill/>
            <a:miter lim="800000"/>
            <a:headEnd/>
            <a:tailEnd/>
          </a:ln>
        </p:spPr>
      </p:pic>
      <p:sp>
        <p:nvSpPr>
          <p:cNvPr id="29699" name="Rectangle 3"/>
          <p:cNvSpPr>
            <a:spLocks noChangeArrowheads="1"/>
          </p:cNvSpPr>
          <p:nvPr/>
        </p:nvSpPr>
        <p:spPr bwMode="auto">
          <a:xfrm>
            <a:off x="0" y="0"/>
            <a:ext cx="9144000" cy="1219200"/>
          </a:xfrm>
          <a:prstGeom prst="rect">
            <a:avLst/>
          </a:prstGeom>
          <a:solidFill>
            <a:srgbClr val="000000"/>
          </a:solidFill>
          <a:ln w="9525">
            <a:solidFill>
              <a:schemeClr val="tx1"/>
            </a:solidFill>
            <a:miter lim="800000"/>
            <a:headEnd/>
            <a:tailEnd/>
          </a:ln>
        </p:spPr>
        <p:txBody>
          <a:bodyPr wrap="none" anchor="ctr">
            <a:prstTxWarp prst="textNoShape">
              <a:avLst/>
            </a:prstTxWarp>
          </a:bodyPr>
          <a:lstStyle/>
          <a:p>
            <a:pPr algn="ctr"/>
            <a:r>
              <a:rPr lang="en-US" sz="4000" b="1" dirty="0">
                <a:solidFill>
                  <a:srgbClr val="FFFB36"/>
                </a:solidFill>
                <a:latin typeface="Times New Roman"/>
                <a:cs typeface="Times New Roman"/>
              </a:rPr>
              <a:t>Scientific Goals of the GAIA Mission</a:t>
            </a: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srcRect t="441"/>
          <a:stretch>
            <a:fillRect/>
          </a:stretch>
        </p:blipFill>
        <p:spPr bwMode="auto">
          <a:xfrm>
            <a:off x="0" y="0"/>
            <a:ext cx="9144000" cy="6873617"/>
          </a:xfrm>
          <a:prstGeom prst="rect">
            <a:avLst/>
          </a:prstGeom>
          <a:noFill/>
          <a:ln w="9525">
            <a:noFill/>
            <a:miter lim="800000"/>
            <a:headEnd/>
            <a:tailEnd/>
          </a:ln>
        </p:spPr>
      </p:pic>
      <p:sp>
        <p:nvSpPr>
          <p:cNvPr id="30723" name="Text Box 3"/>
          <p:cNvSpPr txBox="1">
            <a:spLocks noChangeArrowheads="1"/>
          </p:cNvSpPr>
          <p:nvPr/>
        </p:nvSpPr>
        <p:spPr bwMode="auto">
          <a:xfrm>
            <a:off x="2363058" y="5334000"/>
            <a:ext cx="6519734" cy="1200329"/>
          </a:xfrm>
          <a:prstGeom prst="rect">
            <a:avLst/>
          </a:prstGeom>
          <a:noFill/>
          <a:ln w="9525">
            <a:noFill/>
            <a:miter lim="800000"/>
            <a:headEnd/>
            <a:tailEnd/>
          </a:ln>
        </p:spPr>
        <p:txBody>
          <a:bodyPr wrap="none">
            <a:prstTxWarp prst="textNoShape">
              <a:avLst/>
            </a:prstTxWarp>
            <a:spAutoFit/>
          </a:bodyPr>
          <a:lstStyle/>
          <a:p>
            <a:pPr algn="r"/>
            <a:r>
              <a:rPr lang="en-US" sz="4000" b="1" dirty="0">
                <a:solidFill>
                  <a:srgbClr val="FFFB36"/>
                </a:solidFill>
                <a:latin typeface="Times New Roman"/>
                <a:cs typeface="Times New Roman"/>
              </a:rPr>
              <a:t>SIM</a:t>
            </a:r>
            <a:r>
              <a:rPr lang="en-US" sz="4000" b="1" dirty="0" smtClean="0">
                <a:solidFill>
                  <a:srgbClr val="FFFB36"/>
                </a:solidFill>
                <a:latin typeface="Times New Roman"/>
                <a:cs typeface="Times New Roman"/>
              </a:rPr>
              <a:t> concept</a:t>
            </a:r>
          </a:p>
          <a:p>
            <a:r>
              <a:rPr lang="en-US" sz="3200" b="1" dirty="0" smtClean="0">
                <a:solidFill>
                  <a:srgbClr val="FFFB36"/>
                </a:solidFill>
                <a:latin typeface="Times New Roman"/>
                <a:cs typeface="Times New Roman"/>
              </a:rPr>
              <a:t>http://</a:t>
            </a:r>
            <a:r>
              <a:rPr lang="en-US" sz="3200" b="1" dirty="0" err="1" smtClean="0">
                <a:solidFill>
                  <a:srgbClr val="FFFB36"/>
                </a:solidFill>
                <a:latin typeface="Times New Roman"/>
                <a:cs typeface="Times New Roman"/>
              </a:rPr>
              <a:t>planetquest.jpl.nasa.gov</a:t>
            </a:r>
            <a:r>
              <a:rPr lang="en-US" sz="3200" b="1" dirty="0" smtClean="0">
                <a:solidFill>
                  <a:srgbClr val="FFFB36"/>
                </a:solidFill>
                <a:latin typeface="Times New Roman"/>
                <a:cs typeface="Times New Roman"/>
              </a:rPr>
              <a:t>/SIM/</a:t>
            </a:r>
            <a:endParaRPr lang="en-US" sz="3200" b="1" dirty="0">
              <a:solidFill>
                <a:srgbClr val="FFFB36"/>
              </a:solidFill>
              <a:latin typeface="Times New Roman"/>
              <a:cs typeface="Times New Roman"/>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lum bright="-10000" contrast="20000"/>
          </a:blip>
          <a:srcRect/>
          <a:stretch>
            <a:fillRect/>
          </a:stretch>
        </p:blipFill>
        <p:spPr bwMode="auto">
          <a:xfrm>
            <a:off x="-457200" y="-457200"/>
            <a:ext cx="10058400" cy="77724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228600"/>
            <a:ext cx="7772400" cy="762000"/>
          </a:xfrm>
        </p:spPr>
        <p:txBody>
          <a:bodyPr/>
          <a:lstStyle/>
          <a:p>
            <a:pPr eaLnBrk="1" hangingPunct="1"/>
            <a:r>
              <a:rPr lang="en-US" dirty="0"/>
              <a:t>Astrometry in Practice</a:t>
            </a:r>
          </a:p>
        </p:txBody>
      </p:sp>
      <p:sp>
        <p:nvSpPr>
          <p:cNvPr id="32771" name="Rectangle 3"/>
          <p:cNvSpPr>
            <a:spLocks noGrp="1" noChangeArrowheads="1"/>
          </p:cNvSpPr>
          <p:nvPr>
            <p:ph type="body" idx="1"/>
          </p:nvPr>
        </p:nvSpPr>
        <p:spPr>
          <a:xfrm>
            <a:off x="152400" y="1066800"/>
            <a:ext cx="8763000" cy="5791200"/>
          </a:xfrm>
        </p:spPr>
        <p:txBody>
          <a:bodyPr/>
          <a:lstStyle/>
          <a:p>
            <a:pPr eaLnBrk="1" hangingPunct="1"/>
            <a:r>
              <a:rPr lang="en-US"/>
              <a:t>Typically telescopes do not point better than to a few arcsec; so one points to a nearby star with precisely known coordinates, zeroes the telescope system, and does a small, “blind” offset to a target</a:t>
            </a:r>
          </a:p>
          <a:p>
            <a:pPr eaLnBrk="1" hangingPunct="1"/>
            <a:r>
              <a:rPr lang="en-US"/>
              <a:t>For imaging observations, one often uses positions of the stars in the frame, which have known positions (usually to a ~ 0.2 arcsec accuracy, e.g., from the </a:t>
            </a:r>
            <a:r>
              <a:rPr lang="en-US" b="1" i="1"/>
              <a:t>USNO-B</a:t>
            </a:r>
            <a:r>
              <a:rPr lang="en-US"/>
              <a:t> catalog), measures their XY positions in the image, and solves for the XY </a:t>
            </a:r>
            <a:r>
              <a:rPr lang="en-US">
                <a:sym typeface="Wingdings 3" pitchFamily="-65" charset="2"/>
              </a:rPr>
              <a:t> RA,Dec transformation</a:t>
            </a:r>
          </a:p>
          <a:p>
            <a:pPr eaLnBrk="1" hangingPunct="1"/>
            <a:r>
              <a:rPr lang="en-US">
                <a:sym typeface="Wingdings 3" pitchFamily="-65" charset="2"/>
              </a:rPr>
              <a:t>These transformation can be encoded in the image headers using the </a:t>
            </a:r>
            <a:r>
              <a:rPr lang="en-US" b="1" i="1">
                <a:sym typeface="Wingdings 3" pitchFamily="-65" charset="2"/>
              </a:rPr>
              <a:t>World Coordinate System (WCS)</a:t>
            </a:r>
            <a:r>
              <a:rPr lang="en-US">
                <a:sym typeface="Wingdings 3" pitchFamily="-65" charset="2"/>
              </a:rPr>
              <a:t> standard</a:t>
            </a:r>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09600" y="152400"/>
            <a:ext cx="7772400" cy="838200"/>
          </a:xfrm>
        </p:spPr>
        <p:txBody>
          <a:bodyPr/>
          <a:lstStyle/>
          <a:p>
            <a:pPr eaLnBrk="1" hangingPunct="1"/>
            <a:r>
              <a:rPr lang="en-US" sz="4000" b="1" dirty="0"/>
              <a:t>Moving Cluster Method</a:t>
            </a:r>
            <a:endParaRPr lang="en-US" sz="3600" dirty="0"/>
          </a:p>
        </p:txBody>
      </p:sp>
      <p:sp>
        <p:nvSpPr>
          <p:cNvPr id="17411" name="Rectangle 3"/>
          <p:cNvSpPr>
            <a:spLocks noGrp="1" noChangeArrowheads="1"/>
          </p:cNvSpPr>
          <p:nvPr>
            <p:ph type="body" idx="1"/>
          </p:nvPr>
        </p:nvSpPr>
        <p:spPr>
          <a:xfrm>
            <a:off x="152400" y="990600"/>
            <a:ext cx="8763000" cy="5867400"/>
          </a:xfrm>
        </p:spPr>
        <p:txBody>
          <a:bodyPr/>
          <a:lstStyle/>
          <a:p>
            <a:pPr eaLnBrk="1" hangingPunct="1"/>
            <a:r>
              <a:rPr lang="en-US" sz="2600">
                <a:sym typeface="Symbol" pitchFamily="-65" charset="2"/>
              </a:rPr>
              <a:t>A geometrical method, with some assumptions</a:t>
            </a:r>
          </a:p>
          <a:p>
            <a:pPr eaLnBrk="1" hangingPunct="1"/>
            <a:r>
              <a:rPr lang="en-US" sz="2600">
                <a:sym typeface="Symbol" pitchFamily="-65" charset="2"/>
              </a:rPr>
              <a:t>Nearby clusters of appreciable angular extent (e.g., Hyades) have stellar proper motions which converge to a point in the sky parallel to cluster’s mean motion relative to the sun</a:t>
            </a:r>
          </a:p>
          <a:p>
            <a:pPr eaLnBrk="1" hangingPunct="1"/>
            <a:r>
              <a:rPr lang="en-US" sz="2600">
                <a:sym typeface="Symbol" pitchFamily="-65" charset="2"/>
              </a:rPr>
              <a:t>This gives the angle between our line of sight and the cluster’s motion – what fraction of the motion is tangential (proper motion) and what fraction is radial</a:t>
            </a:r>
          </a:p>
          <a:p>
            <a:pPr eaLnBrk="1" hangingPunct="1"/>
            <a:r>
              <a:rPr lang="en-US" sz="2600">
                <a:sym typeface="Symbol" pitchFamily="-65" charset="2"/>
              </a:rPr>
              <a:t>Allows us to calibrate the magnitudes of the stars in the cluster; this calibrates the H-R diagram main sequence</a:t>
            </a:r>
          </a:p>
          <a:p>
            <a:pPr eaLnBrk="1" hangingPunct="1"/>
            <a:r>
              <a:rPr lang="en-US" sz="2600">
                <a:sym typeface="Symbol" pitchFamily="-65" charset="2"/>
              </a:rPr>
              <a:t>Can get distances out to the Hyades &amp; Pleiades, young open star clusters, nearly Solar metallicity</a:t>
            </a:r>
          </a:p>
          <a:p>
            <a:pPr eaLnBrk="1" hangingPunct="1"/>
            <a:r>
              <a:rPr lang="en-US" sz="2600">
                <a:sym typeface="Symbol" pitchFamily="-65" charset="2"/>
              </a:rPr>
              <a:t>D(Hyades) = 46  2 pc, and from Hipparcos parallaxes D = 46.3  0.3 pc</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58" name="Picture 4" descr="spaceview"/>
          <p:cNvPicPr>
            <a:picLocks noChangeAspect="1" noChangeArrowheads="1"/>
          </p:cNvPicPr>
          <p:nvPr/>
        </p:nvPicPr>
        <p:blipFill>
          <a:blip r:embed="rId3"/>
          <a:srcRect/>
          <a:stretch>
            <a:fillRect/>
          </a:stretch>
        </p:blipFill>
        <p:spPr bwMode="auto">
          <a:xfrm>
            <a:off x="152400" y="3633788"/>
            <a:ext cx="4724400" cy="2995612"/>
          </a:xfrm>
          <a:prstGeom prst="rect">
            <a:avLst/>
          </a:prstGeom>
          <a:noFill/>
          <a:ln w="9525">
            <a:noFill/>
            <a:miter lim="800000"/>
            <a:headEnd/>
            <a:tailEnd/>
          </a:ln>
        </p:spPr>
      </p:pic>
      <p:pic>
        <p:nvPicPr>
          <p:cNvPr id="19459" name="Picture 5" descr="skyview"/>
          <p:cNvPicPr>
            <a:picLocks noChangeAspect="1" noChangeArrowheads="1"/>
          </p:cNvPicPr>
          <p:nvPr/>
        </p:nvPicPr>
        <p:blipFill>
          <a:blip r:embed="rId4"/>
          <a:srcRect/>
          <a:stretch>
            <a:fillRect/>
          </a:stretch>
        </p:blipFill>
        <p:spPr bwMode="auto">
          <a:xfrm>
            <a:off x="5029200" y="228600"/>
            <a:ext cx="3959225" cy="3309938"/>
          </a:xfrm>
          <a:prstGeom prst="rect">
            <a:avLst/>
          </a:prstGeom>
          <a:noFill/>
          <a:ln w="9525">
            <a:noFill/>
            <a:miter lim="800000"/>
            <a:headEnd/>
            <a:tailEnd/>
          </a:ln>
        </p:spPr>
      </p:pic>
      <p:sp>
        <p:nvSpPr>
          <p:cNvPr id="19460" name="Text Box 7"/>
          <p:cNvSpPr txBox="1">
            <a:spLocks noChangeArrowheads="1"/>
          </p:cNvSpPr>
          <p:nvPr/>
        </p:nvSpPr>
        <p:spPr bwMode="auto">
          <a:xfrm>
            <a:off x="5257800" y="5029200"/>
            <a:ext cx="3679825" cy="1406525"/>
          </a:xfrm>
          <a:prstGeom prst="rect">
            <a:avLst/>
          </a:prstGeom>
          <a:noFill/>
          <a:ln w="9525">
            <a:noFill/>
            <a:miter lim="800000"/>
            <a:headEnd/>
            <a:tailEnd/>
          </a:ln>
        </p:spPr>
        <p:txBody>
          <a:bodyPr wrap="none">
            <a:prstTxWarp prst="textNoShape">
              <a:avLst/>
            </a:prstTxWarp>
            <a:spAutoFit/>
          </a:bodyPr>
          <a:lstStyle/>
          <a:p>
            <a:pPr eaLnBrk="1" hangingPunct="1">
              <a:lnSpc>
                <a:spcPct val="120000"/>
              </a:lnSpc>
            </a:pPr>
            <a:r>
              <a:rPr lang="en-US">
                <a:latin typeface="Times New Roman" pitchFamily="-65" charset="0"/>
              </a:rPr>
              <a:t>Thus,</a:t>
            </a:r>
          </a:p>
          <a:p>
            <a:pPr eaLnBrk="1" hangingPunct="1">
              <a:lnSpc>
                <a:spcPct val="120000"/>
              </a:lnSpc>
            </a:pPr>
            <a:r>
              <a:rPr lang="en-US">
                <a:latin typeface="Times New Roman" pitchFamily="-65" charset="0"/>
              </a:rPr>
              <a:t>d = (&lt;</a:t>
            </a:r>
            <a:r>
              <a:rPr lang="en-US">
                <a:latin typeface="Times New Roman" pitchFamily="-65" charset="0"/>
                <a:sym typeface="Symbol" pitchFamily="-65" charset="2"/>
              </a:rPr>
              <a:t>v</a:t>
            </a:r>
            <a:r>
              <a:rPr lang="en-US" baseline="-25000">
                <a:latin typeface="Times New Roman" pitchFamily="-65" charset="0"/>
                <a:sym typeface="Symbol" pitchFamily="-65" charset="2"/>
              </a:rPr>
              <a:t>r</a:t>
            </a:r>
            <a:r>
              <a:rPr lang="en-US">
                <a:latin typeface="Times New Roman" pitchFamily="-65" charset="0"/>
                <a:sym typeface="Symbol" pitchFamily="-65" charset="2"/>
              </a:rPr>
              <a:t>&gt; tan ) / (4.74 &lt;&gt;)</a:t>
            </a:r>
          </a:p>
          <a:p>
            <a:pPr eaLnBrk="1" hangingPunct="1">
              <a:lnSpc>
                <a:spcPct val="120000"/>
              </a:lnSpc>
            </a:pPr>
            <a:r>
              <a:rPr lang="en-US">
                <a:latin typeface="Times New Roman" pitchFamily="-65" charset="0"/>
                <a:sym typeface="Symbol" pitchFamily="-65" charset="2"/>
              </a:rPr>
              <a:t>p = (4.74 &lt;&gt;) / </a:t>
            </a:r>
            <a:r>
              <a:rPr lang="en-US">
                <a:latin typeface="Times New Roman" pitchFamily="-65" charset="0"/>
              </a:rPr>
              <a:t>(&lt;</a:t>
            </a:r>
            <a:r>
              <a:rPr lang="en-US">
                <a:latin typeface="Times New Roman" pitchFamily="-65" charset="0"/>
                <a:sym typeface="Symbol" pitchFamily="-65" charset="2"/>
              </a:rPr>
              <a:t>v</a:t>
            </a:r>
            <a:r>
              <a:rPr lang="en-US" baseline="-25000">
                <a:latin typeface="Times New Roman" pitchFamily="-65" charset="0"/>
                <a:sym typeface="Symbol" pitchFamily="-65" charset="2"/>
              </a:rPr>
              <a:t>r</a:t>
            </a:r>
            <a:r>
              <a:rPr lang="en-US">
                <a:latin typeface="Times New Roman" pitchFamily="-65" charset="0"/>
                <a:sym typeface="Symbol" pitchFamily="-65" charset="2"/>
              </a:rPr>
              <a:t>&gt; tan )</a:t>
            </a:r>
          </a:p>
        </p:txBody>
      </p:sp>
      <p:pic>
        <p:nvPicPr>
          <p:cNvPr id="19461" name="Picture 8" descr="spacevelfig"/>
          <p:cNvPicPr>
            <a:picLocks noChangeAspect="1" noChangeArrowheads="1"/>
          </p:cNvPicPr>
          <p:nvPr/>
        </p:nvPicPr>
        <p:blipFill>
          <a:blip r:embed="rId5"/>
          <a:srcRect/>
          <a:stretch>
            <a:fillRect/>
          </a:stretch>
        </p:blipFill>
        <p:spPr bwMode="auto">
          <a:xfrm>
            <a:off x="838200" y="320675"/>
            <a:ext cx="3733800" cy="2574925"/>
          </a:xfrm>
          <a:prstGeom prst="rect">
            <a:avLst/>
          </a:prstGeom>
          <a:noFill/>
          <a:ln w="9525">
            <a:noFill/>
            <a:miter lim="800000"/>
            <a:headEnd/>
            <a:tailEnd/>
          </a:ln>
        </p:spPr>
      </p:pic>
      <p:sp>
        <p:nvSpPr>
          <p:cNvPr id="19462" name="Text Box 9"/>
          <p:cNvSpPr txBox="1">
            <a:spLocks noChangeArrowheads="1"/>
          </p:cNvSpPr>
          <p:nvPr/>
        </p:nvSpPr>
        <p:spPr bwMode="auto">
          <a:xfrm>
            <a:off x="5102225" y="3810000"/>
            <a:ext cx="3744913" cy="1006475"/>
          </a:xfrm>
          <a:prstGeom prst="rect">
            <a:avLst/>
          </a:prstGeom>
          <a:noFill/>
          <a:ln w="9525">
            <a:noFill/>
            <a:miter lim="800000"/>
            <a:headEnd/>
            <a:tailEnd/>
          </a:ln>
        </p:spPr>
        <p:txBody>
          <a:bodyPr wrap="none">
            <a:prstTxWarp prst="textNoShape">
              <a:avLst/>
            </a:prstTxWarp>
            <a:spAutoFit/>
          </a:bodyPr>
          <a:lstStyle/>
          <a:p>
            <a:pPr eaLnBrk="1" hangingPunct="1"/>
            <a:r>
              <a:rPr lang="en-US" sz="2000">
                <a:latin typeface="Times New Roman" pitchFamily="-65" charset="0"/>
                <a:sym typeface="Symbol" pitchFamily="-65" charset="2"/>
              </a:rPr>
              <a:t>v</a:t>
            </a:r>
            <a:r>
              <a:rPr lang="en-US" sz="2000" baseline="-25000">
                <a:latin typeface="Times New Roman" pitchFamily="-65" charset="0"/>
                <a:sym typeface="Symbol" pitchFamily="-65" charset="2"/>
              </a:rPr>
              <a:t>t </a:t>
            </a:r>
            <a:r>
              <a:rPr lang="en-US" sz="2000">
                <a:latin typeface="Times New Roman" pitchFamily="-65" charset="0"/>
                <a:sym typeface="Symbol" pitchFamily="-65" charset="2"/>
              </a:rPr>
              <a:t>= 4.74  d = (4.74 ) / p (km/s)</a:t>
            </a:r>
          </a:p>
          <a:p>
            <a:pPr eaLnBrk="1" hangingPunct="1"/>
            <a:r>
              <a:rPr lang="en-US" sz="2000">
                <a:latin typeface="Times New Roman" pitchFamily="-65" charset="0"/>
                <a:sym typeface="Symbol" pitchFamily="-65" charset="2"/>
              </a:rPr>
              <a:t>where p is parallax in arcsec</a:t>
            </a:r>
          </a:p>
          <a:p>
            <a:pPr eaLnBrk="1" hangingPunct="1"/>
            <a:r>
              <a:rPr lang="en-US" sz="2000">
                <a:latin typeface="Times New Roman" pitchFamily="-65" charset="0"/>
                <a:sym typeface="Symbol" pitchFamily="-65" charset="2"/>
              </a:rPr>
              <a:t>and  is proper motion in arcsec/yr</a:t>
            </a:r>
          </a:p>
        </p:txBody>
      </p:sp>
      <p:sp>
        <p:nvSpPr>
          <p:cNvPr id="19463" name="Text Box 10"/>
          <p:cNvSpPr txBox="1">
            <a:spLocks noChangeArrowheads="1"/>
          </p:cNvSpPr>
          <p:nvPr/>
        </p:nvSpPr>
        <p:spPr bwMode="auto">
          <a:xfrm>
            <a:off x="1728788" y="2378075"/>
            <a:ext cx="3300412" cy="822325"/>
          </a:xfrm>
          <a:prstGeom prst="rect">
            <a:avLst/>
          </a:prstGeom>
          <a:noFill/>
          <a:ln w="9525">
            <a:noFill/>
            <a:miter lim="800000"/>
            <a:headEnd/>
            <a:tailEnd/>
          </a:ln>
        </p:spPr>
        <p:txBody>
          <a:bodyPr wrap="none">
            <a:prstTxWarp prst="textNoShape">
              <a:avLst/>
            </a:prstTxWarp>
            <a:spAutoFit/>
          </a:bodyPr>
          <a:lstStyle/>
          <a:p>
            <a:pPr eaLnBrk="1" hangingPunct="1"/>
            <a:r>
              <a:rPr lang="en-US">
                <a:latin typeface="Times New Roman" pitchFamily="-65" charset="0"/>
              </a:rPr>
              <a:t>Proper motion </a:t>
            </a:r>
            <a:r>
              <a:rPr lang="en-US">
                <a:latin typeface="Times New Roman" pitchFamily="-65" charset="0"/>
                <a:sym typeface="Symbol" pitchFamily="-65" charset="2"/>
              </a:rPr>
              <a:t> = v</a:t>
            </a:r>
            <a:r>
              <a:rPr lang="en-US" baseline="-25000">
                <a:latin typeface="Times New Roman" pitchFamily="-65" charset="0"/>
                <a:sym typeface="Symbol" pitchFamily="-65" charset="2"/>
              </a:rPr>
              <a:t>t</a:t>
            </a:r>
            <a:r>
              <a:rPr lang="en-US">
                <a:latin typeface="Times New Roman" pitchFamily="-65" charset="0"/>
                <a:sym typeface="Symbol" pitchFamily="-65" charset="2"/>
              </a:rPr>
              <a:t>/d</a:t>
            </a:r>
            <a:r>
              <a:rPr lang="en-US">
                <a:latin typeface="Times New Roman" pitchFamily="-65" charset="0"/>
              </a:rPr>
              <a:t> </a:t>
            </a:r>
          </a:p>
          <a:p>
            <a:pPr eaLnBrk="1" hangingPunct="1"/>
            <a:r>
              <a:rPr lang="en-US">
                <a:latin typeface="Times New Roman" pitchFamily="-65" charset="0"/>
                <a:sym typeface="Symbol" pitchFamily="-65" charset="2"/>
              </a:rPr>
              <a:t>v</a:t>
            </a:r>
            <a:r>
              <a:rPr lang="en-US" baseline="-25000">
                <a:latin typeface="Times New Roman" pitchFamily="-65" charset="0"/>
                <a:sym typeface="Symbol" pitchFamily="-65" charset="2"/>
              </a:rPr>
              <a:t>t </a:t>
            </a:r>
            <a:r>
              <a:rPr lang="en-US">
                <a:latin typeface="Times New Roman" pitchFamily="-65" charset="0"/>
                <a:sym typeface="Symbol" pitchFamily="-65" charset="2"/>
              </a:rPr>
              <a:t>=  v</a:t>
            </a:r>
            <a:r>
              <a:rPr lang="en-US" baseline="-25000">
                <a:latin typeface="Times New Roman" pitchFamily="-65" charset="0"/>
                <a:sym typeface="Symbol" pitchFamily="-65" charset="2"/>
              </a:rPr>
              <a:t>r </a:t>
            </a:r>
            <a:r>
              <a:rPr lang="en-US">
                <a:latin typeface="Times New Roman" pitchFamily="-65" charset="0"/>
                <a:sym typeface="Symbol" pitchFamily="-65" charset="2"/>
              </a:rPr>
              <a:t>tan = d sin ~ d</a:t>
            </a:r>
          </a:p>
        </p:txBody>
      </p:sp>
      <p:sp>
        <p:nvSpPr>
          <p:cNvPr id="19464" name="Text Box 11"/>
          <p:cNvSpPr txBox="1">
            <a:spLocks noChangeArrowheads="1"/>
          </p:cNvSpPr>
          <p:nvPr/>
        </p:nvSpPr>
        <p:spPr bwMode="auto">
          <a:xfrm>
            <a:off x="228600" y="160338"/>
            <a:ext cx="2259013" cy="1463675"/>
          </a:xfrm>
          <a:prstGeom prst="rect">
            <a:avLst/>
          </a:prstGeom>
          <a:noFill/>
          <a:ln w="9525">
            <a:noFill/>
            <a:miter lim="800000"/>
            <a:headEnd/>
            <a:tailEnd/>
          </a:ln>
        </p:spPr>
        <p:txBody>
          <a:bodyPr wrap="none">
            <a:prstTxWarp prst="textNoShape">
              <a:avLst/>
            </a:prstTxWarp>
            <a:spAutoFit/>
          </a:bodyPr>
          <a:lstStyle/>
          <a:p>
            <a:r>
              <a:rPr lang="en-US" sz="3000" b="1" dirty="0">
                <a:solidFill>
                  <a:srgbClr val="000090"/>
                </a:solidFill>
                <a:latin typeface="Times New Roman"/>
                <a:cs typeface="Times New Roman"/>
              </a:rPr>
              <a:t>The Moving </a:t>
            </a:r>
          </a:p>
          <a:p>
            <a:r>
              <a:rPr lang="en-US" sz="3000" b="1" dirty="0">
                <a:solidFill>
                  <a:srgbClr val="000090"/>
                </a:solidFill>
                <a:latin typeface="Times New Roman"/>
                <a:cs typeface="Times New Roman"/>
              </a:rPr>
              <a:t>Cluster</a:t>
            </a:r>
          </a:p>
          <a:p>
            <a:r>
              <a:rPr lang="en-US" sz="3000" b="1" dirty="0">
                <a:solidFill>
                  <a:srgbClr val="000090"/>
                </a:solidFill>
                <a:latin typeface="Times New Roman"/>
                <a:cs typeface="Times New Roman"/>
              </a:rPr>
              <a:t>Method</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04800" y="0"/>
            <a:ext cx="8610600" cy="762000"/>
          </a:xfrm>
        </p:spPr>
        <p:txBody>
          <a:bodyPr/>
          <a:lstStyle/>
          <a:p>
            <a:pPr eaLnBrk="1" hangingPunct="1"/>
            <a:r>
              <a:rPr lang="en-US" dirty="0"/>
              <a:t>The Discovery of Galaxies</a:t>
            </a:r>
          </a:p>
        </p:txBody>
      </p:sp>
      <p:sp>
        <p:nvSpPr>
          <p:cNvPr id="15363" name="Rectangle 3"/>
          <p:cNvSpPr>
            <a:spLocks noGrp="1" noChangeArrowheads="1"/>
          </p:cNvSpPr>
          <p:nvPr>
            <p:ph type="body" idx="1"/>
          </p:nvPr>
        </p:nvSpPr>
        <p:spPr>
          <a:xfrm>
            <a:off x="228600" y="685800"/>
            <a:ext cx="8610600" cy="1371600"/>
          </a:xfrm>
        </p:spPr>
        <p:txBody>
          <a:bodyPr/>
          <a:lstStyle/>
          <a:p>
            <a:pPr eaLnBrk="1" hangingPunct="1">
              <a:buFontTx/>
              <a:buNone/>
            </a:pPr>
            <a:r>
              <a:rPr lang="en-US" sz="2200" b="1" dirty="0"/>
              <a:t>18th Century:</a:t>
            </a:r>
          </a:p>
          <a:p>
            <a:pPr eaLnBrk="1" hangingPunct="1"/>
            <a:r>
              <a:rPr lang="en-US" sz="2300" dirty="0"/>
              <a:t>The first catalogs of “nebulae”: Charles Messier, William Herschel</a:t>
            </a:r>
          </a:p>
          <a:p>
            <a:pPr eaLnBrk="1" hangingPunct="1"/>
            <a:r>
              <a:rPr lang="en-US" sz="2300" dirty="0"/>
              <a:t>The pioneers of “island universes”: Thomas Wright, Immanuel Kant</a:t>
            </a:r>
            <a:r>
              <a:rPr lang="en-US" sz="2200" dirty="0"/>
              <a:t> </a:t>
            </a:r>
            <a:endParaRPr lang="en-US" sz="2200" b="1" dirty="0"/>
          </a:p>
        </p:txBody>
      </p:sp>
      <p:sp>
        <p:nvSpPr>
          <p:cNvPr id="15367" name="Rectangle 9"/>
          <p:cNvSpPr>
            <a:spLocks noChangeArrowheads="1"/>
          </p:cNvSpPr>
          <p:nvPr/>
        </p:nvSpPr>
        <p:spPr bwMode="auto">
          <a:xfrm>
            <a:off x="304800" y="5562600"/>
            <a:ext cx="4038600" cy="1295400"/>
          </a:xfrm>
          <a:prstGeom prst="rect">
            <a:avLst/>
          </a:prstGeom>
          <a:noFill/>
          <a:ln w="9525">
            <a:noFill/>
            <a:miter lim="800000"/>
            <a:headEnd/>
            <a:tailEnd/>
          </a:ln>
        </p:spPr>
        <p:txBody>
          <a:bodyPr>
            <a:prstTxWarp prst="textNoShape">
              <a:avLst/>
            </a:prstTxWarp>
          </a:bodyPr>
          <a:lstStyle/>
          <a:p>
            <a:pPr marL="342900" indent="-342900" eaLnBrk="1" hangingPunct="1">
              <a:spcBef>
                <a:spcPct val="20000"/>
              </a:spcBef>
            </a:pPr>
            <a:r>
              <a:rPr lang="en-US" sz="2200" b="1" dirty="0">
                <a:latin typeface="Times New Roman" pitchFamily="-65" charset="0"/>
              </a:rPr>
              <a:t>19th and Early 20th Centuries:</a:t>
            </a:r>
          </a:p>
          <a:p>
            <a:pPr marL="342900" indent="-342900" eaLnBrk="1" hangingPunct="1">
              <a:spcBef>
                <a:spcPct val="20000"/>
              </a:spcBef>
              <a:buFontTx/>
              <a:buChar char="•"/>
            </a:pPr>
            <a:r>
              <a:rPr lang="en-US" sz="2200" dirty="0">
                <a:latin typeface="Times New Roman" pitchFamily="-65" charset="0"/>
              </a:rPr>
              <a:t>More catalogs, first spectra, but no physical understanding</a:t>
            </a:r>
          </a:p>
        </p:txBody>
      </p:sp>
      <p:pic>
        <p:nvPicPr>
          <p:cNvPr id="8" name="Picture 7" descr="f1.2.pdf"/>
          <p:cNvPicPr>
            <a:picLocks noChangeAspect="1"/>
          </p:cNvPicPr>
          <p:nvPr/>
        </p:nvPicPr>
        <mc:AlternateContent>
          <mc:Choice xmlns:ma="http://schemas.microsoft.com/office/mac/drawingml/2008/main" Requires="ma">
            <p:blipFill>
              <a:blip r:embed="rId3"/>
              <a:srcRect l="1818" t="2353" r="81818" b="31765"/>
              <a:stretch>
                <a:fillRect/>
              </a:stretch>
            </p:blipFill>
          </mc:Choice>
          <mc:Fallback>
            <p:blipFill>
              <a:blip r:embed="rId4"/>
              <a:srcRect l="1818" t="2353" r="81818" b="31765"/>
              <a:stretch>
                <a:fillRect/>
              </a:stretch>
            </p:blipFill>
          </mc:Fallback>
        </mc:AlternateContent>
        <p:spPr>
          <a:xfrm rot="16200000">
            <a:off x="4091642" y="552032"/>
            <a:ext cx="1494118" cy="4648198"/>
          </a:xfrm>
          <a:prstGeom prst="rect">
            <a:avLst/>
          </a:prstGeom>
        </p:spPr>
      </p:pic>
      <p:pic>
        <p:nvPicPr>
          <p:cNvPr id="9" name="Picture 8" descr="wright_galaxies.jpg"/>
          <p:cNvPicPr>
            <a:picLocks noChangeAspect="1"/>
          </p:cNvPicPr>
          <p:nvPr/>
        </p:nvPicPr>
        <p:blipFill>
          <a:blip r:embed="rId5"/>
          <a:stretch>
            <a:fillRect/>
          </a:stretch>
        </p:blipFill>
        <p:spPr>
          <a:xfrm>
            <a:off x="304800" y="1981200"/>
            <a:ext cx="2123023" cy="3505200"/>
          </a:xfrm>
          <a:prstGeom prst="rect">
            <a:avLst/>
          </a:prstGeom>
        </p:spPr>
      </p:pic>
      <p:sp>
        <p:nvSpPr>
          <p:cNvPr id="10" name="TextBox 9"/>
          <p:cNvSpPr txBox="1"/>
          <p:nvPr/>
        </p:nvSpPr>
        <p:spPr>
          <a:xfrm>
            <a:off x="7261387" y="2181761"/>
            <a:ext cx="1730213" cy="1323439"/>
          </a:xfrm>
          <a:prstGeom prst="rect">
            <a:avLst/>
          </a:prstGeom>
          <a:noFill/>
        </p:spPr>
        <p:txBody>
          <a:bodyPr wrap="square" rtlCol="0">
            <a:spAutoFit/>
          </a:bodyPr>
          <a:lstStyle/>
          <a:p>
            <a:r>
              <a:rPr lang="en-US" sz="2000" dirty="0" smtClean="0">
                <a:latin typeface="Times New Roman"/>
                <a:cs typeface="Times New Roman"/>
              </a:rPr>
              <a:t>Herschel’s sketch of the Galaxy, from his star counts</a:t>
            </a:r>
            <a:endParaRPr lang="en-US" sz="2000" dirty="0">
              <a:latin typeface="Times New Roman"/>
              <a:cs typeface="Times New Roman"/>
            </a:endParaRPr>
          </a:p>
        </p:txBody>
      </p:sp>
      <p:pic>
        <p:nvPicPr>
          <p:cNvPr id="11" name="Picture 10" descr="f1.1.pdf"/>
          <p:cNvPicPr>
            <a:picLocks noChangeAspect="1"/>
          </p:cNvPicPr>
          <p:nvPr/>
        </p:nvPicPr>
        <mc:AlternateContent>
          <mc:Choice xmlns:ma="http://schemas.microsoft.com/office/mac/drawingml/2008/main" Requires="ma">
            <p:blipFill>
              <a:blip r:embed="rId6"/>
              <a:srcRect l="3636" t="4706" r="59091" b="31765"/>
              <a:stretch>
                <a:fillRect/>
              </a:stretch>
            </p:blipFill>
          </mc:Choice>
          <mc:Fallback>
            <p:blipFill>
              <a:blip r:embed="rId7"/>
              <a:srcRect l="3636" t="4706" r="59091" b="31765"/>
              <a:stretch>
                <a:fillRect/>
              </a:stretch>
            </p:blipFill>
          </mc:Fallback>
        </mc:AlternateContent>
        <p:spPr>
          <a:xfrm rot="16200000">
            <a:off x="5631361" y="3339807"/>
            <a:ext cx="2966247" cy="3906631"/>
          </a:xfrm>
          <a:prstGeom prst="rect">
            <a:avLst/>
          </a:prstGeom>
        </p:spPr>
      </p:pic>
      <p:sp>
        <p:nvSpPr>
          <p:cNvPr id="12" name="TextBox 11"/>
          <p:cNvSpPr txBox="1"/>
          <p:nvPr/>
        </p:nvSpPr>
        <p:spPr>
          <a:xfrm>
            <a:off x="3429000" y="4321314"/>
            <a:ext cx="1730213" cy="707886"/>
          </a:xfrm>
          <a:prstGeom prst="rect">
            <a:avLst/>
          </a:prstGeom>
          <a:noFill/>
        </p:spPr>
        <p:txBody>
          <a:bodyPr wrap="square" rtlCol="0">
            <a:spAutoFit/>
          </a:bodyPr>
          <a:lstStyle/>
          <a:p>
            <a:r>
              <a:rPr lang="en-US" sz="2000" dirty="0" smtClean="0">
                <a:latin typeface="Times New Roman"/>
                <a:cs typeface="Times New Roman"/>
              </a:rPr>
              <a:t>Lord </a:t>
            </a:r>
            <a:r>
              <a:rPr lang="en-US" sz="2000" dirty="0" err="1" smtClean="0">
                <a:latin typeface="Times New Roman"/>
                <a:cs typeface="Times New Roman"/>
              </a:rPr>
              <a:t>Rosse’s</a:t>
            </a:r>
            <a:r>
              <a:rPr lang="en-US" sz="2000" dirty="0" smtClean="0">
                <a:latin typeface="Times New Roman"/>
                <a:cs typeface="Times New Roman"/>
              </a:rPr>
              <a:t> sketch of M51</a:t>
            </a:r>
            <a:endParaRPr lang="en-US" sz="2000" dirty="0">
              <a:latin typeface="Times New Roman"/>
              <a:cs typeface="Times New Roman"/>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52400" y="152400"/>
            <a:ext cx="8839200" cy="685800"/>
          </a:xfrm>
        </p:spPr>
        <p:txBody>
          <a:bodyPr/>
          <a:lstStyle/>
          <a:p>
            <a:pPr eaLnBrk="1" hangingPunct="1"/>
            <a:r>
              <a:rPr lang="en-US" sz="3800" b="1" dirty="0"/>
              <a:t>Main Sequence Fitting for Star Clusters</a:t>
            </a:r>
            <a:endParaRPr lang="en-US" sz="3600" dirty="0"/>
          </a:p>
        </p:txBody>
      </p:sp>
      <p:sp>
        <p:nvSpPr>
          <p:cNvPr id="21507" name="Rectangle 3"/>
          <p:cNvSpPr>
            <a:spLocks noGrp="1" noChangeArrowheads="1"/>
          </p:cNvSpPr>
          <p:nvPr>
            <p:ph type="body" idx="1"/>
          </p:nvPr>
        </p:nvSpPr>
        <p:spPr>
          <a:xfrm>
            <a:off x="152400" y="2209800"/>
            <a:ext cx="5105400" cy="4343400"/>
          </a:xfrm>
        </p:spPr>
        <p:txBody>
          <a:bodyPr/>
          <a:lstStyle/>
          <a:p>
            <a:pPr eaLnBrk="1" hangingPunct="1"/>
            <a:r>
              <a:rPr lang="en-US" sz="2400">
                <a:sym typeface="Symbol" pitchFamily="-65" charset="2"/>
              </a:rPr>
              <a:t>Can measure distance to star clusters (open or globular) by fitting their main sequence of a cluster with a known distance (e.g., Hyades)</a:t>
            </a:r>
          </a:p>
          <a:p>
            <a:pPr eaLnBrk="1" hangingPunct="1"/>
            <a:r>
              <a:rPr lang="en-US" sz="2400">
                <a:sym typeface="Symbol" pitchFamily="-65" charset="2"/>
              </a:rPr>
              <a:t>The apparent magnitudes difference gives the ratio of distances, as long as we know reddening!</a:t>
            </a:r>
          </a:p>
          <a:p>
            <a:pPr eaLnBrk="1" hangingPunct="1"/>
            <a:r>
              <a:rPr lang="en-US" sz="2400">
                <a:sym typeface="Symbol" pitchFamily="-65" charset="2"/>
              </a:rPr>
              <a:t>There are no parallaxes to GCs (no nearby globulars) so we use parallaxes to nearby subdwarfs (metal-poor main sequence stars)</a:t>
            </a:r>
          </a:p>
        </p:txBody>
      </p:sp>
      <p:sp>
        <p:nvSpPr>
          <p:cNvPr id="21508" name="Text Box 4"/>
          <p:cNvSpPr txBox="1">
            <a:spLocks noChangeArrowheads="1"/>
          </p:cNvSpPr>
          <p:nvPr/>
        </p:nvSpPr>
        <p:spPr bwMode="auto">
          <a:xfrm>
            <a:off x="5638800" y="6278563"/>
            <a:ext cx="3078163" cy="427037"/>
          </a:xfrm>
          <a:prstGeom prst="rect">
            <a:avLst/>
          </a:prstGeom>
          <a:noFill/>
          <a:ln w="9525">
            <a:noFill/>
            <a:miter lim="800000"/>
            <a:headEnd/>
            <a:tailEnd/>
          </a:ln>
        </p:spPr>
        <p:txBody>
          <a:bodyPr wrap="none">
            <a:prstTxWarp prst="textNoShape">
              <a:avLst/>
            </a:prstTxWarp>
            <a:spAutoFit/>
          </a:bodyPr>
          <a:lstStyle/>
          <a:p>
            <a:pPr eaLnBrk="1" hangingPunct="1"/>
            <a:r>
              <a:rPr lang="en-US" sz="2200">
                <a:latin typeface="Times New Roman" pitchFamily="-65" charset="0"/>
              </a:rPr>
              <a:t>Hipparcos H-R diagram   </a:t>
            </a:r>
          </a:p>
        </p:txBody>
      </p:sp>
      <p:pic>
        <p:nvPicPr>
          <p:cNvPr id="21509" name="Picture 5" descr="HRdiagram"/>
          <p:cNvPicPr>
            <a:picLocks noChangeAspect="1" noChangeArrowheads="1"/>
          </p:cNvPicPr>
          <p:nvPr/>
        </p:nvPicPr>
        <p:blipFill>
          <a:blip r:embed="rId3">
            <a:lum bright="-6000" contrast="20000"/>
          </a:blip>
          <a:srcRect/>
          <a:stretch>
            <a:fillRect/>
          </a:stretch>
        </p:blipFill>
        <p:spPr bwMode="auto">
          <a:xfrm>
            <a:off x="5364163" y="1409700"/>
            <a:ext cx="3703637" cy="4838700"/>
          </a:xfrm>
          <a:prstGeom prst="rect">
            <a:avLst/>
          </a:prstGeom>
          <a:noFill/>
          <a:ln w="9525">
            <a:noFill/>
            <a:miter lim="800000"/>
            <a:headEnd/>
            <a:tailEnd/>
          </a:ln>
        </p:spPr>
      </p:pic>
      <p:sp>
        <p:nvSpPr>
          <p:cNvPr id="21510" name="Text Box 6"/>
          <p:cNvSpPr txBox="1">
            <a:spLocks noChangeArrowheads="1"/>
          </p:cNvSpPr>
          <p:nvPr/>
        </p:nvSpPr>
        <p:spPr bwMode="auto">
          <a:xfrm>
            <a:off x="228600" y="914400"/>
            <a:ext cx="5370944" cy="861774"/>
          </a:xfrm>
          <a:prstGeom prst="rect">
            <a:avLst/>
          </a:prstGeom>
          <a:noFill/>
          <a:ln w="9525">
            <a:noFill/>
            <a:miter lim="800000"/>
            <a:headEnd/>
            <a:tailEnd/>
          </a:ln>
        </p:spPr>
        <p:txBody>
          <a:bodyPr wrap="none">
            <a:prstTxWarp prst="textNoShape">
              <a:avLst/>
            </a:prstTxWarp>
            <a:spAutoFit/>
          </a:bodyPr>
          <a:lstStyle/>
          <a:p>
            <a:r>
              <a:rPr lang="en-US" sz="2500" b="1" dirty="0">
                <a:solidFill>
                  <a:srgbClr val="7F0708"/>
                </a:solidFill>
                <a:latin typeface="Times New Roman"/>
                <a:cs typeface="Times New Roman"/>
              </a:rPr>
              <a:t>Luminosity (distance dependent) vs. </a:t>
            </a:r>
          </a:p>
          <a:p>
            <a:r>
              <a:rPr lang="en-US" sz="2500" b="1" dirty="0">
                <a:solidFill>
                  <a:srgbClr val="7F0708"/>
                </a:solidFill>
                <a:latin typeface="Times New Roman"/>
                <a:cs typeface="Times New Roman"/>
              </a:rPr>
              <a:t>Temp. or color (distance independent)</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lum contrast="24000"/>
          </a:blip>
          <a:srcRect l="1839" r="1839"/>
          <a:stretch>
            <a:fillRect/>
          </a:stretch>
        </p:blipFill>
        <p:spPr bwMode="auto">
          <a:xfrm>
            <a:off x="3756025" y="0"/>
            <a:ext cx="5387975" cy="6858000"/>
          </a:xfrm>
          <a:prstGeom prst="rect">
            <a:avLst/>
          </a:prstGeom>
          <a:noFill/>
          <a:ln w="9525">
            <a:noFill/>
            <a:miter lim="800000"/>
            <a:headEnd/>
            <a:tailEnd/>
          </a:ln>
        </p:spPr>
      </p:pic>
      <p:sp>
        <p:nvSpPr>
          <p:cNvPr id="23555" name="Rectangle 3"/>
          <p:cNvSpPr>
            <a:spLocks noGrp="1" noChangeArrowheads="1"/>
          </p:cNvSpPr>
          <p:nvPr>
            <p:ph type="body" sz="half" idx="2"/>
          </p:nvPr>
        </p:nvSpPr>
        <p:spPr>
          <a:xfrm>
            <a:off x="0" y="1447800"/>
            <a:ext cx="3733800" cy="5334000"/>
          </a:xfrm>
        </p:spPr>
        <p:txBody>
          <a:bodyPr/>
          <a:lstStyle/>
          <a:p>
            <a:pPr eaLnBrk="1" hangingPunct="1"/>
            <a:r>
              <a:rPr lang="en-US" sz="2500"/>
              <a:t>Cepheids are high-mass, Pop. I stars</a:t>
            </a:r>
          </a:p>
          <a:p>
            <a:pPr eaLnBrk="1" hangingPunct="1"/>
            <a:r>
              <a:rPr lang="en-US" sz="2500"/>
              <a:t>RR Lyrae are low-mass, metal-poor stars, often found in globulars</a:t>
            </a:r>
          </a:p>
          <a:p>
            <a:pPr eaLnBrk="1" hangingPunct="1"/>
            <a:r>
              <a:rPr lang="en-US" sz="2500"/>
              <a:t>Long-period variables (e.g., Miras) pulsate in a fashion that is less well understood</a:t>
            </a:r>
          </a:p>
          <a:p>
            <a:pPr eaLnBrk="1" hangingPunct="1"/>
            <a:r>
              <a:rPr lang="en-US" sz="2500"/>
              <a:t>All obey empirical period-luminosity rel’s which can be calibrated to yield distances</a:t>
            </a:r>
          </a:p>
        </p:txBody>
      </p:sp>
      <p:sp>
        <p:nvSpPr>
          <p:cNvPr id="23556" name="Text Box 4"/>
          <p:cNvSpPr txBox="1">
            <a:spLocks noChangeArrowheads="1"/>
          </p:cNvSpPr>
          <p:nvPr/>
        </p:nvSpPr>
        <p:spPr bwMode="auto">
          <a:xfrm>
            <a:off x="327025" y="104775"/>
            <a:ext cx="3025775" cy="1210588"/>
          </a:xfrm>
          <a:prstGeom prst="rect">
            <a:avLst/>
          </a:prstGeom>
          <a:noFill/>
          <a:ln w="9525">
            <a:noFill/>
            <a:miter lim="800000"/>
            <a:headEnd/>
            <a:tailEnd/>
          </a:ln>
        </p:spPr>
        <p:txBody>
          <a:bodyPr>
            <a:prstTxWarp prst="textNoShape">
              <a:avLst/>
            </a:prstTxWarp>
            <a:spAutoFit/>
          </a:bodyPr>
          <a:lstStyle/>
          <a:p>
            <a:pPr>
              <a:lnSpc>
                <a:spcPct val="90000"/>
              </a:lnSpc>
              <a:spcBef>
                <a:spcPct val="50000"/>
              </a:spcBef>
            </a:pPr>
            <a:r>
              <a:rPr lang="en-US" sz="4000" b="1" dirty="0">
                <a:solidFill>
                  <a:srgbClr val="000090"/>
                </a:solidFill>
                <a:latin typeface="Times New Roman"/>
                <a:cs typeface="Times New Roman"/>
              </a:rPr>
              <a:t>Pulsating Variables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lum contrast="20000"/>
          </a:blip>
          <a:srcRect l="3926" t="4500" r="1309" b="3000"/>
          <a:stretch>
            <a:fillRect/>
          </a:stretch>
        </p:blipFill>
        <p:spPr bwMode="auto">
          <a:xfrm>
            <a:off x="3505200" y="2077892"/>
            <a:ext cx="5403850" cy="4602308"/>
          </a:xfrm>
          <a:prstGeom prst="rect">
            <a:avLst/>
          </a:prstGeom>
          <a:noFill/>
          <a:ln w="9525">
            <a:noFill/>
            <a:miter lim="800000"/>
            <a:headEnd/>
            <a:tailEnd/>
          </a:ln>
        </p:spPr>
      </p:pic>
      <p:sp>
        <p:nvSpPr>
          <p:cNvPr id="25603" name="Text Box 3"/>
          <p:cNvSpPr txBox="1">
            <a:spLocks noChangeArrowheads="1"/>
          </p:cNvSpPr>
          <p:nvPr/>
        </p:nvSpPr>
        <p:spPr bwMode="auto">
          <a:xfrm>
            <a:off x="1182688" y="152400"/>
            <a:ext cx="6578600" cy="701675"/>
          </a:xfrm>
          <a:prstGeom prst="rect">
            <a:avLst/>
          </a:prstGeom>
          <a:noFill/>
          <a:ln w="9525">
            <a:noFill/>
            <a:miter lim="800000"/>
            <a:headEnd/>
            <a:tailEnd/>
          </a:ln>
        </p:spPr>
        <p:txBody>
          <a:bodyPr wrap="none">
            <a:prstTxWarp prst="textNoShape">
              <a:avLst/>
            </a:prstTxWarp>
            <a:spAutoFit/>
          </a:bodyPr>
          <a:lstStyle/>
          <a:p>
            <a:r>
              <a:rPr lang="en-US" sz="4000" b="1" dirty="0">
                <a:solidFill>
                  <a:srgbClr val="000090"/>
                </a:solidFill>
                <a:latin typeface="Times New Roman"/>
                <a:cs typeface="Times New Roman"/>
              </a:rPr>
              <a:t>Population I </a:t>
            </a:r>
            <a:r>
              <a:rPr lang="en-US" sz="4000" b="1" i="1" dirty="0">
                <a:solidFill>
                  <a:srgbClr val="000090"/>
                </a:solidFill>
                <a:latin typeface="Times New Roman"/>
                <a:cs typeface="Times New Roman"/>
              </a:rPr>
              <a:t>vs</a:t>
            </a:r>
            <a:r>
              <a:rPr lang="en-US" sz="4000" b="1" dirty="0">
                <a:solidFill>
                  <a:srgbClr val="000090"/>
                </a:solidFill>
                <a:latin typeface="Times New Roman"/>
                <a:cs typeface="Times New Roman"/>
              </a:rPr>
              <a:t>. Population II</a:t>
            </a:r>
          </a:p>
        </p:txBody>
      </p:sp>
      <p:sp>
        <p:nvSpPr>
          <p:cNvPr id="25604" name="Text Box 4"/>
          <p:cNvSpPr txBox="1">
            <a:spLocks noChangeArrowheads="1"/>
          </p:cNvSpPr>
          <p:nvPr/>
        </p:nvSpPr>
        <p:spPr bwMode="auto">
          <a:xfrm>
            <a:off x="381000" y="990600"/>
            <a:ext cx="8229600" cy="1200328"/>
          </a:xfrm>
          <a:prstGeom prst="rect">
            <a:avLst/>
          </a:prstGeom>
          <a:noFill/>
          <a:ln w="9525">
            <a:noFill/>
            <a:miter lim="800000"/>
            <a:headEnd/>
            <a:tailEnd/>
          </a:ln>
        </p:spPr>
        <p:txBody>
          <a:bodyPr>
            <a:prstTxWarp prst="textNoShape">
              <a:avLst/>
            </a:prstTxWarp>
            <a:spAutoFit/>
          </a:bodyPr>
          <a:lstStyle/>
          <a:p>
            <a:pPr>
              <a:spcBef>
                <a:spcPct val="50000"/>
              </a:spcBef>
            </a:pPr>
            <a:r>
              <a:rPr lang="en-US" sz="2400" dirty="0">
                <a:latin typeface="Times New Roman"/>
                <a:cs typeface="Times New Roman"/>
              </a:rPr>
              <a:t>The first major revision in the distance scale was Walter Baade’s realization that there are different stellar population - and their most common pulsating</a:t>
            </a:r>
          </a:p>
        </p:txBody>
      </p:sp>
      <p:sp>
        <p:nvSpPr>
          <p:cNvPr id="25605" name="Text Box 5"/>
          <p:cNvSpPr txBox="1">
            <a:spLocks noChangeArrowheads="1"/>
          </p:cNvSpPr>
          <p:nvPr/>
        </p:nvSpPr>
        <p:spPr bwMode="auto">
          <a:xfrm>
            <a:off x="381000" y="2133600"/>
            <a:ext cx="2819400" cy="2677656"/>
          </a:xfrm>
          <a:prstGeom prst="rect">
            <a:avLst/>
          </a:prstGeom>
          <a:noFill/>
          <a:ln w="9525">
            <a:noFill/>
            <a:miter lim="800000"/>
            <a:headEnd/>
            <a:tailEnd/>
          </a:ln>
        </p:spPr>
        <p:txBody>
          <a:bodyPr>
            <a:prstTxWarp prst="textNoShape">
              <a:avLst/>
            </a:prstTxWarp>
            <a:spAutoFit/>
          </a:bodyPr>
          <a:lstStyle/>
          <a:p>
            <a:pPr>
              <a:spcBef>
                <a:spcPct val="50000"/>
              </a:spcBef>
            </a:pPr>
            <a:r>
              <a:rPr lang="en-US" sz="2400" dirty="0">
                <a:latin typeface="Times New Roman"/>
                <a:cs typeface="Times New Roman"/>
              </a:rPr>
              <a:t>variables (classical </a:t>
            </a:r>
            <a:r>
              <a:rPr lang="en-US" sz="2400" dirty="0" err="1">
                <a:latin typeface="Times New Roman"/>
                <a:cs typeface="Times New Roman"/>
              </a:rPr>
              <a:t>Cepheids</a:t>
            </a:r>
            <a:r>
              <a:rPr lang="en-US" sz="2400" dirty="0">
                <a:latin typeface="Times New Roman"/>
                <a:cs typeface="Times New Roman"/>
              </a:rPr>
              <a:t> vs. RR </a:t>
            </a:r>
            <a:r>
              <a:rPr lang="en-US" sz="2400" dirty="0" err="1">
                <a:latin typeface="Times New Roman"/>
                <a:cs typeface="Times New Roman"/>
              </a:rPr>
              <a:t>Lyrae</a:t>
            </a:r>
            <a:r>
              <a:rPr lang="en-US" sz="2400" dirty="0">
                <a:latin typeface="Times New Roman"/>
                <a:cs typeface="Times New Roman"/>
              </a:rPr>
              <a:t> stars) have vastly different luminosities at the same pulsation periods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09600" y="76200"/>
            <a:ext cx="7772400" cy="685800"/>
          </a:xfrm>
        </p:spPr>
        <p:txBody>
          <a:bodyPr>
            <a:noAutofit/>
          </a:bodyPr>
          <a:lstStyle/>
          <a:p>
            <a:pPr eaLnBrk="1" hangingPunct="1"/>
            <a:r>
              <a:rPr lang="en-US" b="1" dirty="0" err="1"/>
              <a:t>Cepheids</a:t>
            </a:r>
            <a:endParaRPr lang="en-US" dirty="0"/>
          </a:p>
        </p:txBody>
      </p:sp>
      <p:sp>
        <p:nvSpPr>
          <p:cNvPr id="27651" name="Rectangle 3"/>
          <p:cNvSpPr>
            <a:spLocks noGrp="1" noChangeArrowheads="1"/>
          </p:cNvSpPr>
          <p:nvPr>
            <p:ph type="body" idx="1"/>
          </p:nvPr>
        </p:nvSpPr>
        <p:spPr>
          <a:xfrm>
            <a:off x="228600" y="762000"/>
            <a:ext cx="8763000" cy="6096000"/>
          </a:xfrm>
        </p:spPr>
        <p:txBody>
          <a:bodyPr/>
          <a:lstStyle/>
          <a:p>
            <a:pPr eaLnBrk="1" hangingPunct="1"/>
            <a:r>
              <a:rPr lang="en-US" sz="2400">
                <a:sym typeface="Symbol" pitchFamily="-65" charset="2"/>
              </a:rPr>
              <a:t>Luminous (</a:t>
            </a:r>
            <a:r>
              <a:rPr lang="en-US" sz="2400" i="1">
                <a:sym typeface="Symbol" pitchFamily="-65" charset="2"/>
              </a:rPr>
              <a:t>M </a:t>
            </a:r>
            <a:r>
              <a:rPr lang="en-US" sz="2400">
                <a:sym typeface="Symbol" pitchFamily="-65" charset="2"/>
              </a:rPr>
              <a:t>~ -4 to -7 mag), pulsating variables, evolved high-mass stars on the instability strip in the H-R diagram  </a:t>
            </a:r>
          </a:p>
          <a:p>
            <a:pPr eaLnBrk="1" hangingPunct="1"/>
            <a:r>
              <a:rPr lang="en-US" sz="2400">
                <a:sym typeface="Symbol" pitchFamily="-65" charset="2"/>
              </a:rPr>
              <a:t>Shown by Henrietta Leavitt in 1912 to obey a period-luminosity relation (P-L) from her sample of Cepheids in the SMC: brighter Cepheids have longer periods than fainter ones </a:t>
            </a:r>
          </a:p>
          <a:p>
            <a:pPr eaLnBrk="1" hangingPunct="1"/>
            <a:r>
              <a:rPr lang="en-US" sz="2400" b="1">
                <a:sym typeface="Symbol" pitchFamily="-65" charset="2"/>
              </a:rPr>
              <a:t>Advantages:</a:t>
            </a:r>
            <a:r>
              <a:rPr lang="en-US" sz="2400">
                <a:sym typeface="Symbol" pitchFamily="-65" charset="2"/>
              </a:rPr>
              <a:t> Cepheids are bright, so are easily seen in other galaxies, the physics of stellar pulsation is well understood</a:t>
            </a:r>
          </a:p>
          <a:p>
            <a:pPr eaLnBrk="1" hangingPunct="1"/>
            <a:r>
              <a:rPr lang="en-US" sz="2400" b="1">
                <a:sym typeface="Symbol" pitchFamily="-65" charset="2"/>
              </a:rPr>
              <a:t>Disadvantages:</a:t>
            </a:r>
            <a:r>
              <a:rPr lang="en-US" sz="2400">
                <a:sym typeface="Symbol" pitchFamily="-65" charset="2"/>
              </a:rPr>
              <a:t>  They are relatively rare, their period depends (how much is still controversial) on their metallicity or color (P-L-Z or P-L-C) relation; multiple epoch observations are required; found in spirals (Pop I), so extinction corrections are necessary</a:t>
            </a:r>
          </a:p>
          <a:p>
            <a:pPr eaLnBrk="1" hangingPunct="1"/>
            <a:r>
              <a:rPr lang="en-US" sz="2400">
                <a:sym typeface="Symbol" pitchFamily="-65" charset="2"/>
              </a:rPr>
              <a:t>P-L relation usually calibrated using the distance to the LMC and now using Hipparcos parallaxes.  </a:t>
            </a:r>
            <a:r>
              <a:rPr lang="en-US" sz="2400" i="1">
                <a:sym typeface="Symbol" pitchFamily="-65" charset="2"/>
              </a:rPr>
              <a:t>This is the biggest uncertainty now remaining in deriving the H</a:t>
            </a:r>
            <a:r>
              <a:rPr lang="en-US" sz="2400" i="1" baseline="-25000">
                <a:sym typeface="Symbol" pitchFamily="-65" charset="2"/>
              </a:rPr>
              <a:t>0</a:t>
            </a:r>
            <a:r>
              <a:rPr lang="en-US" sz="2400" i="1">
                <a:sym typeface="Symbol" pitchFamily="-65" charset="2"/>
              </a:rPr>
              <a:t>!</a:t>
            </a:r>
          </a:p>
          <a:p>
            <a:pPr eaLnBrk="1" hangingPunct="1"/>
            <a:r>
              <a:rPr lang="en-US" sz="2400">
                <a:sym typeface="Symbol" pitchFamily="-65" charset="2"/>
              </a:rPr>
              <a:t>With HST we can observe to distances out to ~25 Mpc</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6400800" y="1828800"/>
            <a:ext cx="184150" cy="457200"/>
          </a:xfrm>
          <a:prstGeom prst="rect">
            <a:avLst/>
          </a:prstGeom>
          <a:noFill/>
          <a:ln w="9525">
            <a:noFill/>
            <a:miter lim="800000"/>
            <a:headEnd/>
            <a:tailEnd/>
          </a:ln>
        </p:spPr>
        <p:txBody>
          <a:bodyPr wrap="none">
            <a:prstTxWarp prst="textNoShape">
              <a:avLst/>
            </a:prstTxWarp>
            <a:spAutoFit/>
          </a:bodyPr>
          <a:lstStyle/>
          <a:p>
            <a:pPr eaLnBrk="1" hangingPunct="1"/>
            <a:endParaRPr lang="en-US">
              <a:latin typeface="Tahoma" pitchFamily="-65" charset="0"/>
            </a:endParaRPr>
          </a:p>
        </p:txBody>
      </p:sp>
      <p:pic>
        <p:nvPicPr>
          <p:cNvPr id="29699" name="Picture 4" descr="fig5"/>
          <p:cNvPicPr>
            <a:picLocks noChangeAspect="1" noChangeArrowheads="1"/>
          </p:cNvPicPr>
          <p:nvPr/>
        </p:nvPicPr>
        <p:blipFill>
          <a:blip r:embed="rId3"/>
          <a:srcRect b="3415"/>
          <a:stretch>
            <a:fillRect/>
          </a:stretch>
        </p:blipFill>
        <p:spPr bwMode="auto">
          <a:xfrm>
            <a:off x="0" y="0"/>
            <a:ext cx="6454775" cy="6858000"/>
          </a:xfrm>
          <a:prstGeom prst="rect">
            <a:avLst/>
          </a:prstGeom>
          <a:noFill/>
          <a:ln w="9525">
            <a:noFill/>
            <a:miter lim="800000"/>
            <a:headEnd/>
            <a:tailEnd/>
          </a:ln>
        </p:spPr>
      </p:pic>
      <p:sp>
        <p:nvSpPr>
          <p:cNvPr id="29700" name="Text Box 5"/>
          <p:cNvSpPr txBox="1">
            <a:spLocks noChangeArrowheads="1"/>
          </p:cNvSpPr>
          <p:nvPr/>
        </p:nvSpPr>
        <p:spPr bwMode="auto">
          <a:xfrm>
            <a:off x="3581400" y="228600"/>
            <a:ext cx="4953000" cy="2501900"/>
          </a:xfrm>
          <a:prstGeom prst="rect">
            <a:avLst/>
          </a:prstGeom>
          <a:noFill/>
          <a:ln w="9525">
            <a:noFill/>
            <a:miter lim="800000"/>
            <a:headEnd/>
            <a:tailEnd/>
          </a:ln>
        </p:spPr>
        <p:txBody>
          <a:bodyPr>
            <a:prstTxWarp prst="textNoShape">
              <a:avLst/>
            </a:prstTxWarp>
            <a:spAutoFit/>
          </a:bodyPr>
          <a:lstStyle/>
          <a:p>
            <a:pPr algn="r" eaLnBrk="1" hangingPunct="1"/>
            <a:r>
              <a:rPr lang="en-US" sz="3600" b="1" dirty="0">
                <a:solidFill>
                  <a:srgbClr val="000090"/>
                </a:solidFill>
                <a:latin typeface="Times New Roman" pitchFamily="-65" charset="0"/>
              </a:rPr>
              <a:t>Cepheid P-L Relation in different photometric </a:t>
            </a:r>
            <a:r>
              <a:rPr lang="en-US" sz="3600" b="1" dirty="0" err="1">
                <a:solidFill>
                  <a:srgbClr val="000090"/>
                </a:solidFill>
                <a:latin typeface="Times New Roman" pitchFamily="-65" charset="0"/>
              </a:rPr>
              <a:t>bandpasses</a:t>
            </a:r>
            <a:endParaRPr lang="en-US" sz="3600" b="1" dirty="0">
              <a:solidFill>
                <a:srgbClr val="000090"/>
              </a:solidFill>
              <a:latin typeface="Times New Roman" pitchFamily="-65" charset="0"/>
            </a:endParaRPr>
          </a:p>
          <a:p>
            <a:pPr algn="r" eaLnBrk="1" hangingPunct="1"/>
            <a:endParaRPr lang="en-US" sz="2500" dirty="0">
              <a:solidFill>
                <a:srgbClr val="000090"/>
              </a:solidFill>
              <a:latin typeface="Times New Roman" pitchFamily="-65" charset="0"/>
            </a:endParaRPr>
          </a:p>
          <a:p>
            <a:pPr algn="r" eaLnBrk="1" hangingPunct="1"/>
            <a:r>
              <a:rPr lang="en-US" sz="2500" dirty="0">
                <a:solidFill>
                  <a:srgbClr val="000090"/>
                </a:solidFill>
                <a:latin typeface="Times New Roman" pitchFamily="-65" charset="0"/>
              </a:rPr>
              <a:t>(</a:t>
            </a:r>
            <a:r>
              <a:rPr lang="en-US" sz="2500" dirty="0" err="1">
                <a:solidFill>
                  <a:srgbClr val="000090"/>
                </a:solidFill>
                <a:latin typeface="Times New Roman" pitchFamily="-65" charset="0"/>
              </a:rPr>
              <a:t>Madore</a:t>
            </a:r>
            <a:r>
              <a:rPr lang="en-US" sz="2500" dirty="0">
                <a:solidFill>
                  <a:srgbClr val="000090"/>
                </a:solidFill>
                <a:latin typeface="Times New Roman" pitchFamily="-65" charset="0"/>
              </a:rPr>
              <a:t> &amp; Freedman 1998)</a:t>
            </a:r>
          </a:p>
        </p:txBody>
      </p:sp>
      <p:sp>
        <p:nvSpPr>
          <p:cNvPr id="29701" name="Text Box 6"/>
          <p:cNvSpPr txBox="1">
            <a:spLocks noChangeArrowheads="1"/>
          </p:cNvSpPr>
          <p:nvPr/>
        </p:nvSpPr>
        <p:spPr bwMode="auto">
          <a:xfrm>
            <a:off x="4953000" y="2895600"/>
            <a:ext cx="3886200" cy="1938992"/>
          </a:xfrm>
          <a:prstGeom prst="rect">
            <a:avLst/>
          </a:prstGeom>
          <a:noFill/>
          <a:ln w="9525">
            <a:noFill/>
            <a:miter lim="800000"/>
            <a:headEnd/>
            <a:tailEnd/>
          </a:ln>
        </p:spPr>
        <p:txBody>
          <a:bodyPr>
            <a:prstTxWarp prst="textNoShape">
              <a:avLst/>
            </a:prstTxWarp>
            <a:spAutoFit/>
          </a:bodyPr>
          <a:lstStyle/>
          <a:p>
            <a:pPr algn="r"/>
            <a:r>
              <a:rPr lang="en-US" sz="2400" dirty="0">
                <a:latin typeface="Times New Roman"/>
                <a:cs typeface="Times New Roman"/>
              </a:rPr>
              <a:t>Amplitudes are larger in bluer bands, but extinction  and </a:t>
            </a:r>
            <a:r>
              <a:rPr lang="en-US" sz="2400" dirty="0" err="1">
                <a:latin typeface="Times New Roman"/>
                <a:cs typeface="Times New Roman"/>
              </a:rPr>
              <a:t>metallicity</a:t>
            </a:r>
            <a:r>
              <a:rPr lang="en-US" sz="2400" dirty="0">
                <a:latin typeface="Times New Roman"/>
                <a:cs typeface="Times New Roman"/>
              </a:rPr>
              <a:t> corrections are also larger; redder bands</a:t>
            </a:r>
          </a:p>
          <a:p>
            <a:pPr algn="r"/>
            <a:r>
              <a:rPr lang="en-US" sz="2400" dirty="0">
                <a:latin typeface="Times New Roman"/>
                <a:cs typeface="Times New Roman"/>
              </a:rPr>
              <a:t>may be better overall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365125" y="152400"/>
            <a:ext cx="8626475" cy="1143000"/>
          </a:xfrm>
        </p:spPr>
        <p:txBody>
          <a:bodyPr>
            <a:noAutofit/>
          </a:bodyPr>
          <a:lstStyle/>
          <a:p>
            <a:pPr eaLnBrk="1" hangingPunct="1">
              <a:lnSpc>
                <a:spcPct val="90000"/>
              </a:lnSpc>
            </a:pPr>
            <a:r>
              <a:rPr lang="en-US" b="1" dirty="0" err="1"/>
              <a:t>Hipparcos</a:t>
            </a:r>
            <a:r>
              <a:rPr lang="en-US" b="1" dirty="0"/>
              <a:t> Calibration of the Cepheid Period-Luminosity Relation</a:t>
            </a:r>
            <a:endParaRPr lang="en-US" dirty="0"/>
          </a:p>
        </p:txBody>
      </p:sp>
      <p:pic>
        <p:nvPicPr>
          <p:cNvPr id="31747" name="Picture 3"/>
          <p:cNvPicPr>
            <a:picLocks noChangeAspect="1" noChangeArrowheads="1"/>
          </p:cNvPicPr>
          <p:nvPr/>
        </p:nvPicPr>
        <p:blipFill>
          <a:blip r:embed="rId3">
            <a:lum bright="-10000" contrast="28000"/>
          </a:blip>
          <a:srcRect/>
          <a:stretch>
            <a:fillRect/>
          </a:stretch>
        </p:blipFill>
        <p:spPr bwMode="auto">
          <a:xfrm>
            <a:off x="2057400" y="5257800"/>
            <a:ext cx="3797300" cy="1268413"/>
          </a:xfrm>
          <a:prstGeom prst="rect">
            <a:avLst/>
          </a:prstGeom>
          <a:noFill/>
          <a:ln w="9525">
            <a:noFill/>
            <a:miter lim="800000"/>
            <a:headEnd/>
            <a:tailEnd/>
          </a:ln>
        </p:spPr>
      </p:pic>
      <p:pic>
        <p:nvPicPr>
          <p:cNvPr id="31748" name="Picture 4"/>
          <p:cNvPicPr>
            <a:picLocks noChangeAspect="1" noChangeArrowheads="1"/>
          </p:cNvPicPr>
          <p:nvPr/>
        </p:nvPicPr>
        <p:blipFill>
          <a:blip r:embed="rId4"/>
          <a:srcRect/>
          <a:stretch>
            <a:fillRect/>
          </a:stretch>
        </p:blipFill>
        <p:spPr bwMode="auto">
          <a:xfrm>
            <a:off x="3444875" y="1295400"/>
            <a:ext cx="5546725" cy="3817938"/>
          </a:xfrm>
          <a:prstGeom prst="rect">
            <a:avLst/>
          </a:prstGeom>
          <a:noFill/>
          <a:ln w="9525">
            <a:noFill/>
            <a:miter lim="800000"/>
            <a:headEnd/>
            <a:tailEnd/>
          </a:ln>
        </p:spPr>
      </p:pic>
      <p:sp>
        <p:nvSpPr>
          <p:cNvPr id="31749" name="Text Box 5"/>
          <p:cNvSpPr txBox="1">
            <a:spLocks noChangeArrowheads="1"/>
          </p:cNvSpPr>
          <p:nvPr/>
        </p:nvSpPr>
        <p:spPr bwMode="auto">
          <a:xfrm>
            <a:off x="304800" y="1524000"/>
            <a:ext cx="3276600" cy="2959100"/>
          </a:xfrm>
          <a:prstGeom prst="rect">
            <a:avLst/>
          </a:prstGeom>
          <a:noFill/>
          <a:ln w="9525">
            <a:noFill/>
            <a:miter lim="800000"/>
            <a:headEnd/>
            <a:tailEnd/>
          </a:ln>
        </p:spPr>
        <p:txBody>
          <a:bodyPr>
            <a:prstTxWarp prst="textNoShape">
              <a:avLst/>
            </a:prstTxWarp>
            <a:spAutoFit/>
          </a:bodyPr>
          <a:lstStyle/>
          <a:p>
            <a:r>
              <a:rPr lang="en-US" sz="2800" dirty="0">
                <a:latin typeface="Times New Roman"/>
                <a:cs typeface="Times New Roman"/>
              </a:rPr>
              <a:t>P-L relations for </a:t>
            </a:r>
            <a:r>
              <a:rPr lang="en-US" sz="2800" dirty="0" err="1">
                <a:latin typeface="Times New Roman"/>
                <a:cs typeface="Times New Roman"/>
              </a:rPr>
              <a:t>Cepheids</a:t>
            </a:r>
            <a:r>
              <a:rPr lang="en-US" sz="2800" dirty="0">
                <a:latin typeface="Times New Roman"/>
                <a:cs typeface="Times New Roman"/>
              </a:rPr>
              <a:t> with measured parallaxes, in different photometric bands</a:t>
            </a:r>
          </a:p>
          <a:p>
            <a:endParaRPr lang="en-US" sz="2800" dirty="0">
              <a:latin typeface="Times New Roman"/>
              <a:cs typeface="Times New Roman"/>
            </a:endParaRPr>
          </a:p>
          <a:p>
            <a:r>
              <a:rPr lang="en-US" sz="2000" i="1" dirty="0">
                <a:latin typeface="Times New Roman"/>
                <a:cs typeface="Times New Roman"/>
              </a:rPr>
              <a:t>(from Freedman &amp; </a:t>
            </a:r>
            <a:r>
              <a:rPr lang="en-US" sz="2000" i="1" dirty="0" err="1">
                <a:latin typeface="Times New Roman"/>
                <a:cs typeface="Times New Roman"/>
              </a:rPr>
              <a:t>Madore</a:t>
            </a:r>
            <a:r>
              <a:rPr lang="en-US" sz="2000" i="1" dirty="0">
                <a:latin typeface="Times New Roman"/>
                <a:cs typeface="Times New Roman"/>
              </a:rPr>
              <a:t>)</a:t>
            </a:r>
          </a:p>
        </p:txBody>
      </p:sp>
      <p:sp>
        <p:nvSpPr>
          <p:cNvPr id="31750" name="Text Box 6"/>
          <p:cNvSpPr txBox="1">
            <a:spLocks noChangeArrowheads="1"/>
          </p:cNvSpPr>
          <p:nvPr/>
        </p:nvSpPr>
        <p:spPr bwMode="auto">
          <a:xfrm>
            <a:off x="365125" y="4768850"/>
            <a:ext cx="1539875" cy="946150"/>
          </a:xfrm>
          <a:prstGeom prst="rect">
            <a:avLst/>
          </a:prstGeom>
          <a:noFill/>
          <a:ln w="9525">
            <a:noFill/>
            <a:miter lim="800000"/>
            <a:headEnd/>
            <a:tailEnd/>
          </a:ln>
        </p:spPr>
        <p:txBody>
          <a:bodyPr>
            <a:prstTxWarp prst="textNoShape">
              <a:avLst/>
            </a:prstTxWarp>
            <a:spAutoFit/>
          </a:bodyPr>
          <a:lstStyle/>
          <a:p>
            <a:r>
              <a:rPr lang="en-US" sz="2800" dirty="0">
                <a:latin typeface="Times New Roman"/>
                <a:cs typeface="Times New Roman"/>
              </a:rPr>
              <a:t>Typical fits give:</a:t>
            </a:r>
          </a:p>
        </p:txBody>
      </p:sp>
      <p:sp>
        <p:nvSpPr>
          <p:cNvPr id="31751" name="Text Box 7"/>
          <p:cNvSpPr txBox="1">
            <a:spLocks noChangeArrowheads="1"/>
          </p:cNvSpPr>
          <p:nvPr/>
        </p:nvSpPr>
        <p:spPr bwMode="auto">
          <a:xfrm>
            <a:off x="6156325" y="5394325"/>
            <a:ext cx="2835275" cy="1154162"/>
          </a:xfrm>
          <a:prstGeom prst="rect">
            <a:avLst/>
          </a:prstGeom>
          <a:noFill/>
          <a:ln w="9525">
            <a:noFill/>
            <a:miter lim="800000"/>
            <a:headEnd/>
            <a:tailEnd/>
          </a:ln>
        </p:spPr>
        <p:txBody>
          <a:bodyPr>
            <a:prstTxWarp prst="textNoShape">
              <a:avLst/>
            </a:prstTxWarp>
            <a:spAutoFit/>
          </a:bodyPr>
          <a:lstStyle/>
          <a:p>
            <a:r>
              <a:rPr lang="en-US" sz="2300" dirty="0">
                <a:latin typeface="Times New Roman"/>
                <a:cs typeface="Times New Roman"/>
              </a:rPr>
              <a:t>… with the estimated errors in the range of </a:t>
            </a:r>
            <a:r>
              <a:rPr lang="en-US" sz="2300" b="1" dirty="0">
                <a:latin typeface="Times New Roman"/>
                <a:cs typeface="Times New Roman"/>
              </a:rPr>
              <a:t>~ 5% - 20%</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09600" y="152400"/>
            <a:ext cx="7772400" cy="685800"/>
          </a:xfrm>
        </p:spPr>
        <p:txBody>
          <a:bodyPr>
            <a:noAutofit/>
          </a:bodyPr>
          <a:lstStyle/>
          <a:p>
            <a:pPr eaLnBrk="1" hangingPunct="1"/>
            <a:r>
              <a:rPr lang="en-US" b="1" dirty="0"/>
              <a:t>RR </a:t>
            </a:r>
            <a:r>
              <a:rPr lang="en-US" b="1" dirty="0" err="1"/>
              <a:t>Lyrae</a:t>
            </a:r>
            <a:r>
              <a:rPr lang="en-US" b="1" dirty="0"/>
              <a:t> Stars</a:t>
            </a:r>
            <a:endParaRPr lang="en-US" dirty="0"/>
          </a:p>
        </p:txBody>
      </p:sp>
      <p:sp>
        <p:nvSpPr>
          <p:cNvPr id="33795" name="Rectangle 3"/>
          <p:cNvSpPr>
            <a:spLocks noGrp="1" noChangeArrowheads="1"/>
          </p:cNvSpPr>
          <p:nvPr>
            <p:ph type="body" idx="1"/>
          </p:nvPr>
        </p:nvSpPr>
        <p:spPr>
          <a:xfrm>
            <a:off x="228600" y="838200"/>
            <a:ext cx="8763000" cy="3200400"/>
          </a:xfrm>
        </p:spPr>
        <p:txBody>
          <a:bodyPr/>
          <a:lstStyle/>
          <a:p>
            <a:pPr eaLnBrk="1" hangingPunct="1">
              <a:lnSpc>
                <a:spcPct val="90000"/>
              </a:lnSpc>
            </a:pPr>
            <a:r>
              <a:rPr lang="en-US" sz="2500">
                <a:sym typeface="Symbol" pitchFamily="-65" charset="2"/>
              </a:rPr>
              <a:t>Pulsating variables, evolved old, low mass, low metallicity stars</a:t>
            </a:r>
          </a:p>
          <a:p>
            <a:pPr lvl="1" eaLnBrk="1" hangingPunct="1">
              <a:lnSpc>
                <a:spcPct val="90000"/>
              </a:lnSpc>
            </a:pPr>
            <a:r>
              <a:rPr lang="en-US" sz="2500">
                <a:ea typeface="ＭＳ Ｐゴシック" pitchFamily="-65" charset="-128"/>
                <a:sym typeface="Symbol" pitchFamily="-65" charset="2"/>
              </a:rPr>
              <a:t>Pop II indicator, found in globular clusters, galactic halos</a:t>
            </a:r>
          </a:p>
          <a:p>
            <a:pPr eaLnBrk="1" hangingPunct="1">
              <a:lnSpc>
                <a:spcPct val="90000"/>
              </a:lnSpc>
            </a:pPr>
            <a:r>
              <a:rPr lang="en-US" sz="2500">
                <a:sym typeface="Symbol" pitchFamily="-65" charset="2"/>
              </a:rPr>
              <a:t>Lower luminosity than Cepheids, M</a:t>
            </a:r>
            <a:r>
              <a:rPr lang="en-US" sz="2500" baseline="-25000">
                <a:sym typeface="Symbol" pitchFamily="-65" charset="2"/>
              </a:rPr>
              <a:t>V</a:t>
            </a:r>
            <a:r>
              <a:rPr lang="en-US" sz="2500">
                <a:sym typeface="Symbol" pitchFamily="-65" charset="2"/>
              </a:rPr>
              <a:t> ~ 0.75 +/- 0.1</a:t>
            </a:r>
          </a:p>
          <a:p>
            <a:pPr lvl="1" eaLnBrk="1" hangingPunct="1">
              <a:lnSpc>
                <a:spcPct val="90000"/>
              </a:lnSpc>
            </a:pPr>
            <a:r>
              <a:rPr lang="en-US" sz="2500">
                <a:ea typeface="ＭＳ Ｐゴシック" pitchFamily="-65" charset="-128"/>
                <a:sym typeface="Symbol" pitchFamily="-65" charset="2"/>
              </a:rPr>
              <a:t>There may be a metallicity dependence</a:t>
            </a:r>
          </a:p>
          <a:p>
            <a:pPr eaLnBrk="1" hangingPunct="1">
              <a:lnSpc>
                <a:spcPct val="90000"/>
              </a:lnSpc>
            </a:pPr>
            <a:r>
              <a:rPr lang="en-US" sz="2500">
                <a:sym typeface="Symbol" pitchFamily="-65" charset="2"/>
              </a:rPr>
              <a:t>Have periods of 0.4 – 0.6 days, so don’t require as much observing to find or monitor</a:t>
            </a:r>
          </a:p>
          <a:p>
            <a:pPr eaLnBrk="1" hangingPunct="1"/>
            <a:r>
              <a:rPr lang="en-US" sz="2500" b="1">
                <a:sym typeface="Symbol" pitchFamily="-65" charset="2"/>
              </a:rPr>
              <a:t>Advantages:</a:t>
            </a:r>
            <a:r>
              <a:rPr lang="en-US" sz="2500">
                <a:sym typeface="Symbol" pitchFamily="-65" charset="2"/>
              </a:rPr>
              <a:t>  less dust, easy to find</a:t>
            </a:r>
          </a:p>
        </p:txBody>
      </p:sp>
      <p:pic>
        <p:nvPicPr>
          <p:cNvPr id="33796" name="Picture 4" descr="image017"/>
          <p:cNvPicPr>
            <a:picLocks noChangeAspect="1" noChangeArrowheads="1"/>
          </p:cNvPicPr>
          <p:nvPr/>
        </p:nvPicPr>
        <p:blipFill>
          <a:blip r:embed="rId3">
            <a:lum bright="-10000" contrast="28000"/>
          </a:blip>
          <a:srcRect/>
          <a:stretch>
            <a:fillRect/>
          </a:stretch>
        </p:blipFill>
        <p:spPr bwMode="auto">
          <a:xfrm>
            <a:off x="5334000" y="3048000"/>
            <a:ext cx="3733800" cy="2663825"/>
          </a:xfrm>
          <a:prstGeom prst="rect">
            <a:avLst/>
          </a:prstGeom>
          <a:noFill/>
          <a:ln w="9525">
            <a:noFill/>
            <a:miter lim="800000"/>
            <a:headEnd/>
            <a:tailEnd/>
          </a:ln>
        </p:spPr>
      </p:pic>
      <p:sp>
        <p:nvSpPr>
          <p:cNvPr id="33797" name="Rectangle 5"/>
          <p:cNvSpPr>
            <a:spLocks noChangeArrowheads="1"/>
          </p:cNvSpPr>
          <p:nvPr/>
        </p:nvSpPr>
        <p:spPr bwMode="auto">
          <a:xfrm>
            <a:off x="228600" y="3886200"/>
            <a:ext cx="4876800" cy="2057400"/>
          </a:xfrm>
          <a:prstGeom prst="rect">
            <a:avLst/>
          </a:prstGeom>
          <a:noFill/>
          <a:ln w="9525">
            <a:noFill/>
            <a:miter lim="800000"/>
            <a:headEnd/>
            <a:tailEnd/>
          </a:ln>
        </p:spPr>
        <p:txBody>
          <a:bodyPr>
            <a:prstTxWarp prst="textNoShape">
              <a:avLst/>
            </a:prstTxWarp>
          </a:bodyPr>
          <a:lstStyle/>
          <a:p>
            <a:pPr marL="342900" indent="-342900" eaLnBrk="1" hangingPunct="1">
              <a:spcBef>
                <a:spcPct val="20000"/>
              </a:spcBef>
              <a:buFontTx/>
              <a:buChar char="•"/>
            </a:pPr>
            <a:r>
              <a:rPr lang="en-US" sz="2500" b="1" dirty="0">
                <a:latin typeface="Times New Roman"/>
                <a:cs typeface="Times New Roman"/>
                <a:sym typeface="Symbol" pitchFamily="-65" charset="2"/>
              </a:rPr>
              <a:t>Disadvantages:</a:t>
            </a:r>
            <a:r>
              <a:rPr lang="en-US" sz="2500" dirty="0">
                <a:latin typeface="Times New Roman"/>
                <a:cs typeface="Times New Roman"/>
                <a:sym typeface="Symbol" pitchFamily="-65" charset="2"/>
              </a:rPr>
              <a:t>   fainter (2 </a:t>
            </a:r>
            <a:r>
              <a:rPr lang="en-US" sz="2500" dirty="0" err="1">
                <a:latin typeface="Times New Roman"/>
                <a:cs typeface="Times New Roman"/>
                <a:sym typeface="Symbol" pitchFamily="-65" charset="2"/>
              </a:rPr>
              <a:t>mag</a:t>
            </a:r>
            <a:r>
              <a:rPr lang="en-US" sz="2500" dirty="0">
                <a:latin typeface="Times New Roman"/>
                <a:cs typeface="Times New Roman"/>
                <a:sym typeface="Symbol" pitchFamily="-65" charset="2"/>
              </a:rPr>
              <a:t> fainter than </a:t>
            </a:r>
            <a:r>
              <a:rPr lang="en-US" sz="2500" dirty="0" err="1">
                <a:latin typeface="Times New Roman"/>
                <a:cs typeface="Times New Roman"/>
                <a:sym typeface="Symbol" pitchFamily="-65" charset="2"/>
              </a:rPr>
              <a:t>Cepheids</a:t>
            </a:r>
            <a:r>
              <a:rPr lang="en-US" sz="2500" dirty="0">
                <a:latin typeface="Times New Roman"/>
                <a:cs typeface="Times New Roman"/>
                <a:sym typeface="Symbol" pitchFamily="-65" charset="2"/>
              </a:rPr>
              <a:t>).  Used for Local Group galaxies only.  The calibration is still uncertain (uses globular cluster distances from</a:t>
            </a:r>
          </a:p>
        </p:txBody>
      </p:sp>
      <p:sp>
        <p:nvSpPr>
          <p:cNvPr id="33798" name="Text Box 6"/>
          <p:cNvSpPr txBox="1">
            <a:spLocks noChangeArrowheads="1"/>
          </p:cNvSpPr>
          <p:nvPr/>
        </p:nvSpPr>
        <p:spPr bwMode="auto">
          <a:xfrm>
            <a:off x="609600" y="5791200"/>
            <a:ext cx="8382000" cy="854075"/>
          </a:xfrm>
          <a:prstGeom prst="rect">
            <a:avLst/>
          </a:prstGeom>
          <a:noFill/>
          <a:ln w="9525">
            <a:noFill/>
            <a:miter lim="800000"/>
            <a:headEnd/>
            <a:tailEnd/>
          </a:ln>
        </p:spPr>
        <p:txBody>
          <a:bodyPr>
            <a:prstTxWarp prst="textNoShape">
              <a:avLst/>
            </a:prstTxWarp>
            <a:spAutoFit/>
          </a:bodyPr>
          <a:lstStyle/>
          <a:p>
            <a:pPr eaLnBrk="1" hangingPunct="1">
              <a:spcBef>
                <a:spcPct val="20000"/>
              </a:spcBef>
            </a:pPr>
            <a:r>
              <a:rPr lang="en-US" sz="2500" dirty="0">
                <a:latin typeface="Times New Roman"/>
                <a:cs typeface="Times New Roman"/>
                <a:sym typeface="Symbol" pitchFamily="-65" charset="2"/>
              </a:rPr>
              <a:t>their main sequence fitting; or from </a:t>
            </a:r>
            <a:r>
              <a:rPr lang="en-US" sz="2500" dirty="0" err="1">
                <a:latin typeface="Times New Roman"/>
                <a:cs typeface="Times New Roman"/>
                <a:sym typeface="Symbol" pitchFamily="-65" charset="2"/>
              </a:rPr>
              <a:t>Magellanic</a:t>
            </a:r>
            <a:r>
              <a:rPr lang="en-US" sz="2500" dirty="0">
                <a:latin typeface="Times New Roman"/>
                <a:cs typeface="Times New Roman"/>
                <a:sym typeface="Symbol" pitchFamily="-65" charset="2"/>
              </a:rPr>
              <a:t> Clouds clusters, assuming that we know their distances)</a:t>
            </a:r>
            <a:endParaRPr lang="en-US" dirty="0">
              <a:latin typeface="Times New Roman"/>
              <a:cs typeface="Times New Roman"/>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lum contrast="22000"/>
          </a:blip>
          <a:srcRect l="5357" t="7417" r="10715" b="22250"/>
          <a:stretch>
            <a:fillRect/>
          </a:stretch>
        </p:blipFill>
        <p:spPr bwMode="auto">
          <a:xfrm>
            <a:off x="4648200" y="4298950"/>
            <a:ext cx="4495800" cy="2178050"/>
          </a:xfrm>
          <a:prstGeom prst="rect">
            <a:avLst/>
          </a:prstGeom>
          <a:noFill/>
          <a:ln w="9525">
            <a:noFill/>
            <a:miter lim="800000"/>
            <a:headEnd/>
            <a:tailEnd/>
          </a:ln>
        </p:spPr>
      </p:pic>
      <p:pic>
        <p:nvPicPr>
          <p:cNvPr id="35843" name="Picture 3"/>
          <p:cNvPicPr>
            <a:picLocks noChangeAspect="1" noChangeArrowheads="1"/>
          </p:cNvPicPr>
          <p:nvPr/>
        </p:nvPicPr>
        <p:blipFill>
          <a:blip r:embed="rId4">
            <a:lum contrast="20000"/>
          </a:blip>
          <a:srcRect l="5357" t="5952" r="10715" b="13889"/>
          <a:stretch>
            <a:fillRect/>
          </a:stretch>
        </p:blipFill>
        <p:spPr bwMode="auto">
          <a:xfrm>
            <a:off x="95250" y="4244975"/>
            <a:ext cx="4476750" cy="2308225"/>
          </a:xfrm>
          <a:prstGeom prst="rect">
            <a:avLst/>
          </a:prstGeom>
          <a:noFill/>
          <a:ln w="9525">
            <a:noFill/>
            <a:miter lim="800000"/>
            <a:headEnd/>
            <a:tailEnd/>
          </a:ln>
        </p:spPr>
      </p:pic>
      <p:pic>
        <p:nvPicPr>
          <p:cNvPr id="35844" name="Picture 4"/>
          <p:cNvPicPr>
            <a:picLocks noChangeAspect="1" noChangeArrowheads="1"/>
          </p:cNvPicPr>
          <p:nvPr/>
        </p:nvPicPr>
        <p:blipFill>
          <a:blip r:embed="rId5">
            <a:lum contrast="24000"/>
          </a:blip>
          <a:srcRect l="6429" t="3958" r="10715" b="15831"/>
          <a:stretch>
            <a:fillRect/>
          </a:stretch>
        </p:blipFill>
        <p:spPr bwMode="auto">
          <a:xfrm>
            <a:off x="4648200" y="1806575"/>
            <a:ext cx="4495800" cy="2355850"/>
          </a:xfrm>
          <a:prstGeom prst="rect">
            <a:avLst/>
          </a:prstGeom>
          <a:noFill/>
          <a:ln w="9525">
            <a:noFill/>
            <a:miter lim="800000"/>
            <a:headEnd/>
            <a:tailEnd/>
          </a:ln>
        </p:spPr>
      </p:pic>
      <p:pic>
        <p:nvPicPr>
          <p:cNvPr id="35845" name="Picture 5"/>
          <p:cNvPicPr>
            <a:picLocks noChangeAspect="1" noChangeArrowheads="1"/>
          </p:cNvPicPr>
          <p:nvPr/>
        </p:nvPicPr>
        <p:blipFill>
          <a:blip r:embed="rId6">
            <a:lum contrast="30000"/>
          </a:blip>
          <a:srcRect l="4286" t="4016" r="10715" b="14056"/>
          <a:stretch>
            <a:fillRect/>
          </a:stretch>
        </p:blipFill>
        <p:spPr bwMode="auto">
          <a:xfrm>
            <a:off x="0" y="1893888"/>
            <a:ext cx="4572000" cy="2351087"/>
          </a:xfrm>
          <a:prstGeom prst="rect">
            <a:avLst/>
          </a:prstGeom>
          <a:noFill/>
          <a:ln w="9525">
            <a:noFill/>
            <a:miter lim="800000"/>
            <a:headEnd/>
            <a:tailEnd/>
          </a:ln>
        </p:spPr>
      </p:pic>
      <p:sp>
        <p:nvSpPr>
          <p:cNvPr id="35846" name="Text Box 6"/>
          <p:cNvSpPr txBox="1">
            <a:spLocks noChangeArrowheads="1"/>
          </p:cNvSpPr>
          <p:nvPr/>
        </p:nvSpPr>
        <p:spPr bwMode="auto">
          <a:xfrm>
            <a:off x="304800" y="152400"/>
            <a:ext cx="8647920" cy="646331"/>
          </a:xfrm>
          <a:prstGeom prst="rect">
            <a:avLst/>
          </a:prstGeom>
          <a:noFill/>
          <a:ln w="9525">
            <a:noFill/>
            <a:miter lim="800000"/>
            <a:headEnd/>
            <a:tailEnd/>
          </a:ln>
        </p:spPr>
        <p:txBody>
          <a:bodyPr wrap="none">
            <a:prstTxWarp prst="textNoShape">
              <a:avLst/>
            </a:prstTxWarp>
            <a:spAutoFit/>
          </a:bodyPr>
          <a:lstStyle/>
          <a:p>
            <a:r>
              <a:rPr lang="en-US" sz="3600" b="1" dirty="0">
                <a:solidFill>
                  <a:srgbClr val="000090"/>
                </a:solidFill>
                <a:latin typeface="Times New Roman"/>
                <a:cs typeface="Times New Roman"/>
              </a:rPr>
              <a:t>Physical Parameters of Pulsating Variables</a:t>
            </a:r>
          </a:p>
        </p:txBody>
      </p:sp>
      <p:sp>
        <p:nvSpPr>
          <p:cNvPr id="35847" name="Text Box 7"/>
          <p:cNvSpPr txBox="1">
            <a:spLocks noChangeArrowheads="1"/>
          </p:cNvSpPr>
          <p:nvPr/>
        </p:nvSpPr>
        <p:spPr bwMode="auto">
          <a:xfrm>
            <a:off x="381000" y="914400"/>
            <a:ext cx="8245475" cy="854075"/>
          </a:xfrm>
          <a:prstGeom prst="rect">
            <a:avLst/>
          </a:prstGeom>
          <a:noFill/>
          <a:ln w="9525">
            <a:noFill/>
            <a:miter lim="800000"/>
            <a:headEnd/>
            <a:tailEnd/>
          </a:ln>
        </p:spPr>
        <p:txBody>
          <a:bodyPr>
            <a:prstTxWarp prst="textNoShape">
              <a:avLst/>
            </a:prstTxWarp>
            <a:spAutoFit/>
          </a:bodyPr>
          <a:lstStyle/>
          <a:p>
            <a:pPr algn="ctr"/>
            <a:r>
              <a:rPr lang="en-US" sz="2500" dirty="0">
                <a:latin typeface="Times New Roman"/>
                <a:cs typeface="Times New Roman"/>
              </a:rPr>
              <a:t>Star’s diameter, temperature (and thus luminosity) pulsate, and obviously the velocity of the photosphere must also change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09600" y="122238"/>
            <a:ext cx="7772400" cy="685800"/>
          </a:xfrm>
        </p:spPr>
        <p:txBody>
          <a:bodyPr>
            <a:noAutofit/>
          </a:bodyPr>
          <a:lstStyle/>
          <a:p>
            <a:pPr eaLnBrk="1" hangingPunct="1"/>
            <a:r>
              <a:rPr lang="en-US" b="1" dirty="0"/>
              <a:t>Baade-</a:t>
            </a:r>
            <a:r>
              <a:rPr lang="en-US" b="1" dirty="0" err="1"/>
              <a:t>Wesselink</a:t>
            </a:r>
            <a:r>
              <a:rPr lang="en-US" b="1" dirty="0"/>
              <a:t> Method</a:t>
            </a:r>
            <a:endParaRPr lang="en-US" dirty="0"/>
          </a:p>
        </p:txBody>
      </p:sp>
      <p:pic>
        <p:nvPicPr>
          <p:cNvPr id="37891" name="Picture 4" descr="bw1"/>
          <p:cNvPicPr>
            <a:picLocks noChangeAspect="1" noChangeArrowheads="1"/>
          </p:cNvPicPr>
          <p:nvPr/>
        </p:nvPicPr>
        <p:blipFill>
          <a:blip r:embed="rId3">
            <a:lum bright="-10000" contrast="28000"/>
          </a:blip>
          <a:srcRect/>
          <a:stretch>
            <a:fillRect/>
          </a:stretch>
        </p:blipFill>
        <p:spPr bwMode="auto">
          <a:xfrm>
            <a:off x="5638800" y="819150"/>
            <a:ext cx="2895600" cy="1230313"/>
          </a:xfrm>
          <a:prstGeom prst="rect">
            <a:avLst/>
          </a:prstGeom>
          <a:noFill/>
          <a:ln w="9525">
            <a:noFill/>
            <a:miter lim="800000"/>
            <a:headEnd/>
            <a:tailEnd/>
          </a:ln>
        </p:spPr>
      </p:pic>
      <p:sp>
        <p:nvSpPr>
          <p:cNvPr id="37892" name="Rectangle 5"/>
          <p:cNvSpPr>
            <a:spLocks noChangeArrowheads="1"/>
          </p:cNvSpPr>
          <p:nvPr/>
        </p:nvSpPr>
        <p:spPr bwMode="auto">
          <a:xfrm>
            <a:off x="1371600" y="2103438"/>
            <a:ext cx="4419600" cy="1187450"/>
          </a:xfrm>
          <a:prstGeom prst="rect">
            <a:avLst/>
          </a:prstGeom>
          <a:noFill/>
          <a:ln w="9525">
            <a:noFill/>
            <a:miter lim="800000"/>
            <a:headEnd/>
            <a:tailEnd/>
          </a:ln>
        </p:spPr>
        <p:txBody>
          <a:bodyPr wrap="square">
            <a:prstTxWarp prst="textNoShape">
              <a:avLst/>
            </a:prstTxWarp>
            <a:spAutoFit/>
          </a:bodyPr>
          <a:lstStyle/>
          <a:p>
            <a:pPr eaLnBrk="1" hangingPunct="1"/>
            <a:r>
              <a:rPr lang="en-US" sz="2300" dirty="0">
                <a:latin typeface="Times New Roman"/>
                <a:cs typeface="Times New Roman"/>
                <a:sym typeface="Symbol" pitchFamily="-65" charset="2"/>
              </a:rPr>
              <a:t>Similarly at maximum, with a measured temperature </a:t>
            </a:r>
            <a:r>
              <a:rPr lang="en-US" sz="2300" i="1" dirty="0">
                <a:latin typeface="Times New Roman"/>
                <a:cs typeface="Times New Roman"/>
                <a:sym typeface="Symbol" pitchFamily="-65" charset="2"/>
              </a:rPr>
              <a:t>T</a:t>
            </a:r>
            <a:r>
              <a:rPr lang="en-US" sz="2300" baseline="-25000" dirty="0">
                <a:latin typeface="Times New Roman"/>
                <a:cs typeface="Times New Roman"/>
                <a:sym typeface="Symbol" pitchFamily="-65" charset="2"/>
              </a:rPr>
              <a:t>2</a:t>
            </a:r>
            <a:r>
              <a:rPr lang="en-US" sz="2300" dirty="0">
                <a:latin typeface="Times New Roman"/>
                <a:cs typeface="Times New Roman"/>
                <a:sym typeface="Symbol" pitchFamily="-65" charset="2"/>
              </a:rPr>
              <a:t> and observed flux  </a:t>
            </a:r>
            <a:r>
              <a:rPr lang="en-US" sz="2300" i="1" dirty="0">
                <a:latin typeface="Times New Roman"/>
                <a:cs typeface="Times New Roman"/>
                <a:sym typeface="Symbol" pitchFamily="-65" charset="2"/>
              </a:rPr>
              <a:t>f</a:t>
            </a:r>
            <a:r>
              <a:rPr lang="en-US" sz="2300" baseline="-25000" dirty="0">
                <a:latin typeface="Times New Roman"/>
                <a:cs typeface="Times New Roman"/>
                <a:sym typeface="Symbol" pitchFamily="-65" charset="2"/>
              </a:rPr>
              <a:t>2</a:t>
            </a:r>
            <a:r>
              <a:rPr lang="en-US" sz="2300" dirty="0">
                <a:latin typeface="Times New Roman"/>
                <a:cs typeface="Times New Roman"/>
                <a:sym typeface="Symbol" pitchFamily="-65" charset="2"/>
              </a:rPr>
              <a:t> with radius </a:t>
            </a:r>
            <a:r>
              <a:rPr lang="en-US" sz="2300" i="1" dirty="0">
                <a:latin typeface="Times New Roman"/>
                <a:cs typeface="Times New Roman"/>
                <a:sym typeface="Symbol" pitchFamily="-65" charset="2"/>
              </a:rPr>
              <a:t>R</a:t>
            </a:r>
            <a:r>
              <a:rPr lang="en-US" sz="2300" baseline="-25000" dirty="0">
                <a:latin typeface="Times New Roman"/>
                <a:cs typeface="Times New Roman"/>
                <a:sym typeface="Symbol" pitchFamily="-65" charset="2"/>
              </a:rPr>
              <a:t>2</a:t>
            </a:r>
            <a:r>
              <a:rPr lang="en-US" sz="2300" dirty="0">
                <a:latin typeface="Times New Roman"/>
                <a:cs typeface="Times New Roman"/>
                <a:sym typeface="Symbol" pitchFamily="-65" charset="2"/>
              </a:rPr>
              <a:t>:</a:t>
            </a:r>
          </a:p>
        </p:txBody>
      </p:sp>
      <p:pic>
        <p:nvPicPr>
          <p:cNvPr id="37893" name="Picture 6" descr="bw2"/>
          <p:cNvPicPr>
            <a:picLocks noChangeAspect="1" noChangeArrowheads="1"/>
          </p:cNvPicPr>
          <p:nvPr/>
        </p:nvPicPr>
        <p:blipFill>
          <a:blip r:embed="rId4">
            <a:lum bright="-10000" contrast="28000"/>
          </a:blip>
          <a:srcRect/>
          <a:stretch>
            <a:fillRect/>
          </a:stretch>
        </p:blipFill>
        <p:spPr bwMode="auto">
          <a:xfrm>
            <a:off x="5688013" y="2103438"/>
            <a:ext cx="2770187" cy="1173162"/>
          </a:xfrm>
          <a:prstGeom prst="rect">
            <a:avLst/>
          </a:prstGeom>
          <a:noFill/>
          <a:ln w="9525">
            <a:noFill/>
            <a:miter lim="800000"/>
            <a:headEnd/>
            <a:tailEnd/>
          </a:ln>
        </p:spPr>
      </p:pic>
      <p:sp>
        <p:nvSpPr>
          <p:cNvPr id="37894" name="Text Box 7"/>
          <p:cNvSpPr txBox="1">
            <a:spLocks noChangeArrowheads="1"/>
          </p:cNvSpPr>
          <p:nvPr/>
        </p:nvSpPr>
        <p:spPr bwMode="auto">
          <a:xfrm>
            <a:off x="304800" y="3322638"/>
            <a:ext cx="8763000" cy="1862048"/>
          </a:xfrm>
          <a:prstGeom prst="rect">
            <a:avLst/>
          </a:prstGeom>
          <a:noFill/>
          <a:ln w="9525">
            <a:noFill/>
            <a:miter lim="800000"/>
            <a:headEnd/>
            <a:tailEnd/>
          </a:ln>
        </p:spPr>
        <p:txBody>
          <a:bodyPr>
            <a:prstTxWarp prst="textNoShape">
              <a:avLst/>
            </a:prstTxWarp>
            <a:spAutoFit/>
          </a:bodyPr>
          <a:lstStyle/>
          <a:p>
            <a:pPr eaLnBrk="1" hangingPunct="1"/>
            <a:r>
              <a:rPr lang="en-US" sz="2300" dirty="0">
                <a:latin typeface="Times New Roman"/>
                <a:cs typeface="Times New Roman"/>
              </a:rPr>
              <a:t>Note:  </a:t>
            </a:r>
            <a:r>
              <a:rPr lang="en-US" sz="2300" i="1" dirty="0">
                <a:latin typeface="Times New Roman"/>
                <a:cs typeface="Times New Roman"/>
                <a:sym typeface="Symbol" pitchFamily="-65" charset="2"/>
              </a:rPr>
              <a:t>T</a:t>
            </a:r>
            <a:r>
              <a:rPr lang="en-US" sz="2300" baseline="-25000" dirty="0">
                <a:latin typeface="Times New Roman"/>
                <a:cs typeface="Times New Roman"/>
                <a:sym typeface="Symbol" pitchFamily="-65" charset="2"/>
              </a:rPr>
              <a:t>1</a:t>
            </a:r>
            <a:r>
              <a:rPr lang="en-US" sz="2300" dirty="0">
                <a:latin typeface="Times New Roman"/>
                <a:cs typeface="Times New Roman"/>
              </a:rPr>
              <a:t> , </a:t>
            </a:r>
            <a:r>
              <a:rPr lang="en-US" sz="2300" i="1" dirty="0">
                <a:latin typeface="Times New Roman"/>
                <a:cs typeface="Times New Roman"/>
                <a:sym typeface="Symbol" pitchFamily="-65" charset="2"/>
              </a:rPr>
              <a:t>T</a:t>
            </a:r>
            <a:r>
              <a:rPr lang="en-US" sz="2300" baseline="-25000" dirty="0">
                <a:latin typeface="Times New Roman"/>
                <a:cs typeface="Times New Roman"/>
                <a:sym typeface="Symbol" pitchFamily="-65" charset="2"/>
              </a:rPr>
              <a:t>2</a:t>
            </a:r>
            <a:r>
              <a:rPr lang="en-US" sz="2300" dirty="0">
                <a:latin typeface="Times New Roman"/>
                <a:cs typeface="Times New Roman"/>
              </a:rPr>
              <a:t> , </a:t>
            </a:r>
            <a:r>
              <a:rPr lang="en-US" sz="2300" i="1" dirty="0">
                <a:latin typeface="Times New Roman"/>
                <a:cs typeface="Times New Roman"/>
                <a:sym typeface="Symbol" pitchFamily="-65" charset="2"/>
              </a:rPr>
              <a:t>f</a:t>
            </a:r>
            <a:r>
              <a:rPr lang="en-US" sz="2300" baseline="-25000" dirty="0">
                <a:latin typeface="Times New Roman"/>
                <a:cs typeface="Times New Roman"/>
                <a:sym typeface="Symbol" pitchFamily="-65" charset="2"/>
              </a:rPr>
              <a:t>1</a:t>
            </a:r>
            <a:r>
              <a:rPr lang="en-US" sz="2300" dirty="0">
                <a:latin typeface="Times New Roman"/>
                <a:cs typeface="Times New Roman"/>
              </a:rPr>
              <a:t> ,  </a:t>
            </a:r>
            <a:r>
              <a:rPr lang="en-US" sz="2300" i="1" dirty="0">
                <a:latin typeface="Times New Roman"/>
                <a:cs typeface="Times New Roman"/>
                <a:sym typeface="Symbol" pitchFamily="-65" charset="2"/>
              </a:rPr>
              <a:t>f</a:t>
            </a:r>
            <a:r>
              <a:rPr lang="en-US" sz="2300" baseline="-25000" dirty="0">
                <a:latin typeface="Times New Roman"/>
                <a:cs typeface="Times New Roman"/>
                <a:sym typeface="Symbol" pitchFamily="-65" charset="2"/>
              </a:rPr>
              <a:t>2</a:t>
            </a:r>
            <a:r>
              <a:rPr lang="en-US" sz="2300" dirty="0">
                <a:latin typeface="Times New Roman"/>
                <a:cs typeface="Times New Roman"/>
              </a:rPr>
              <a:t> are directly observable!  Just need the radius…</a:t>
            </a:r>
          </a:p>
          <a:p>
            <a:pPr eaLnBrk="1" hangingPunct="1"/>
            <a:r>
              <a:rPr lang="en-US" sz="2300" dirty="0">
                <a:latin typeface="Times New Roman"/>
                <a:cs typeface="Times New Roman"/>
              </a:rPr>
              <a:t>So, from spectroscopic observations we can get the </a:t>
            </a:r>
            <a:r>
              <a:rPr lang="en-US" sz="2300" dirty="0" err="1">
                <a:latin typeface="Times New Roman"/>
                <a:cs typeface="Times New Roman"/>
              </a:rPr>
              <a:t>photospheric</a:t>
            </a:r>
            <a:r>
              <a:rPr lang="en-US" sz="2300" dirty="0">
                <a:latin typeface="Times New Roman"/>
                <a:cs typeface="Times New Roman"/>
              </a:rPr>
              <a:t> velocity </a:t>
            </a:r>
            <a:r>
              <a:rPr lang="en-US" sz="2300" i="1" dirty="0" err="1">
                <a:latin typeface="Times New Roman"/>
                <a:cs typeface="Times New Roman"/>
              </a:rPr>
              <a:t>v</a:t>
            </a:r>
            <a:r>
              <a:rPr lang="en-US" sz="2300" dirty="0" err="1">
                <a:latin typeface="Times New Roman"/>
                <a:cs typeface="Times New Roman"/>
              </a:rPr>
              <a:t>(</a:t>
            </a:r>
            <a:r>
              <a:rPr lang="en-US" sz="2300" i="1" dirty="0" err="1">
                <a:latin typeface="Times New Roman"/>
                <a:cs typeface="Times New Roman"/>
              </a:rPr>
              <a:t>t</a:t>
            </a:r>
            <a:r>
              <a:rPr lang="en-US" sz="2300" dirty="0">
                <a:latin typeface="Times New Roman"/>
                <a:cs typeface="Times New Roman"/>
              </a:rPr>
              <a:t>), from this</a:t>
            </a:r>
          </a:p>
          <a:p>
            <a:pPr eaLnBrk="1" hangingPunct="1"/>
            <a:r>
              <a:rPr lang="en-US" sz="2300" dirty="0">
                <a:latin typeface="Times New Roman"/>
                <a:cs typeface="Times New Roman"/>
              </a:rPr>
              <a:t>we can determine the</a:t>
            </a:r>
          </a:p>
          <a:p>
            <a:pPr eaLnBrk="1" hangingPunct="1"/>
            <a:r>
              <a:rPr lang="en-US" sz="2300" dirty="0">
                <a:latin typeface="Times New Roman"/>
                <a:cs typeface="Times New Roman"/>
              </a:rPr>
              <a:t>change in radius, </a:t>
            </a:r>
            <a:r>
              <a:rPr lang="en-US" sz="2300" dirty="0">
                <a:latin typeface="Times New Roman"/>
                <a:cs typeface="Times New Roman"/>
                <a:sym typeface="Symbol" pitchFamily="-65" charset="2"/>
              </a:rPr>
              <a:t></a:t>
            </a:r>
            <a:r>
              <a:rPr lang="en-US" sz="2300" i="1" dirty="0">
                <a:latin typeface="Times New Roman"/>
                <a:cs typeface="Times New Roman"/>
              </a:rPr>
              <a:t>R:</a:t>
            </a:r>
          </a:p>
        </p:txBody>
      </p:sp>
      <p:sp>
        <p:nvSpPr>
          <p:cNvPr id="37895" name="Text Box 9"/>
          <p:cNvSpPr txBox="1">
            <a:spLocks noChangeArrowheads="1"/>
          </p:cNvSpPr>
          <p:nvPr/>
        </p:nvSpPr>
        <p:spPr bwMode="auto">
          <a:xfrm>
            <a:off x="517525" y="857250"/>
            <a:ext cx="5045075" cy="1154162"/>
          </a:xfrm>
          <a:prstGeom prst="rect">
            <a:avLst/>
          </a:prstGeom>
          <a:noFill/>
          <a:ln w="9525">
            <a:noFill/>
            <a:miter lim="800000"/>
            <a:headEnd/>
            <a:tailEnd/>
          </a:ln>
        </p:spPr>
        <p:txBody>
          <a:bodyPr>
            <a:prstTxWarp prst="textNoShape">
              <a:avLst/>
            </a:prstTxWarp>
            <a:spAutoFit/>
          </a:bodyPr>
          <a:lstStyle/>
          <a:p>
            <a:r>
              <a:rPr lang="en-US" sz="2300" dirty="0">
                <a:latin typeface="Times New Roman"/>
                <a:cs typeface="Times New Roman"/>
              </a:rPr>
              <a:t>Consider </a:t>
            </a:r>
            <a:r>
              <a:rPr lang="en-US" sz="2300" dirty="0">
                <a:latin typeface="Times New Roman"/>
                <a:cs typeface="Times New Roman"/>
                <a:sym typeface="Symbol" pitchFamily="-65" charset="2"/>
              </a:rPr>
              <a:t>a pulsating star at minimum, with a measured temperature </a:t>
            </a:r>
            <a:r>
              <a:rPr lang="en-US" sz="2300" i="1" dirty="0">
                <a:latin typeface="Times New Roman"/>
                <a:cs typeface="Times New Roman"/>
                <a:sym typeface="Symbol" pitchFamily="-65" charset="2"/>
              </a:rPr>
              <a:t>T</a:t>
            </a:r>
            <a:r>
              <a:rPr lang="en-US" sz="2300" baseline="-25000" dirty="0">
                <a:latin typeface="Times New Roman"/>
                <a:cs typeface="Times New Roman"/>
                <a:sym typeface="Symbol" pitchFamily="-65" charset="2"/>
              </a:rPr>
              <a:t>1</a:t>
            </a:r>
            <a:r>
              <a:rPr lang="en-US" sz="2300" dirty="0">
                <a:latin typeface="Times New Roman"/>
                <a:cs typeface="Times New Roman"/>
                <a:sym typeface="Symbol" pitchFamily="-65" charset="2"/>
              </a:rPr>
              <a:t> and observed flux  </a:t>
            </a:r>
            <a:r>
              <a:rPr lang="en-US" sz="2300" i="1" dirty="0">
                <a:latin typeface="Times New Roman"/>
                <a:cs typeface="Times New Roman"/>
                <a:sym typeface="Symbol" pitchFamily="-65" charset="2"/>
              </a:rPr>
              <a:t>f</a:t>
            </a:r>
            <a:r>
              <a:rPr lang="en-US" sz="2300" baseline="-25000" dirty="0">
                <a:latin typeface="Times New Roman"/>
                <a:cs typeface="Times New Roman"/>
                <a:sym typeface="Symbol" pitchFamily="-65" charset="2"/>
              </a:rPr>
              <a:t>1</a:t>
            </a:r>
            <a:r>
              <a:rPr lang="en-US" sz="2300" dirty="0">
                <a:latin typeface="Times New Roman"/>
                <a:cs typeface="Times New Roman"/>
                <a:sym typeface="Symbol" pitchFamily="-65" charset="2"/>
              </a:rPr>
              <a:t> with radius </a:t>
            </a:r>
            <a:r>
              <a:rPr lang="en-US" sz="2300" i="1" dirty="0">
                <a:latin typeface="Times New Roman"/>
                <a:cs typeface="Times New Roman"/>
                <a:sym typeface="Symbol" pitchFamily="-65" charset="2"/>
              </a:rPr>
              <a:t>R</a:t>
            </a:r>
            <a:r>
              <a:rPr lang="en-US" sz="2300" baseline="-25000" dirty="0">
                <a:latin typeface="Times New Roman"/>
                <a:cs typeface="Times New Roman"/>
                <a:sym typeface="Symbol" pitchFamily="-65" charset="2"/>
              </a:rPr>
              <a:t>1</a:t>
            </a:r>
            <a:r>
              <a:rPr lang="en-US" sz="2300" dirty="0">
                <a:latin typeface="Times New Roman"/>
                <a:cs typeface="Times New Roman"/>
                <a:sym typeface="Symbol" pitchFamily="-65" charset="2"/>
              </a:rPr>
              <a:t>, then: </a:t>
            </a:r>
          </a:p>
        </p:txBody>
      </p:sp>
      <p:pic>
        <p:nvPicPr>
          <p:cNvPr id="37896" name="Picture 11" descr="bw3"/>
          <p:cNvPicPr>
            <a:picLocks noChangeAspect="1" noChangeArrowheads="1"/>
          </p:cNvPicPr>
          <p:nvPr/>
        </p:nvPicPr>
        <p:blipFill>
          <a:blip r:embed="rId5">
            <a:lum bright="-10000" contrast="28000"/>
          </a:blip>
          <a:srcRect/>
          <a:stretch>
            <a:fillRect/>
          </a:stretch>
        </p:blipFill>
        <p:spPr bwMode="auto">
          <a:xfrm>
            <a:off x="3390900" y="4113580"/>
            <a:ext cx="5448300" cy="1034683"/>
          </a:xfrm>
          <a:prstGeom prst="rect">
            <a:avLst/>
          </a:prstGeom>
          <a:noFill/>
          <a:ln w="9525">
            <a:noFill/>
            <a:miter lim="800000"/>
            <a:headEnd/>
            <a:tailEnd/>
          </a:ln>
        </p:spPr>
      </p:pic>
      <p:sp>
        <p:nvSpPr>
          <p:cNvPr id="37897" name="Text Box 12"/>
          <p:cNvSpPr txBox="1">
            <a:spLocks noChangeArrowheads="1"/>
          </p:cNvSpPr>
          <p:nvPr/>
        </p:nvSpPr>
        <p:spPr bwMode="auto">
          <a:xfrm>
            <a:off x="681038" y="5334000"/>
            <a:ext cx="7521575" cy="488950"/>
          </a:xfrm>
          <a:prstGeom prst="rect">
            <a:avLst/>
          </a:prstGeom>
          <a:noFill/>
          <a:ln w="9525">
            <a:noFill/>
            <a:miter lim="800000"/>
            <a:headEnd/>
            <a:tailEnd/>
          </a:ln>
        </p:spPr>
        <p:txBody>
          <a:bodyPr wrap="none">
            <a:prstTxWarp prst="textNoShape">
              <a:avLst/>
            </a:prstTxWarp>
            <a:spAutoFit/>
          </a:bodyPr>
          <a:lstStyle/>
          <a:p>
            <a:r>
              <a:rPr lang="en-US" sz="2600" b="1" dirty="0" err="1">
                <a:solidFill>
                  <a:srgbClr val="800000"/>
                </a:solidFill>
                <a:latin typeface="Times New Roman"/>
                <a:cs typeface="Times New Roman"/>
                <a:sym typeface="Monotype Sorts" pitchFamily="-65" charset="2"/>
              </a:rPr>
              <a:t></a:t>
            </a:r>
            <a:r>
              <a:rPr lang="en-US" sz="2600" b="1" dirty="0">
                <a:solidFill>
                  <a:srgbClr val="800000"/>
                </a:solidFill>
                <a:latin typeface="Times New Roman"/>
                <a:cs typeface="Times New Roman"/>
                <a:sym typeface="Monotype Sorts" pitchFamily="-65" charset="2"/>
              </a:rPr>
              <a:t>  </a:t>
            </a:r>
            <a:r>
              <a:rPr lang="en-US" sz="2600" b="1" dirty="0">
                <a:solidFill>
                  <a:srgbClr val="800000"/>
                </a:solidFill>
                <a:latin typeface="Times New Roman"/>
                <a:cs typeface="Times New Roman"/>
              </a:rPr>
              <a:t>3 equations, 3 unknowns, solve for </a:t>
            </a:r>
            <a:r>
              <a:rPr lang="en-US" sz="2600" b="1" i="1" dirty="0">
                <a:solidFill>
                  <a:srgbClr val="800000"/>
                </a:solidFill>
                <a:latin typeface="Times New Roman"/>
                <a:cs typeface="Times New Roman"/>
              </a:rPr>
              <a:t>R</a:t>
            </a:r>
            <a:r>
              <a:rPr lang="en-US" sz="2600" b="1" baseline="-25000" dirty="0">
                <a:solidFill>
                  <a:srgbClr val="800000"/>
                </a:solidFill>
                <a:latin typeface="Times New Roman"/>
                <a:cs typeface="Times New Roman"/>
              </a:rPr>
              <a:t>1</a:t>
            </a:r>
            <a:r>
              <a:rPr lang="en-US" sz="2600" b="1" dirty="0">
                <a:solidFill>
                  <a:srgbClr val="800000"/>
                </a:solidFill>
                <a:latin typeface="Times New Roman"/>
                <a:cs typeface="Times New Roman"/>
              </a:rPr>
              <a:t>, </a:t>
            </a:r>
            <a:r>
              <a:rPr lang="en-US" sz="2600" b="1" i="1" dirty="0">
                <a:solidFill>
                  <a:srgbClr val="800000"/>
                </a:solidFill>
                <a:latin typeface="Times New Roman"/>
                <a:cs typeface="Times New Roman"/>
              </a:rPr>
              <a:t>R</a:t>
            </a:r>
            <a:r>
              <a:rPr lang="en-US" sz="2600" b="1" baseline="-25000" dirty="0">
                <a:solidFill>
                  <a:srgbClr val="800000"/>
                </a:solidFill>
                <a:latin typeface="Times New Roman"/>
                <a:cs typeface="Times New Roman"/>
              </a:rPr>
              <a:t>2</a:t>
            </a:r>
            <a:r>
              <a:rPr lang="en-US" sz="2600" b="1" dirty="0">
                <a:solidFill>
                  <a:srgbClr val="800000"/>
                </a:solidFill>
                <a:latin typeface="Times New Roman"/>
                <a:cs typeface="Times New Roman"/>
              </a:rPr>
              <a:t>, and </a:t>
            </a:r>
            <a:r>
              <a:rPr lang="en-US" sz="2600" b="1" i="1" dirty="0">
                <a:solidFill>
                  <a:srgbClr val="800000"/>
                </a:solidFill>
                <a:latin typeface="Times New Roman"/>
                <a:cs typeface="Times New Roman"/>
              </a:rPr>
              <a:t>D</a:t>
            </a:r>
            <a:r>
              <a:rPr lang="en-US" sz="2600" b="1" dirty="0">
                <a:solidFill>
                  <a:srgbClr val="800000"/>
                </a:solidFill>
                <a:latin typeface="Times New Roman"/>
                <a:cs typeface="Times New Roman"/>
              </a:rPr>
              <a:t>!</a:t>
            </a:r>
          </a:p>
        </p:txBody>
      </p:sp>
      <p:sp>
        <p:nvSpPr>
          <p:cNvPr id="37898" name="Text Box 13"/>
          <p:cNvSpPr txBox="1">
            <a:spLocks noChangeArrowheads="1"/>
          </p:cNvSpPr>
          <p:nvPr/>
        </p:nvSpPr>
        <p:spPr bwMode="auto">
          <a:xfrm>
            <a:off x="304800" y="5943600"/>
            <a:ext cx="8321675" cy="800219"/>
          </a:xfrm>
          <a:prstGeom prst="rect">
            <a:avLst/>
          </a:prstGeom>
          <a:noFill/>
          <a:ln w="9525">
            <a:noFill/>
            <a:miter lim="800000"/>
            <a:headEnd/>
            <a:tailEnd/>
          </a:ln>
        </p:spPr>
        <p:txBody>
          <a:bodyPr>
            <a:prstTxWarp prst="textNoShape">
              <a:avLst/>
            </a:prstTxWarp>
            <a:spAutoFit/>
          </a:bodyPr>
          <a:lstStyle/>
          <a:p>
            <a:pPr eaLnBrk="1" hangingPunct="1"/>
            <a:r>
              <a:rPr lang="en-US" sz="2300" dirty="0">
                <a:latin typeface="Times New Roman"/>
                <a:cs typeface="Times New Roman"/>
              </a:rPr>
              <a:t>Difficulties lie in modeling the effects of the stellar</a:t>
            </a:r>
            <a:r>
              <a:rPr lang="en-US" sz="2300" dirty="0" smtClean="0">
                <a:latin typeface="Times New Roman"/>
                <a:cs typeface="Times New Roman"/>
              </a:rPr>
              <a:t> atmospheres, </a:t>
            </a:r>
            <a:r>
              <a:rPr lang="en-US" sz="2300" dirty="0">
                <a:latin typeface="Times New Roman"/>
                <a:cs typeface="Times New Roman"/>
              </a:rPr>
              <a:t>and deriving the true radial velocity </a:t>
            </a:r>
            <a:r>
              <a:rPr lang="en-US" sz="2300" dirty="0" smtClean="0">
                <a:latin typeface="Times New Roman"/>
                <a:cs typeface="Times New Roman"/>
              </a:rPr>
              <a:t>from what </a:t>
            </a:r>
            <a:r>
              <a:rPr lang="en-US" sz="2300" dirty="0">
                <a:latin typeface="Times New Roman"/>
                <a:cs typeface="Times New Roman"/>
              </a:rPr>
              <a:t>we observe.</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09600"/>
          </a:xfrm>
        </p:spPr>
        <p:txBody>
          <a:bodyPr>
            <a:normAutofit fontScale="90000"/>
          </a:bodyPr>
          <a:lstStyle/>
          <a:p>
            <a:r>
              <a:rPr lang="en-US" dirty="0" smtClean="0"/>
              <a:t>Summary of the Key Ideas</a:t>
            </a:r>
            <a:endParaRPr lang="en-US" dirty="0"/>
          </a:p>
        </p:txBody>
      </p:sp>
      <p:sp>
        <p:nvSpPr>
          <p:cNvPr id="3" name="Content Placeholder 2"/>
          <p:cNvSpPr>
            <a:spLocks noGrp="1"/>
          </p:cNvSpPr>
          <p:nvPr>
            <p:ph idx="1"/>
          </p:nvPr>
        </p:nvSpPr>
        <p:spPr>
          <a:xfrm>
            <a:off x="152400" y="762000"/>
            <a:ext cx="8839200" cy="6019800"/>
          </a:xfrm>
        </p:spPr>
        <p:txBody>
          <a:bodyPr/>
          <a:lstStyle/>
          <a:p>
            <a:r>
              <a:rPr lang="en-US" dirty="0" smtClean="0"/>
              <a:t>This is a field with a venerable history – and it remains one of the most vibrant areas of modern astrophysics</a:t>
            </a:r>
          </a:p>
          <a:p>
            <a:r>
              <a:rPr lang="en-US" dirty="0" smtClean="0"/>
              <a:t>We map the structure and kinematics of </a:t>
            </a:r>
            <a:r>
              <a:rPr lang="en-US" dirty="0" err="1" smtClean="0"/>
              <a:t>Galaxian</a:t>
            </a:r>
            <a:r>
              <a:rPr lang="en-US" dirty="0" smtClean="0"/>
              <a:t> subsystems using a combination of positional and spectroscopic measurements, and interpret them using stellar dynamics</a:t>
            </a:r>
          </a:p>
          <a:p>
            <a:r>
              <a:rPr lang="en-US" dirty="0" smtClean="0"/>
              <a:t>Astrometry provides some of the most fundamental data we need; </a:t>
            </a:r>
            <a:r>
              <a:rPr lang="en-US" i="1" dirty="0" smtClean="0"/>
              <a:t>GAIA</a:t>
            </a:r>
            <a:r>
              <a:rPr lang="en-US" dirty="0" smtClean="0"/>
              <a:t> is the key forthcoming mission</a:t>
            </a:r>
          </a:p>
          <a:p>
            <a:r>
              <a:rPr lang="en-US" dirty="0" smtClean="0"/>
              <a:t>Parallaxes are the only direct, model-independent way of measuring distances; everything else is statistical, model-dependent, or empirical, requiring basic calibrations</a:t>
            </a:r>
          </a:p>
          <a:p>
            <a:r>
              <a:rPr lang="en-US" dirty="0" smtClean="0"/>
              <a:t>Other popular methods for determining distances to stars and clusters include:  pulsating variables (e.g., </a:t>
            </a:r>
            <a:r>
              <a:rPr lang="en-US" dirty="0" err="1" smtClean="0"/>
              <a:t>Cepheids</a:t>
            </a:r>
            <a:r>
              <a:rPr lang="en-US" dirty="0" smtClean="0"/>
              <a:t>, RR </a:t>
            </a:r>
            <a:r>
              <a:rPr lang="en-US" dirty="0" err="1" smtClean="0"/>
              <a:t>Lyrae</a:t>
            </a:r>
            <a:r>
              <a:rPr lang="en-US" dirty="0" smtClean="0"/>
              <a:t>), main sequence fitting, the moving cluster method</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09600"/>
          </a:xfrm>
        </p:spPr>
        <p:txBody>
          <a:bodyPr>
            <a:normAutofit fontScale="90000"/>
          </a:bodyPr>
          <a:lstStyle/>
          <a:p>
            <a:r>
              <a:rPr lang="en-US" dirty="0" smtClean="0"/>
              <a:t>Expanding the Scale of the Galaxy</a:t>
            </a:r>
            <a:endParaRPr lang="en-US" dirty="0"/>
          </a:p>
        </p:txBody>
      </p:sp>
      <p:pic>
        <p:nvPicPr>
          <p:cNvPr id="8" name="Picture 7" descr="f1.3.pdf"/>
          <p:cNvPicPr>
            <a:picLocks noChangeAspect="1"/>
          </p:cNvPicPr>
          <p:nvPr/>
        </p:nvPicPr>
        <mc:AlternateContent>
          <mc:Choice xmlns:ma="http://schemas.microsoft.com/office/mac/drawingml/2008/main" Requires="ma">
            <p:blipFill>
              <a:blip r:embed="rId2"/>
              <a:srcRect l="5882" t="4545" r="7059" b="58182"/>
              <a:stretch>
                <a:fillRect/>
              </a:stretch>
            </p:blipFill>
          </mc:Choice>
          <mc:Fallback>
            <p:blipFill>
              <a:blip r:embed="rId3"/>
              <a:srcRect l="5882" t="4545" r="7059" b="58182"/>
              <a:stretch>
                <a:fillRect/>
              </a:stretch>
            </p:blipFill>
          </mc:Fallback>
        </mc:AlternateContent>
        <p:spPr>
          <a:xfrm>
            <a:off x="152400" y="1960485"/>
            <a:ext cx="8839200" cy="4897515"/>
          </a:xfrm>
          <a:prstGeom prst="rect">
            <a:avLst/>
          </a:prstGeom>
        </p:spPr>
      </p:pic>
      <p:sp>
        <p:nvSpPr>
          <p:cNvPr id="9" name="TextBox 8"/>
          <p:cNvSpPr txBox="1"/>
          <p:nvPr/>
        </p:nvSpPr>
        <p:spPr>
          <a:xfrm>
            <a:off x="228600" y="685801"/>
            <a:ext cx="8763000" cy="1200328"/>
          </a:xfrm>
          <a:prstGeom prst="rect">
            <a:avLst/>
          </a:prstGeom>
          <a:noFill/>
        </p:spPr>
        <p:txBody>
          <a:bodyPr wrap="square" rtlCol="0">
            <a:spAutoFit/>
          </a:bodyPr>
          <a:lstStyle/>
          <a:p>
            <a:r>
              <a:rPr lang="en-US" sz="2400" dirty="0" smtClean="0">
                <a:latin typeface="Times New Roman"/>
                <a:cs typeface="Times New Roman"/>
              </a:rPr>
              <a:t>Discovery of the interstellar extinction circa ~ 1920’s (</a:t>
            </a:r>
            <a:r>
              <a:rPr lang="en-US" sz="2400" dirty="0" err="1" smtClean="0">
                <a:latin typeface="Times New Roman"/>
                <a:cs typeface="Times New Roman"/>
              </a:rPr>
              <a:t>Trumpler</a:t>
            </a:r>
            <a:r>
              <a:rPr lang="en-US" sz="2400" dirty="0" smtClean="0">
                <a:latin typeface="Times New Roman"/>
                <a:cs typeface="Times New Roman"/>
              </a:rPr>
              <a:t>, Shapley) greatly expanded the scale of the Milky Way, and displaced the Sun from its center </a:t>
            </a:r>
            <a:endParaRPr lang="en-US" sz="2400" dirty="0">
              <a:latin typeface="Times New Roman"/>
              <a:cs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85800" y="0"/>
            <a:ext cx="7772400" cy="1143000"/>
          </a:xfrm>
        </p:spPr>
        <p:txBody>
          <a:bodyPr/>
          <a:lstStyle/>
          <a:p>
            <a:pPr eaLnBrk="1" hangingPunct="1"/>
            <a:r>
              <a:rPr lang="en-US" sz="3600" dirty="0">
                <a:solidFill>
                  <a:srgbClr val="030659"/>
                </a:solidFill>
              </a:rPr>
              <a:t>The Shapley-Curtis Debate</a:t>
            </a:r>
            <a:br>
              <a:rPr lang="en-US" sz="3600" dirty="0">
                <a:solidFill>
                  <a:srgbClr val="030659"/>
                </a:solidFill>
              </a:rPr>
            </a:br>
            <a:r>
              <a:rPr lang="en-US" sz="2800" dirty="0">
                <a:solidFill>
                  <a:srgbClr val="030659"/>
                </a:solidFill>
              </a:rPr>
              <a:t>on the nature of faint nebulae (= galaxies)</a:t>
            </a:r>
            <a:endParaRPr lang="en-US" dirty="0"/>
          </a:p>
        </p:txBody>
      </p:sp>
      <p:sp>
        <p:nvSpPr>
          <p:cNvPr id="17411" name="Text Box 3"/>
          <p:cNvSpPr txBox="1">
            <a:spLocks noChangeArrowheads="1"/>
          </p:cNvSpPr>
          <p:nvPr/>
        </p:nvSpPr>
        <p:spPr bwMode="auto">
          <a:xfrm>
            <a:off x="228601" y="1219200"/>
            <a:ext cx="8610600" cy="1107996"/>
          </a:xfrm>
          <a:prstGeom prst="rect">
            <a:avLst/>
          </a:prstGeom>
          <a:noFill/>
          <a:ln w="9525">
            <a:noFill/>
            <a:miter lim="800000"/>
            <a:headEnd/>
            <a:tailEnd/>
          </a:ln>
        </p:spPr>
        <p:txBody>
          <a:bodyPr wrap="square">
            <a:prstTxWarp prst="textNoShape">
              <a:avLst/>
            </a:prstTxWarp>
            <a:spAutoFit/>
          </a:bodyPr>
          <a:lstStyle/>
          <a:p>
            <a:r>
              <a:rPr lang="en-US" sz="2200" dirty="0">
                <a:latin typeface="Times New Roman" pitchFamily="-65" charset="0"/>
                <a:ea typeface="ＭＳ Ｐゴシック" pitchFamily="-65" charset="-128"/>
                <a:cs typeface="ＭＳ Ｐゴシック" pitchFamily="-65" charset="-128"/>
              </a:rPr>
              <a:t>At the meeting of the National Academy of Sciences in Washington on 26 April 1920, Harlow Shapley of Mount Wilson and Heber D. Curtis of Lick Observatory gave talks under the title "The Scale of the Universe"</a:t>
            </a:r>
          </a:p>
        </p:txBody>
      </p:sp>
      <p:pic>
        <p:nvPicPr>
          <p:cNvPr id="17412" name="Picture 4" descr="shapley"/>
          <p:cNvPicPr>
            <a:picLocks noChangeAspect="1" noChangeArrowheads="1"/>
          </p:cNvPicPr>
          <p:nvPr/>
        </p:nvPicPr>
        <p:blipFill>
          <a:blip r:embed="rId3"/>
          <a:srcRect/>
          <a:stretch>
            <a:fillRect/>
          </a:stretch>
        </p:blipFill>
        <p:spPr bwMode="auto">
          <a:xfrm>
            <a:off x="152400" y="2518849"/>
            <a:ext cx="2362200" cy="3119951"/>
          </a:xfrm>
          <a:prstGeom prst="rect">
            <a:avLst/>
          </a:prstGeom>
          <a:noFill/>
          <a:ln w="9525">
            <a:noFill/>
            <a:miter lim="800000"/>
            <a:headEnd/>
            <a:tailEnd/>
          </a:ln>
        </p:spPr>
      </p:pic>
      <p:pic>
        <p:nvPicPr>
          <p:cNvPr id="17413" name="Picture 5" descr="eddington_galaxy"/>
          <p:cNvPicPr>
            <a:picLocks noChangeAspect="1" noChangeArrowheads="1"/>
          </p:cNvPicPr>
          <p:nvPr/>
        </p:nvPicPr>
        <p:blipFill>
          <a:blip r:embed="rId4"/>
          <a:srcRect/>
          <a:stretch>
            <a:fillRect/>
          </a:stretch>
        </p:blipFill>
        <p:spPr bwMode="auto">
          <a:xfrm>
            <a:off x="2590800" y="3733800"/>
            <a:ext cx="3810000" cy="1757363"/>
          </a:xfrm>
          <a:prstGeom prst="rect">
            <a:avLst/>
          </a:prstGeom>
          <a:noFill/>
          <a:ln w="9525">
            <a:noFill/>
            <a:miter lim="800000"/>
            <a:headEnd/>
            <a:tailEnd/>
          </a:ln>
        </p:spPr>
      </p:pic>
      <p:pic>
        <p:nvPicPr>
          <p:cNvPr id="17414" name="Picture 6" descr="curtis"/>
          <p:cNvPicPr>
            <a:picLocks noChangeAspect="1" noChangeArrowheads="1"/>
          </p:cNvPicPr>
          <p:nvPr/>
        </p:nvPicPr>
        <p:blipFill>
          <a:blip r:embed="rId5"/>
          <a:srcRect/>
          <a:stretch>
            <a:fillRect/>
          </a:stretch>
        </p:blipFill>
        <p:spPr bwMode="auto">
          <a:xfrm>
            <a:off x="6477000" y="3405926"/>
            <a:ext cx="2486025" cy="3147274"/>
          </a:xfrm>
          <a:prstGeom prst="rect">
            <a:avLst/>
          </a:prstGeom>
          <a:noFill/>
          <a:ln w="9525">
            <a:noFill/>
            <a:miter lim="800000"/>
            <a:headEnd/>
            <a:tailEnd/>
          </a:ln>
        </p:spPr>
      </p:pic>
      <p:sp>
        <p:nvSpPr>
          <p:cNvPr id="17415" name="Text Box 7"/>
          <p:cNvSpPr txBox="1">
            <a:spLocks noChangeArrowheads="1"/>
          </p:cNvSpPr>
          <p:nvPr/>
        </p:nvSpPr>
        <p:spPr bwMode="auto">
          <a:xfrm>
            <a:off x="2667000" y="2438400"/>
            <a:ext cx="6248400" cy="861774"/>
          </a:xfrm>
          <a:prstGeom prst="rect">
            <a:avLst/>
          </a:prstGeom>
          <a:noFill/>
          <a:ln w="9525">
            <a:noFill/>
            <a:miter lim="800000"/>
            <a:headEnd/>
            <a:tailEnd/>
          </a:ln>
        </p:spPr>
        <p:txBody>
          <a:bodyPr>
            <a:prstTxWarp prst="textNoShape">
              <a:avLst/>
            </a:prstTxWarp>
            <a:spAutoFit/>
          </a:bodyPr>
          <a:lstStyle/>
          <a:p>
            <a:pPr>
              <a:spcBef>
                <a:spcPct val="50000"/>
              </a:spcBef>
              <a:buFont typeface="Wingdings 2" pitchFamily="-65" charset="2"/>
              <a:buChar char="D"/>
            </a:pPr>
            <a:r>
              <a:rPr lang="en-US" sz="2400" dirty="0">
                <a:latin typeface="Times New Roman" pitchFamily="-65" charset="0"/>
                <a:ea typeface="ＭＳ Ｐゴシック" pitchFamily="-65" charset="-128"/>
                <a:cs typeface="ＭＳ Ｐゴシック" pitchFamily="-65" charset="-128"/>
                <a:sym typeface="Wingdings 2" pitchFamily="-65" charset="2"/>
              </a:rPr>
              <a:t> Shapley argued that the nebulae are parts of our own Galaxy, the only one</a:t>
            </a:r>
            <a:endParaRPr lang="en-US" sz="2400" dirty="0">
              <a:latin typeface="Times New Roman" pitchFamily="-65" charset="0"/>
              <a:ea typeface="ＭＳ Ｐゴシック" pitchFamily="-65" charset="-128"/>
              <a:cs typeface="ＭＳ Ｐゴシック" pitchFamily="-65" charset="-128"/>
            </a:endParaRPr>
          </a:p>
        </p:txBody>
      </p:sp>
      <p:sp>
        <p:nvSpPr>
          <p:cNvPr id="17416" name="Text Box 8"/>
          <p:cNvSpPr txBox="1">
            <a:spLocks noChangeArrowheads="1"/>
          </p:cNvSpPr>
          <p:nvPr/>
        </p:nvSpPr>
        <p:spPr bwMode="auto">
          <a:xfrm>
            <a:off x="76200" y="5798403"/>
            <a:ext cx="6324600" cy="830997"/>
          </a:xfrm>
          <a:prstGeom prst="rect">
            <a:avLst/>
          </a:prstGeom>
          <a:noFill/>
          <a:ln w="9525">
            <a:noFill/>
            <a:miter lim="800000"/>
            <a:headEnd/>
            <a:tailEnd/>
          </a:ln>
        </p:spPr>
        <p:txBody>
          <a:bodyPr>
            <a:prstTxWarp prst="textNoShape">
              <a:avLst/>
            </a:prstTxWarp>
            <a:spAutoFit/>
          </a:bodyPr>
          <a:lstStyle/>
          <a:p>
            <a:pPr algn="r"/>
            <a:r>
              <a:rPr lang="en-US" sz="2400" dirty="0">
                <a:latin typeface="Times New Roman" pitchFamily="-65" charset="0"/>
                <a:ea typeface="ＭＳ Ｐゴシック" pitchFamily="-65" charset="-128"/>
                <a:cs typeface="ＭＳ Ｐゴシック" pitchFamily="-65" charset="-128"/>
              </a:rPr>
              <a:t>Curtis </a:t>
            </a:r>
            <a:r>
              <a:rPr lang="en-US" sz="2400" dirty="0" err="1">
                <a:latin typeface="Times New Roman" pitchFamily="-65" charset="0"/>
                <a:ea typeface="ＭＳ Ｐゴシック" pitchFamily="-65" charset="-128"/>
                <a:cs typeface="ＭＳ Ｐゴシック" pitchFamily="-65" charset="-128"/>
                <a:sym typeface="Wingdings 2" pitchFamily="-65" charset="2"/>
              </a:rPr>
              <a:t></a:t>
            </a:r>
            <a:endParaRPr lang="en-US" sz="2400" dirty="0">
              <a:latin typeface="Times New Roman" pitchFamily="-65" charset="0"/>
              <a:ea typeface="ＭＳ Ｐゴシック" pitchFamily="-65" charset="-128"/>
              <a:cs typeface="ＭＳ Ｐゴシック" pitchFamily="-65" charset="-128"/>
            </a:endParaRPr>
          </a:p>
          <a:p>
            <a:pPr algn="r"/>
            <a:r>
              <a:rPr lang="en-US" sz="2400" dirty="0">
                <a:latin typeface="Times New Roman" pitchFamily="-65" charset="0"/>
                <a:ea typeface="ＭＳ Ｐゴシック" pitchFamily="-65" charset="-128"/>
                <a:cs typeface="ＭＳ Ｐゴシック" pitchFamily="-65" charset="-128"/>
              </a:rPr>
              <a:t>thought that these are other galaxies, just like ours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Autofit/>
          </a:bodyPr>
          <a:lstStyle/>
          <a:p>
            <a:pPr eaLnBrk="1" hangingPunct="1"/>
            <a:r>
              <a:rPr lang="en-US" sz="3600" dirty="0"/>
              <a:t>The Resolution: Nebulae are Extragalactic</a:t>
            </a:r>
          </a:p>
        </p:txBody>
      </p:sp>
      <p:sp>
        <p:nvSpPr>
          <p:cNvPr id="19459" name="Rectangle 3"/>
          <p:cNvSpPr>
            <a:spLocks noGrp="1" noChangeArrowheads="1"/>
          </p:cNvSpPr>
          <p:nvPr>
            <p:ph type="body" idx="1"/>
          </p:nvPr>
        </p:nvSpPr>
        <p:spPr>
          <a:xfrm>
            <a:off x="304800" y="762000"/>
            <a:ext cx="8610600" cy="914400"/>
          </a:xfrm>
        </p:spPr>
        <p:txBody>
          <a:bodyPr/>
          <a:lstStyle/>
          <a:p>
            <a:pPr eaLnBrk="1" hangingPunct="1"/>
            <a:r>
              <a:rPr lang="en-US" sz="2400" dirty="0"/>
              <a:t>In 1923 Hubble resolved </a:t>
            </a:r>
            <a:r>
              <a:rPr lang="en-US" sz="2400" dirty="0" err="1"/>
              <a:t>Cepheids</a:t>
            </a:r>
            <a:r>
              <a:rPr lang="en-US" sz="2400" dirty="0"/>
              <a:t> in M31 (Andromeda)</a:t>
            </a:r>
          </a:p>
          <a:p>
            <a:pPr eaLnBrk="1" hangingPunct="1"/>
            <a:r>
              <a:rPr lang="en-US" sz="2400" dirty="0"/>
              <a:t>A profound shift in the understanding of the scale of the universe</a:t>
            </a:r>
          </a:p>
        </p:txBody>
      </p:sp>
      <p:pic>
        <p:nvPicPr>
          <p:cNvPr id="19460" name="Picture 4" descr="hooker"/>
          <p:cNvPicPr>
            <a:picLocks noChangeAspect="1" noChangeArrowheads="1"/>
          </p:cNvPicPr>
          <p:nvPr/>
        </p:nvPicPr>
        <p:blipFill>
          <a:blip r:embed="rId3">
            <a:lum bright="-10000"/>
          </a:blip>
          <a:srcRect/>
          <a:stretch>
            <a:fillRect/>
          </a:stretch>
        </p:blipFill>
        <p:spPr bwMode="auto">
          <a:xfrm>
            <a:off x="4267200" y="1981200"/>
            <a:ext cx="4549775" cy="2714625"/>
          </a:xfrm>
          <a:prstGeom prst="rect">
            <a:avLst/>
          </a:prstGeom>
          <a:noFill/>
          <a:ln w="9525">
            <a:noFill/>
            <a:miter lim="800000"/>
            <a:headEnd/>
            <a:tailEnd/>
          </a:ln>
        </p:spPr>
      </p:pic>
      <p:pic>
        <p:nvPicPr>
          <p:cNvPr id="19461" name="Picture 5" descr="edwinhubble"/>
          <p:cNvPicPr>
            <a:picLocks noChangeAspect="1" noChangeArrowheads="1"/>
          </p:cNvPicPr>
          <p:nvPr/>
        </p:nvPicPr>
        <p:blipFill>
          <a:blip r:embed="rId4">
            <a:lum contrast="10000"/>
          </a:blip>
          <a:srcRect/>
          <a:stretch>
            <a:fillRect/>
          </a:stretch>
        </p:blipFill>
        <p:spPr bwMode="auto">
          <a:xfrm>
            <a:off x="346075" y="1981200"/>
            <a:ext cx="3692525" cy="3319463"/>
          </a:xfrm>
          <a:prstGeom prst="rect">
            <a:avLst/>
          </a:prstGeom>
          <a:noFill/>
          <a:ln w="9525">
            <a:noFill/>
            <a:miter lim="800000"/>
            <a:headEnd/>
            <a:tailEnd/>
          </a:ln>
        </p:spPr>
      </p:pic>
      <p:sp>
        <p:nvSpPr>
          <p:cNvPr id="19462" name="Text Box 6"/>
          <p:cNvSpPr txBox="1">
            <a:spLocks noChangeArrowheads="1"/>
          </p:cNvSpPr>
          <p:nvPr/>
        </p:nvSpPr>
        <p:spPr bwMode="auto">
          <a:xfrm>
            <a:off x="866775" y="5334000"/>
            <a:ext cx="1954213" cy="457200"/>
          </a:xfrm>
          <a:prstGeom prst="rect">
            <a:avLst/>
          </a:prstGeom>
          <a:noFill/>
          <a:ln w="9525">
            <a:noFill/>
            <a:miter lim="800000"/>
            <a:headEnd/>
            <a:tailEnd/>
          </a:ln>
        </p:spPr>
        <p:txBody>
          <a:bodyPr wrap="none">
            <a:prstTxWarp prst="textNoShape">
              <a:avLst/>
            </a:prstTxWarp>
            <a:spAutoFit/>
          </a:bodyPr>
          <a:lstStyle/>
          <a:p>
            <a:r>
              <a:rPr lang="en-US"/>
              <a:t>Edwin Hubble</a:t>
            </a:r>
          </a:p>
        </p:txBody>
      </p:sp>
      <p:sp>
        <p:nvSpPr>
          <p:cNvPr id="19463" name="Text Box 7"/>
          <p:cNvSpPr txBox="1">
            <a:spLocks noChangeArrowheads="1"/>
          </p:cNvSpPr>
          <p:nvPr/>
        </p:nvSpPr>
        <p:spPr bwMode="auto">
          <a:xfrm>
            <a:off x="4797425" y="4784725"/>
            <a:ext cx="3282950" cy="457200"/>
          </a:xfrm>
          <a:prstGeom prst="rect">
            <a:avLst/>
          </a:prstGeom>
          <a:noFill/>
          <a:ln w="9525">
            <a:noFill/>
            <a:miter lim="800000"/>
            <a:headEnd/>
            <a:tailEnd/>
          </a:ln>
        </p:spPr>
        <p:txBody>
          <a:bodyPr wrap="none">
            <a:prstTxWarp prst="textNoShape">
              <a:avLst/>
            </a:prstTxWarp>
            <a:spAutoFit/>
          </a:bodyPr>
          <a:lstStyle/>
          <a:p>
            <a:r>
              <a:rPr lang="en-US"/>
              <a:t>The Mt. Wilson 100-inch</a:t>
            </a:r>
          </a:p>
        </p:txBody>
      </p:sp>
      <p:pic>
        <p:nvPicPr>
          <p:cNvPr id="19464" name="Picture 8" descr="Picture 1"/>
          <p:cNvPicPr>
            <a:picLocks noChangeAspect="1" noChangeArrowheads="1"/>
          </p:cNvPicPr>
          <p:nvPr/>
        </p:nvPicPr>
        <p:blipFill>
          <a:blip r:embed="rId5"/>
          <a:srcRect t="25714"/>
          <a:stretch>
            <a:fillRect/>
          </a:stretch>
        </p:blipFill>
        <p:spPr bwMode="auto">
          <a:xfrm>
            <a:off x="0" y="5773738"/>
            <a:ext cx="9144000" cy="10842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Mapping the Milky Way and Its Kinematics</a:t>
            </a:r>
            <a:endParaRPr lang="en-US" dirty="0"/>
          </a:p>
        </p:txBody>
      </p:sp>
      <p:pic>
        <p:nvPicPr>
          <p:cNvPr id="6" name="Picture 5" descr="f1.6.pdf"/>
          <p:cNvPicPr>
            <a:picLocks noChangeAspect="1"/>
          </p:cNvPicPr>
          <p:nvPr/>
        </p:nvPicPr>
        <mc:AlternateContent>
          <mc:Choice xmlns:ma="http://schemas.microsoft.com/office/mac/drawingml/2008/main" Requires="ma">
            <p:blipFill>
              <a:blip r:embed="rId2">
                <a:lum contrast="7000"/>
              </a:blip>
              <a:srcRect l="2727" r="46364" b="31765"/>
              <a:stretch>
                <a:fillRect/>
              </a:stretch>
            </p:blipFill>
          </mc:Choice>
          <mc:Fallback>
            <p:blipFill>
              <a:blip r:embed="rId3">
                <a:lum contrast="7000"/>
              </a:blip>
              <a:srcRect l="2727" r="46364" b="31765"/>
              <a:stretch>
                <a:fillRect/>
              </a:stretch>
            </p:blipFill>
          </mc:Fallback>
        </mc:AlternateContent>
        <p:spPr>
          <a:xfrm rot="16200000">
            <a:off x="233039" y="2106709"/>
            <a:ext cx="4518252" cy="4679529"/>
          </a:xfrm>
          <a:prstGeom prst="rect">
            <a:avLst/>
          </a:prstGeom>
        </p:spPr>
      </p:pic>
      <p:sp>
        <p:nvSpPr>
          <p:cNvPr id="11" name="Text Box 3"/>
          <p:cNvSpPr txBox="1">
            <a:spLocks noChangeArrowheads="1"/>
          </p:cNvSpPr>
          <p:nvPr/>
        </p:nvSpPr>
        <p:spPr bwMode="auto">
          <a:xfrm>
            <a:off x="152400" y="665202"/>
            <a:ext cx="8763000" cy="1200328"/>
          </a:xfrm>
          <a:prstGeom prst="rect">
            <a:avLst/>
          </a:prstGeom>
          <a:noFill/>
          <a:ln w="9525">
            <a:noFill/>
            <a:miter lim="800000"/>
            <a:headEnd/>
            <a:tailEnd/>
          </a:ln>
        </p:spPr>
        <p:txBody>
          <a:bodyPr wrap="square">
            <a:prstTxWarp prst="textNoShape">
              <a:avLst/>
            </a:prstTxWarp>
            <a:spAutoFit/>
          </a:bodyPr>
          <a:lstStyle/>
          <a:p>
            <a:r>
              <a:rPr lang="en-US" sz="2400" dirty="0" smtClean="0">
                <a:latin typeface="Times New Roman" pitchFamily="-65" charset="0"/>
                <a:ea typeface="ＭＳ Ｐゴシック" pitchFamily="-65" charset="-128"/>
                <a:cs typeface="ＭＳ Ｐゴシック" pitchFamily="-65" charset="-128"/>
              </a:rPr>
              <a:t>The development of radio astronomy after the WW2, and the discovery of the 21 cm line of H I, enabled the mapping of the Milky Way independent of the optical extinction. </a:t>
            </a:r>
            <a:endParaRPr lang="en-US" sz="2400" dirty="0">
              <a:latin typeface="Times New Roman" pitchFamily="-65" charset="0"/>
              <a:ea typeface="ＭＳ Ｐゴシック" pitchFamily="-65" charset="-128"/>
              <a:cs typeface="ＭＳ Ｐゴシック" pitchFamily="-65" charset="-128"/>
            </a:endParaRPr>
          </a:p>
        </p:txBody>
      </p:sp>
      <p:sp>
        <p:nvSpPr>
          <p:cNvPr id="12" name="Text Box 3"/>
          <p:cNvSpPr txBox="1">
            <a:spLocks noChangeArrowheads="1"/>
          </p:cNvSpPr>
          <p:nvPr/>
        </p:nvSpPr>
        <p:spPr bwMode="auto">
          <a:xfrm>
            <a:off x="5029200" y="3623608"/>
            <a:ext cx="4114800" cy="1938992"/>
          </a:xfrm>
          <a:prstGeom prst="rect">
            <a:avLst/>
          </a:prstGeom>
          <a:noFill/>
          <a:ln w="9525">
            <a:noFill/>
            <a:miter lim="800000"/>
            <a:headEnd/>
            <a:tailEnd/>
          </a:ln>
        </p:spPr>
        <p:txBody>
          <a:bodyPr wrap="square">
            <a:prstTxWarp prst="textNoShape">
              <a:avLst/>
            </a:prstTxWarp>
            <a:spAutoFit/>
          </a:bodyPr>
          <a:lstStyle/>
          <a:p>
            <a:r>
              <a:rPr lang="en-US" sz="2400" dirty="0" smtClean="0">
                <a:latin typeface="Times New Roman" pitchFamily="-65" charset="0"/>
                <a:ea typeface="ＭＳ Ｐゴシック" pitchFamily="-65" charset="-128"/>
                <a:cs typeface="ＭＳ Ｐゴシック" pitchFamily="-65" charset="-128"/>
              </a:rPr>
              <a:t>At the same time, that opened the possibility of the measurements of the global kinematics (e.g., rotation) of the Milky Way </a:t>
            </a:r>
            <a:r>
              <a:rPr lang="en-US" sz="2200" dirty="0" smtClean="0">
                <a:latin typeface="Times New Roman" pitchFamily="-65" charset="0"/>
                <a:ea typeface="ＭＳ Ｐゴシック" pitchFamily="-65" charset="-128"/>
                <a:cs typeface="ＭＳ Ｐゴシック" pitchFamily="-65" charset="-128"/>
              </a:rPr>
              <a:t>(</a:t>
            </a:r>
            <a:r>
              <a:rPr lang="en-US" sz="2200" dirty="0" err="1" smtClean="0">
                <a:latin typeface="Times New Roman" pitchFamily="-65" charset="0"/>
                <a:ea typeface="ＭＳ Ｐゴシック" pitchFamily="-65" charset="-128"/>
                <a:cs typeface="ＭＳ Ｐゴシック" pitchFamily="-65" charset="-128"/>
              </a:rPr>
              <a:t>Oort</a:t>
            </a:r>
            <a:r>
              <a:rPr lang="en-US" sz="2200" dirty="0" smtClean="0">
                <a:latin typeface="Times New Roman" pitchFamily="-65" charset="0"/>
                <a:ea typeface="ＭＳ Ｐゴシック" pitchFamily="-65" charset="-128"/>
                <a:cs typeface="ＭＳ Ｐゴシック" pitchFamily="-65" charset="-128"/>
              </a:rPr>
              <a:t> et al. 1958).</a:t>
            </a:r>
            <a:endParaRPr lang="en-US" sz="2200" dirty="0">
              <a:latin typeface="Times New Roman" pitchFamily="-65" charset="0"/>
              <a:ea typeface="ＭＳ Ｐゴシック" pitchFamily="-65" charset="-128"/>
              <a:cs typeface="ＭＳ Ｐゴシック" pitchFamily="-65" charset="-128"/>
            </a:endParaRPr>
          </a:p>
        </p:txBody>
      </p:sp>
      <p:sp>
        <p:nvSpPr>
          <p:cNvPr id="13" name="Text Box 3"/>
          <p:cNvSpPr txBox="1">
            <a:spLocks noChangeArrowheads="1"/>
          </p:cNvSpPr>
          <p:nvPr/>
        </p:nvSpPr>
        <p:spPr bwMode="auto">
          <a:xfrm>
            <a:off x="5029200" y="5581472"/>
            <a:ext cx="4114800" cy="1200328"/>
          </a:xfrm>
          <a:prstGeom prst="rect">
            <a:avLst/>
          </a:prstGeom>
          <a:noFill/>
          <a:ln w="9525">
            <a:noFill/>
            <a:miter lim="800000"/>
            <a:headEnd/>
            <a:tailEnd/>
          </a:ln>
        </p:spPr>
        <p:txBody>
          <a:bodyPr wrap="square">
            <a:prstTxWarp prst="textNoShape">
              <a:avLst/>
            </a:prstTxWarp>
            <a:spAutoFit/>
          </a:bodyPr>
          <a:lstStyle/>
          <a:p>
            <a:r>
              <a:rPr lang="en-US" sz="2400" dirty="0" smtClean="0">
                <a:latin typeface="Times New Roman" pitchFamily="-65" charset="0"/>
                <a:ea typeface="ＭＳ Ｐゴシック" pitchFamily="-65" charset="-128"/>
                <a:cs typeface="ＭＳ Ｐゴシック" pitchFamily="-65" charset="-128"/>
              </a:rPr>
              <a:t>Until then, only the ~ local kinematic of stars could be measured.</a:t>
            </a:r>
            <a:endParaRPr lang="en-US" sz="2200" dirty="0">
              <a:latin typeface="Times New Roman" pitchFamily="-65" charset="0"/>
              <a:ea typeface="ＭＳ Ｐゴシック" pitchFamily="-65" charset="-128"/>
              <a:cs typeface="ＭＳ Ｐゴシック" pitchFamily="-65" charset="-128"/>
            </a:endParaRPr>
          </a:p>
        </p:txBody>
      </p:sp>
      <p:pic>
        <p:nvPicPr>
          <p:cNvPr id="15" name="Picture 14" descr="HI-latitude.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5717354" y="1524001"/>
            <a:ext cx="2969446" cy="209960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mwpan_aitoff_s.jpg"/>
          <p:cNvPicPr>
            <a:picLocks noChangeAspect="1"/>
          </p:cNvPicPr>
          <p:nvPr/>
        </p:nvPicPr>
        <p:blipFill>
          <a:blip r:embed="rId2"/>
          <a:stretch>
            <a:fillRect/>
          </a:stretch>
        </p:blipFill>
        <p:spPr>
          <a:xfrm>
            <a:off x="0" y="762000"/>
            <a:ext cx="9144000" cy="6096000"/>
          </a:xfrm>
          <a:prstGeom prst="rect">
            <a:avLst/>
          </a:prstGeom>
        </p:spPr>
      </p:pic>
      <p:sp>
        <p:nvSpPr>
          <p:cNvPr id="7" name="Title 1"/>
          <p:cNvSpPr>
            <a:spLocks noGrp="1"/>
          </p:cNvSpPr>
          <p:nvPr>
            <p:ph type="title"/>
          </p:nvPr>
        </p:nvSpPr>
        <p:spPr>
          <a:xfrm>
            <a:off x="0" y="76200"/>
            <a:ext cx="9144000" cy="609600"/>
          </a:xfrm>
        </p:spPr>
        <p:txBody>
          <a:bodyPr>
            <a:normAutofit fontScale="90000"/>
          </a:bodyPr>
          <a:lstStyle/>
          <a:p>
            <a:r>
              <a:rPr lang="en-US" dirty="0" smtClean="0"/>
              <a:t>The Milky Way in Visible Light</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09600"/>
          </a:xfrm>
        </p:spPr>
        <p:txBody>
          <a:bodyPr>
            <a:normAutofit fontScale="90000"/>
          </a:bodyPr>
          <a:lstStyle/>
          <a:p>
            <a:r>
              <a:rPr lang="en-US" dirty="0" smtClean="0"/>
              <a:t>The Milky Way from 2MASS</a:t>
            </a:r>
            <a:endParaRPr lang="en-US" dirty="0"/>
          </a:p>
        </p:txBody>
      </p:sp>
      <p:pic>
        <p:nvPicPr>
          <p:cNvPr id="4" name="Picture 3" descr="Allsky-Stars_med2.jpg"/>
          <p:cNvPicPr>
            <a:picLocks noChangeAspect="1"/>
          </p:cNvPicPr>
          <p:nvPr/>
        </p:nvPicPr>
        <p:blipFill>
          <a:blip r:embed="rId2"/>
          <a:srcRect l="1765" r="1765"/>
          <a:stretch>
            <a:fillRect/>
          </a:stretch>
        </p:blipFill>
        <p:spPr>
          <a:xfrm>
            <a:off x="0" y="1075763"/>
            <a:ext cx="9144000" cy="4878728"/>
          </a:xfrm>
          <a:prstGeom prst="rect">
            <a:avLst/>
          </a:prstGeom>
        </p:spPr>
      </p:pic>
      <p:sp>
        <p:nvSpPr>
          <p:cNvPr id="5" name="Text Box 3"/>
          <p:cNvSpPr txBox="1">
            <a:spLocks noChangeArrowheads="1"/>
          </p:cNvSpPr>
          <p:nvPr/>
        </p:nvSpPr>
        <p:spPr bwMode="auto">
          <a:xfrm>
            <a:off x="3124200" y="6248400"/>
            <a:ext cx="3352800" cy="461665"/>
          </a:xfrm>
          <a:prstGeom prst="rect">
            <a:avLst/>
          </a:prstGeom>
          <a:noFill/>
          <a:ln w="9525">
            <a:noFill/>
            <a:miter lim="800000"/>
            <a:headEnd/>
            <a:tailEnd/>
          </a:ln>
        </p:spPr>
        <p:txBody>
          <a:bodyPr wrap="square">
            <a:prstTxWarp prst="textNoShape">
              <a:avLst/>
            </a:prstTxWarp>
            <a:spAutoFit/>
          </a:bodyPr>
          <a:lstStyle/>
          <a:p>
            <a:r>
              <a:rPr lang="en-US" sz="2400" dirty="0" smtClean="0">
                <a:latin typeface="Times New Roman" pitchFamily="-65" charset="0"/>
                <a:ea typeface="ＭＳ Ｐゴシック" pitchFamily="-65" charset="-128"/>
                <a:cs typeface="ＭＳ Ｐゴシック" pitchFamily="-65" charset="-128"/>
              </a:rPr>
              <a:t>And it is a barred galaxy!</a:t>
            </a:r>
            <a:endParaRPr lang="en-US" sz="2200" dirty="0">
              <a:latin typeface="Times New Roman" pitchFamily="-65" charset="0"/>
              <a:ea typeface="ＭＳ Ｐゴシック" pitchFamily="-65" charset="-128"/>
              <a:cs typeface="ＭＳ Ｐゴシック" pitchFamily="-65" charset="-128"/>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152</TotalTime>
  <Words>2773</Words>
  <Application>Microsoft Macintosh PowerPoint</Application>
  <PresentationFormat>On-screen Show (4:3)</PresentationFormat>
  <Paragraphs>292</Paragraphs>
  <Slides>39</Slides>
  <Notes>15</Notes>
  <HiddenSlides>0</HiddenSlides>
  <MMClips>0</MMClips>
  <ScaleCrop>false</ScaleCrop>
  <HeadingPairs>
    <vt:vector size="4" baseType="variant">
      <vt:variant>
        <vt:lpstr>Design Template</vt:lpstr>
      </vt:variant>
      <vt:variant>
        <vt:i4>1</vt:i4>
      </vt:variant>
      <vt:variant>
        <vt:lpstr>Slide Titles</vt:lpstr>
      </vt:variant>
      <vt:variant>
        <vt:i4>39</vt:i4>
      </vt:variant>
    </vt:vector>
  </HeadingPairs>
  <TitlesOfParts>
    <vt:vector size="40" baseType="lpstr">
      <vt:lpstr>Office Theme</vt:lpstr>
      <vt:lpstr>Ay 124 Structure and Dynamics of Galaxies</vt:lpstr>
      <vt:lpstr>Class Logistics</vt:lpstr>
      <vt:lpstr>The Discovery of Galaxies</vt:lpstr>
      <vt:lpstr>Expanding the Scale of the Galaxy</vt:lpstr>
      <vt:lpstr>The Shapley-Curtis Debate on the nature of faint nebulae (= galaxies)</vt:lpstr>
      <vt:lpstr>The Resolution: Nebulae are Extragalactic</vt:lpstr>
      <vt:lpstr>Mapping the Milky Way and Its Kinematics</vt:lpstr>
      <vt:lpstr>The Milky Way in Visible Light</vt:lpstr>
      <vt:lpstr>The Milky Way from 2MASS</vt:lpstr>
      <vt:lpstr>Slide 10</vt:lpstr>
      <vt:lpstr>The Fundamental Goals and Methods</vt:lpstr>
      <vt:lpstr>Some Commonly Used Units</vt:lpstr>
      <vt:lpstr>The Celestial Sphere</vt:lpstr>
      <vt:lpstr>The Equatorial System</vt:lpstr>
      <vt:lpstr>Other Common Celestial Coordinate Systems</vt:lpstr>
      <vt:lpstr>COBE DIRBE Galactic Sky</vt:lpstr>
      <vt:lpstr>Astrometry</vt:lpstr>
      <vt:lpstr>The Evolution of Astrometric Accuracy</vt:lpstr>
      <vt:lpstr>Some Astrometric Catalogs</vt:lpstr>
      <vt:lpstr>Distances and Parallaxes</vt:lpstr>
      <vt:lpstr>How Far Can We Measure Parallaxes?</vt:lpstr>
      <vt:lpstr>Parallax Programs</vt:lpstr>
      <vt:lpstr>Slide 23</vt:lpstr>
      <vt:lpstr>Slide 24</vt:lpstr>
      <vt:lpstr>Slide 25</vt:lpstr>
      <vt:lpstr>Slide 26</vt:lpstr>
      <vt:lpstr>Astrometry in Practice</vt:lpstr>
      <vt:lpstr>Moving Cluster Method</vt:lpstr>
      <vt:lpstr>Slide 29</vt:lpstr>
      <vt:lpstr>Main Sequence Fitting for Star Clusters</vt:lpstr>
      <vt:lpstr>Slide 31</vt:lpstr>
      <vt:lpstr>Slide 32</vt:lpstr>
      <vt:lpstr>Cepheids</vt:lpstr>
      <vt:lpstr>Slide 34</vt:lpstr>
      <vt:lpstr>Hipparcos Calibration of the Cepheid Period-Luminosity Relation</vt:lpstr>
      <vt:lpstr>RR Lyrae Stars</vt:lpstr>
      <vt:lpstr>Slide 37</vt:lpstr>
      <vt:lpstr>Baade-Wesselink Method</vt:lpstr>
      <vt:lpstr>Summary of the Key Ideas</vt:lpstr>
    </vt:vector>
  </TitlesOfParts>
  <Company>Caltech</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Ay 124 Structure and Dynamics of Galaxies Winter 2009</dc:title>
  <dc:creator>George Djorgovski</dc:creator>
  <cp:lastModifiedBy>George Djorgovski</cp:lastModifiedBy>
  <cp:revision>4</cp:revision>
  <dcterms:created xsi:type="dcterms:W3CDTF">2009-01-09T17:09:28Z</dcterms:created>
  <dcterms:modified xsi:type="dcterms:W3CDTF">2009-01-09T17:45:48Z</dcterms:modified>
</cp:coreProperties>
</file>