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embeddings/Microsoft_Equation8.bin" ContentType="application/vnd.openxmlformats-officedocument.oleObject"/>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embeddings/Microsoft_Equation12.bin" ContentType="application/vnd.openxmlformats-officedocument.oleObject"/>
  <Override PartName="/ppt/notesSlides/notesSlide4.xml" ContentType="application/vnd.openxmlformats-officedocument.presentationml.notesSlide+xml"/>
  <Override PartName="/ppt/embeddings/Microsoft_Equation11.bin" ContentType="application/vnd.openxmlformats-officedocument.oleObject"/>
  <Override PartName="/ppt/embeddings/Microsoft_Equation19.bin" ContentType="application/vnd.openxmlformats-officedocument.oleObject"/>
  <Override PartName="/ppt/embeddings/Microsoft_Equation4.bin" ContentType="application/vnd.openxmlformats-officedocument.oleObject"/>
  <Override PartName="/ppt/slides/slide13.xml" ContentType="application/vnd.openxmlformats-officedocument.presentationml.slide+xml"/>
  <Override PartName="/ppt/embeddings/Microsoft_Equation5.bin" ContentType="application/vnd.openxmlformats-officedocument.oleObject"/>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embeddings/Microsoft_Equation18.bin" ContentType="application/vnd.openxmlformats-officedocument.oleObject"/>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png" ContentType="image/png"/>
  <Override PartName="/ppt/embeddings/Microsoft_Equation1.bin" ContentType="application/vnd.openxmlformats-officedocument.oleObject"/>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embeddings/Microsoft_Equation3.bin" ContentType="application/vnd.openxmlformats-officedocument.oleObject"/>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theme/theme2.xml" ContentType="application/vnd.openxmlformats-officedocument.theme+xml"/>
  <Override PartName="/ppt/embeddings/Microsoft_Equation15.bin" ContentType="application/vnd.openxmlformats-officedocument.oleObject"/>
  <Override PartName="/ppt/slides/slide2.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embeddings/Microsoft_Equation16.bin" ContentType="application/vnd.openxmlformats-officedocument.oleObject"/>
  <Override PartName="/ppt/notesSlides/notesSlide3.xml" ContentType="application/vnd.openxmlformats-officedocument.presentationml.notesSlide+xml"/>
  <Default Extension="xml" ContentType="application/xml"/>
  <Override PartName="/ppt/embeddings/Microsoft_Equation14.bin" ContentType="application/vnd.openxmlformats-officedocument.oleObject"/>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embeddings/Microsoft_Equation2.bin" ContentType="application/vnd.openxmlformats-officedocument.oleObject"/>
  <Override PartName="/ppt/slides/slide14.xml" ContentType="application/vnd.openxmlformats-officedocument.presentationml.slide+xml"/>
  <Override PartName="/ppt/slides/slide40.xml" ContentType="application/vnd.openxmlformats-officedocument.presentationml.slide+xml"/>
  <Override PartName="/ppt/embeddings/Microsoft_Equation10.bin" ContentType="application/vnd.openxmlformats-officedocument.oleObject"/>
  <Override PartName="/ppt/slides/slide34.xml" ContentType="application/vnd.openxmlformats-officedocument.presentationml.slide+xml"/>
  <Override PartName="/ppt/slides/slide44.xml" ContentType="application/vnd.openxmlformats-officedocument.presentationml.slide+xml"/>
  <Override PartName="/ppt/embeddings/Microsoft_Equation7.bin" ContentType="application/vnd.openxmlformats-officedocument.oleObject"/>
  <Override PartName="/ppt/notesSlides/notesSlide5.xml" ContentType="application/vnd.openxmlformats-officedocument.presentationml.notesSlide+xml"/>
  <Override PartName="/ppt/slideLayouts/slideLayout1.xml" ContentType="application/vnd.openxmlformats-officedocument.presentationml.slideLayout+xml"/>
  <Override PartName="/ppt/embeddings/Microsoft_Equation13.bin" ContentType="application/vnd.openxmlformats-officedocument.oleObject"/>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embeddings/Microsoft_Equation9.bin" ContentType="application/vnd.openxmlformats-officedocument.oleObject"/>
  <Override PartName="/ppt/slides/slide15.xml" ContentType="application/vnd.openxmlformats-officedocument.presentationml.slide+xml"/>
  <Override PartName="/ppt/embeddings/Microsoft_Equation6.bin" ContentType="application/vnd.openxmlformats-officedocument.oleObject"/>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embeddings/Microsoft_Equation17.bin" ContentType="application/vnd.openxmlformats-officedocument.oleObject"/>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6"/>
  </p:notesMasterIdLst>
  <p:sldIdLst>
    <p:sldId id="305" r:id="rId2"/>
    <p:sldId id="309" r:id="rId3"/>
    <p:sldId id="310" r:id="rId4"/>
    <p:sldId id="322" r:id="rId5"/>
    <p:sldId id="323" r:id="rId6"/>
    <p:sldId id="311" r:id="rId7"/>
    <p:sldId id="312" r:id="rId8"/>
    <p:sldId id="327" r:id="rId9"/>
    <p:sldId id="328" r:id="rId10"/>
    <p:sldId id="313" r:id="rId11"/>
    <p:sldId id="326" r:id="rId12"/>
    <p:sldId id="315" r:id="rId13"/>
    <p:sldId id="330" r:id="rId14"/>
    <p:sldId id="331" r:id="rId15"/>
    <p:sldId id="316" r:id="rId16"/>
    <p:sldId id="317" r:id="rId17"/>
    <p:sldId id="318" r:id="rId18"/>
    <p:sldId id="335" r:id="rId19"/>
    <p:sldId id="336" r:id="rId20"/>
    <p:sldId id="337" r:id="rId21"/>
    <p:sldId id="389" r:id="rId22"/>
    <p:sldId id="390" r:id="rId23"/>
    <p:sldId id="416" r:id="rId24"/>
    <p:sldId id="393" r:id="rId25"/>
    <p:sldId id="415" r:id="rId26"/>
    <p:sldId id="396" r:id="rId27"/>
    <p:sldId id="403" r:id="rId28"/>
    <p:sldId id="397" r:id="rId29"/>
    <p:sldId id="398" r:id="rId30"/>
    <p:sldId id="399" r:id="rId31"/>
    <p:sldId id="400" r:id="rId32"/>
    <p:sldId id="401" r:id="rId33"/>
    <p:sldId id="402" r:id="rId34"/>
    <p:sldId id="404" r:id="rId35"/>
    <p:sldId id="419" r:id="rId36"/>
    <p:sldId id="417" r:id="rId37"/>
    <p:sldId id="405" r:id="rId38"/>
    <p:sldId id="423" r:id="rId39"/>
    <p:sldId id="407" r:id="rId40"/>
    <p:sldId id="408" r:id="rId41"/>
    <p:sldId id="425" r:id="rId42"/>
    <p:sldId id="426" r:id="rId43"/>
    <p:sldId id="427" r:id="rId44"/>
    <p:sldId id="42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D9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horzBarState="maximized">
    <p:restoredLeft sz="9982" autoAdjust="0"/>
    <p:restoredTop sz="94660"/>
  </p:normalViewPr>
  <p:slideViewPr>
    <p:cSldViewPr snapToObjects="1">
      <p:cViewPr>
        <p:scale>
          <a:sx n="110" d="100"/>
          <a:sy n="110" d="100"/>
        </p:scale>
        <p:origin x="-2776" y="-13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68"/>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theme" Target="theme/theme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viewProps" Target="viewProps.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notesMaster" Target="notesMasters/notesMaster1.xml"/><Relationship Id="rId35" Type="http://schemas.openxmlformats.org/officeDocument/2006/relationships/slide" Target="slides/slide34.xml"/><Relationship Id="rId51" Type="http://schemas.openxmlformats.org/officeDocument/2006/relationships/tableStyles" Target="tableStyle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printerSettings" Target="printerSettings/printerSettings1.bin"/><Relationship Id="rId48" Type="http://schemas.openxmlformats.org/officeDocument/2006/relationships/presProps" Target="presProps.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ict"/><Relationship Id="rId1" Type="http://schemas.openxmlformats.org/officeDocument/2006/relationships/image" Target="../media/image2.pict"/></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1.pict"/><Relationship Id="rId1" Type="http://schemas.openxmlformats.org/officeDocument/2006/relationships/image" Target="../media/image50.pict"/></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3.pict"/><Relationship Id="rId3" Type="http://schemas.openxmlformats.org/officeDocument/2006/relationships/image" Target="../media/image54.pict"/><Relationship Id="rId1" Type="http://schemas.openxmlformats.org/officeDocument/2006/relationships/image" Target="../media/image52.pict"/></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pict"/><Relationship Id="rId1" Type="http://schemas.openxmlformats.org/officeDocument/2006/relationships/image" Target="../media/image8.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pict"/></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5.pict"/><Relationship Id="rId1" Type="http://schemas.openxmlformats.org/officeDocument/2006/relationships/image" Target="../media/image44.pict"/></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7.pict"/><Relationship Id="rId1" Type="http://schemas.openxmlformats.org/officeDocument/2006/relationships/image" Target="../media/image46.pict"/></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9.pict"/><Relationship Id="rId1" Type="http://schemas.openxmlformats.org/officeDocument/2006/relationships/image" Target="../media/image48.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217CCF-9F2F-F84F-8E7A-3342111F2082}" type="datetimeFigureOut">
              <a:rPr lang="en-US" smtClean="0"/>
              <a:pPr/>
              <a:t>1/12/09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97E0BC-801C-5B41-98AB-52D4CEB3F35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77B5D14F-FF22-8345-9351-73BA621A4C6E}" type="slidenum">
              <a:rPr lang="en-US"/>
              <a:pPr/>
              <a:t>4</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B5483CC-0FC1-684B-A9D3-5CACB3ADD226}" type="slidenum">
              <a:rPr lang="en-US"/>
              <a:pPr/>
              <a:t>20</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5FE2F7E-D8AA-BB41-8643-B67A59C14A42}" type="slidenum">
              <a:rPr lang="en-US"/>
              <a:pPr/>
              <a:t>5</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C4BA5EAF-0E19-5F45-8C13-8BDE937E49B4}" type="slidenum">
              <a:rPr lang="en-US"/>
              <a:pPr/>
              <a:t>8</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77EDFDA2-0ECD-6D40-A6D1-CD87FD9BA51D}" type="slidenum">
              <a:rPr lang="en-US"/>
              <a:pPr/>
              <a:t>9</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7ED74D92-5F35-3B4F-BAF6-A0A468813B33}" type="slidenum">
              <a:rPr lang="en-US"/>
              <a:pPr/>
              <a:t>11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B80B685-D803-A741-B54F-462691394B98}" type="slidenum">
              <a:rPr lang="en-US"/>
              <a:pPr/>
              <a:t>13</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22A2E3FE-B04C-0D4E-A2CC-73A8A73FF224}" type="slidenum">
              <a:rPr lang="en-US"/>
              <a:pPr/>
              <a:t>14</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C9298787-FC82-A24F-80E1-224B79CE3118}" type="slidenum">
              <a:rPr lang="en-US"/>
              <a:pPr/>
              <a:t>18</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33EB159-6409-7842-81F0-2B92399BFBF3}" type="slidenum">
              <a:rPr lang="en-US"/>
              <a:pPr/>
              <a:t>19</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1/12/09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1/12/09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1/12/09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1/12/09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1/12/09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1/12/09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1/12/09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1/12/09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1/12/09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1/12/09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0C21626-8518-7740-9B8B-5E6033FA842E}" type="datetimeFigureOut">
              <a:rPr lang="en-US" smtClean="0"/>
              <a:pPr/>
              <a:t>1/12/09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899783-D8B2-3D46-BD50-1518CE22F2F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09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762000"/>
            <a:ext cx="8839200" cy="6096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b="1" kern="1200">
          <a:solidFill>
            <a:srgbClr val="000090"/>
          </a:solidFill>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26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3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Courier New"/>
        <a:buChar char="o"/>
        <a:defRPr sz="20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18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Wingdings" charset="2"/>
        <a:buChar char="§"/>
        <a:defRPr sz="18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7.png"/><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embeddings/Microsoft_Equation6.bin"/><Relationship Id="rId1" Type="http://schemas.openxmlformats.org/officeDocument/2006/relationships/vmlDrawing" Target="../drawings/vmlDrawing4.v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3"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4" Type="http://schemas.openxmlformats.org/officeDocument/2006/relationships/image" Target="../media/image30.png"/><Relationship Id="rId5" Type="http://schemas.openxmlformats.org/officeDocument/2006/relationships/image" Target="../media/image31.png"/><Relationship Id="rId7"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9.png"/><Relationship Id="rId6" Type="http://schemas.openxmlformats.org/officeDocument/2006/relationships/image" Target="../media/image32.png"/></Relationships>
</file>

<file path=ppt/slides/_rels/slide2.xml.rels><?xml version="1.0" encoding="UTF-8" standalone="yes"?>
<Relationships xmlns="http://schemas.openxmlformats.org/package/2006/relationships"><Relationship Id="rId4" Type="http://schemas.openxmlformats.org/officeDocument/2006/relationships/oleObject" Target="../embeddings/Microsoft_Equation2.bin"/><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oleObject" Target="../embeddings/Microsoft_Equation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Microsoft_Equation7.bin"/><Relationship Id="rId1" Type="http://schemas.openxmlformats.org/officeDocument/2006/relationships/vmlDrawing" Target="../drawings/vmlDrawing5.vml"/></Relationships>
</file>

<file path=ppt/slides/_rels/slide23.xml.rels><?xml version="1.0" encoding="UTF-8" standalone="yes"?>
<Relationships xmlns="http://schemas.openxmlformats.org/package/2006/relationships"><Relationship Id="rId2" Type="http://schemas.openxmlformats.org/officeDocument/2006/relationships/image" Target="../media/image36.pdf"/><Relationship Id="rId3"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pdf"/></Relationships>
</file>

<file path=ppt/slides/_rels/slide25.xml.rels><?xml version="1.0" encoding="UTF-8" standalone="yes"?>
<Relationships xmlns="http://schemas.openxmlformats.org/package/2006/relationships"><Relationship Id="rId2" Type="http://schemas.openxmlformats.org/officeDocument/2006/relationships/image" Target="../media/image39.pdf"/><Relationship Id="rId3"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3" Type="http://schemas.openxmlformats.org/officeDocument/2006/relationships/image" Target="../media/image4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Microsoft_Equation8.bin"/><Relationship Id="rId1" Type="http://schemas.openxmlformats.org/officeDocument/2006/relationships/vmlDrawing" Target="../drawings/vmlDrawing6.vml"/></Relationships>
</file>

<file path=ppt/slides/_rels/slide29.xml.rels><?xml version="1.0" encoding="UTF-8" standalone="yes"?>
<Relationships xmlns="http://schemas.openxmlformats.org/package/2006/relationships"><Relationship Id="rId4" Type="http://schemas.openxmlformats.org/officeDocument/2006/relationships/oleObject" Target="../embeddings/Microsoft_Equation10.bin"/><Relationship Id="rId1" Type="http://schemas.openxmlformats.org/officeDocument/2006/relationships/vmlDrawing" Target="../drawings/vmlDrawing7.vml"/><Relationship Id="rId2" Type="http://schemas.openxmlformats.org/officeDocument/2006/relationships/slideLayout" Target="../slideLayouts/slideLayout7.xml"/><Relationship Id="rId3" Type="http://schemas.openxmlformats.org/officeDocument/2006/relationships/oleObject" Target="../embeddings/Microsoft_Equation9.bin"/></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4" Type="http://schemas.openxmlformats.org/officeDocument/2006/relationships/oleObject" Target="../embeddings/Microsoft_Equation12.bin"/><Relationship Id="rId1" Type="http://schemas.openxmlformats.org/officeDocument/2006/relationships/vmlDrawing" Target="../drawings/vmlDrawing8.vml"/><Relationship Id="rId2" Type="http://schemas.openxmlformats.org/officeDocument/2006/relationships/slideLayout" Target="../slideLayouts/slideLayout7.xml"/><Relationship Id="rId3" Type="http://schemas.openxmlformats.org/officeDocument/2006/relationships/oleObject" Target="../embeddings/Microsoft_Equation11.bin"/></Relationships>
</file>

<file path=ppt/slides/_rels/slide31.xml.rels><?xml version="1.0" encoding="UTF-8" standalone="yes"?>
<Relationships xmlns="http://schemas.openxmlformats.org/package/2006/relationships"><Relationship Id="rId4" Type="http://schemas.openxmlformats.org/officeDocument/2006/relationships/oleObject" Target="../embeddings/Microsoft_Equation14.bin"/><Relationship Id="rId1" Type="http://schemas.openxmlformats.org/officeDocument/2006/relationships/vmlDrawing" Target="../drawings/vmlDrawing9.vml"/><Relationship Id="rId2" Type="http://schemas.openxmlformats.org/officeDocument/2006/relationships/slideLayout" Target="../slideLayouts/slideLayout7.xml"/><Relationship Id="rId3" Type="http://schemas.openxmlformats.org/officeDocument/2006/relationships/oleObject" Target="../embeddings/Microsoft_Equation13.bin"/></Relationships>
</file>

<file path=ppt/slides/_rels/slide32.xml.rels><?xml version="1.0" encoding="UTF-8" standalone="yes"?>
<Relationships xmlns="http://schemas.openxmlformats.org/package/2006/relationships"><Relationship Id="rId4" Type="http://schemas.openxmlformats.org/officeDocument/2006/relationships/oleObject" Target="../embeddings/Microsoft_Equation16.bin"/><Relationship Id="rId1" Type="http://schemas.openxmlformats.org/officeDocument/2006/relationships/vmlDrawing" Target="../drawings/vmlDrawing10.vml"/><Relationship Id="rId2" Type="http://schemas.openxmlformats.org/officeDocument/2006/relationships/slideLayout" Target="../slideLayouts/slideLayout7.xml"/><Relationship Id="rId3" Type="http://schemas.openxmlformats.org/officeDocument/2006/relationships/oleObject" Target="../embeddings/Microsoft_Equation15.bin"/></Relationships>
</file>

<file path=ppt/slides/_rels/slide33.xml.rels><?xml version="1.0" encoding="UTF-8" standalone="yes"?>
<Relationships xmlns="http://schemas.openxmlformats.org/package/2006/relationships"><Relationship Id="rId4" Type="http://schemas.openxmlformats.org/officeDocument/2006/relationships/oleObject" Target="../embeddings/Microsoft_Equation18.bin"/><Relationship Id="rId1" Type="http://schemas.openxmlformats.org/officeDocument/2006/relationships/vmlDrawing" Target="../drawings/vmlDrawing11.vml"/><Relationship Id="rId2" Type="http://schemas.openxmlformats.org/officeDocument/2006/relationships/slideLayout" Target="../slideLayouts/slideLayout7.xml"/><Relationship Id="rId3" Type="http://schemas.openxmlformats.org/officeDocument/2006/relationships/oleObject" Target="../embeddings/Microsoft_Equation17.bin"/><Relationship Id="rId5" Type="http://schemas.openxmlformats.org/officeDocument/2006/relationships/oleObject" Target="../embeddings/Microsoft_Equation19.bin"/></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4" Type="http://schemas.openxmlformats.org/officeDocument/2006/relationships/image" Target="../media/image58.pdf"/><Relationship Id="rId1" Type="http://schemas.openxmlformats.org/officeDocument/2006/relationships/slideLayout" Target="../slideLayouts/slideLayout2.xml"/><Relationship Id="rId2" Type="http://schemas.openxmlformats.org/officeDocument/2006/relationships/image" Target="../media/image56.pdf"/><Relationship Id="rId3" Type="http://schemas.openxmlformats.org/officeDocument/2006/relationships/image" Target="../media/image57.png"/><Relationship Id="rId5" Type="http://schemas.openxmlformats.org/officeDocument/2006/relationships/image" Target="../media/image59.png"/></Relationships>
</file>

<file path=ppt/slides/_rels/slide36.xml.rels><?xml version="1.0" encoding="UTF-8" standalone="yes"?>
<Relationships xmlns="http://schemas.openxmlformats.org/package/2006/relationships"><Relationship Id="rId4" Type="http://schemas.openxmlformats.org/officeDocument/2006/relationships/image" Target="../media/image62.pdf"/><Relationship Id="rId1" Type="http://schemas.openxmlformats.org/officeDocument/2006/relationships/slideLayout" Target="../slideLayouts/slideLayout2.xml"/><Relationship Id="rId2" Type="http://schemas.openxmlformats.org/officeDocument/2006/relationships/image" Target="../media/image60.pdf"/><Relationship Id="rId3" Type="http://schemas.openxmlformats.org/officeDocument/2006/relationships/image" Target="../media/image61.png"/><Relationship Id="rId5"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5.pdf"/><Relationship Id="rId3"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3"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3"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3"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4" Type="http://schemas.openxmlformats.org/officeDocument/2006/relationships/image" Target="../media/image75.pdf"/><Relationship Id="rId5" Type="http://schemas.openxmlformats.org/officeDocument/2006/relationships/image" Target="../media/image76.png"/><Relationship Id="rId7"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3.pdf"/><Relationship Id="rId3" Type="http://schemas.openxmlformats.org/officeDocument/2006/relationships/image" Target="../media/image74.png"/><Relationship Id="rId6" Type="http://schemas.openxmlformats.org/officeDocument/2006/relationships/image" Target="../media/image77.pd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oleObject" Target="../embeddings/Microsoft_Equation4.bin"/><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oleObject" Target="../embeddings/Microsoft_Equation3.bin"/></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Microsoft_Equation5.bin"/><Relationship Id="rId1" Type="http://schemas.openxmlformats.org/officeDocument/2006/relationships/vmlDrawing" Target="../drawings/vmlDrawing3.vml"/></Relationships>
</file>

<file path=ppt/slides/_rels/slide8.xml.rels><?xml version="1.0" encoding="UTF-8" standalone="yes"?>
<Relationships xmlns="http://schemas.openxmlformats.org/package/2006/relationships"><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1.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47_tuc_full.jpg"/>
          <p:cNvPicPr>
            <a:picLocks noChangeAspect="1"/>
          </p:cNvPicPr>
          <p:nvPr/>
        </p:nvPicPr>
        <p:blipFill>
          <a:blip r:embed="rId2"/>
          <a:srcRect l="2400" t="1636" r="2400" b="30109"/>
          <a:stretch>
            <a:fillRect/>
          </a:stretch>
        </p:blipFill>
        <p:spPr>
          <a:xfrm>
            <a:off x="0" y="-10114"/>
            <a:ext cx="9144000" cy="6868114"/>
          </a:xfrm>
          <a:prstGeom prst="rect">
            <a:avLst/>
          </a:prstGeom>
        </p:spPr>
      </p:pic>
      <p:sp>
        <p:nvSpPr>
          <p:cNvPr id="12" name="Title 4"/>
          <p:cNvSpPr>
            <a:spLocks noGrp="1"/>
          </p:cNvSpPr>
          <p:nvPr>
            <p:ph type="ctrTitle"/>
          </p:nvPr>
        </p:nvSpPr>
        <p:spPr>
          <a:xfrm>
            <a:off x="685800" y="76200"/>
            <a:ext cx="7772400" cy="1924050"/>
          </a:xfrm>
        </p:spPr>
        <p:txBody>
          <a:bodyPr>
            <a:normAutofit/>
          </a:bodyPr>
          <a:lstStyle/>
          <a:p>
            <a:r>
              <a:rPr lang="en-US" sz="3000" dirty="0" smtClean="0">
                <a:solidFill>
                  <a:srgbClr val="FFFF00"/>
                </a:solidFill>
              </a:rPr>
              <a:t>Ay 124 – Lecture 2</a:t>
            </a:r>
            <a:r>
              <a:rPr lang="en-US" dirty="0" smtClean="0">
                <a:solidFill>
                  <a:srgbClr val="FFFF00"/>
                </a:solidFill>
              </a:rPr>
              <a:t/>
            </a:r>
            <a:br>
              <a:rPr lang="en-US" dirty="0" smtClean="0">
                <a:solidFill>
                  <a:srgbClr val="FFFF00"/>
                </a:solidFill>
              </a:rPr>
            </a:br>
            <a:r>
              <a:rPr lang="en-US" dirty="0" smtClean="0">
                <a:solidFill>
                  <a:srgbClr val="FFFF00"/>
                </a:solidFill>
              </a:rPr>
              <a:t>Photometry, Color-Magnitude Diagrams, Interstellar Extinction</a:t>
            </a:r>
            <a:endParaRPr lang="en-US" dirty="0">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28600"/>
            <a:ext cx="7772400" cy="609600"/>
          </a:xfrm>
        </p:spPr>
        <p:txBody>
          <a:bodyPr>
            <a:noAutofit/>
          </a:bodyPr>
          <a:lstStyle/>
          <a:p>
            <a:pPr eaLnBrk="1" hangingPunct="1"/>
            <a:r>
              <a:rPr lang="en-US" b="1" dirty="0"/>
              <a:t>Magnitude Zero Points</a:t>
            </a:r>
            <a:endParaRPr lang="en-US" dirty="0"/>
          </a:p>
        </p:txBody>
      </p:sp>
      <p:pic>
        <p:nvPicPr>
          <p:cNvPr id="18435" name="Picture 3" descr="vegaspec.jpg                                                   0001F32F&#10;george's disk                  B9F1EF54:"/>
          <p:cNvPicPr>
            <a:picLocks noChangeAspect="1" noChangeArrowheads="1"/>
          </p:cNvPicPr>
          <p:nvPr/>
        </p:nvPicPr>
        <p:blipFill>
          <a:blip r:embed="rId2"/>
          <a:srcRect/>
          <a:stretch>
            <a:fillRect/>
          </a:stretch>
        </p:blipFill>
        <p:spPr bwMode="auto">
          <a:xfrm>
            <a:off x="457200" y="936625"/>
            <a:ext cx="8474075" cy="3711575"/>
          </a:xfrm>
          <a:prstGeom prst="rect">
            <a:avLst/>
          </a:prstGeom>
          <a:noFill/>
          <a:ln w="9525">
            <a:noFill/>
            <a:miter lim="800000"/>
            <a:headEnd/>
            <a:tailEnd/>
          </a:ln>
        </p:spPr>
      </p:pic>
      <p:sp>
        <p:nvSpPr>
          <p:cNvPr id="18436" name="Text Box 4"/>
          <p:cNvSpPr txBox="1">
            <a:spLocks noChangeArrowheads="1"/>
          </p:cNvSpPr>
          <p:nvPr/>
        </p:nvSpPr>
        <p:spPr bwMode="auto">
          <a:xfrm>
            <a:off x="228600" y="974725"/>
            <a:ext cx="439738" cy="461665"/>
          </a:xfrm>
          <a:prstGeom prst="rect">
            <a:avLst/>
          </a:prstGeom>
          <a:noFill/>
          <a:ln w="9525">
            <a:noFill/>
            <a:miter lim="800000"/>
            <a:headEnd/>
            <a:tailEnd/>
          </a:ln>
        </p:spPr>
        <p:txBody>
          <a:bodyPr>
            <a:prstTxWarp prst="textNoShape">
              <a:avLst/>
            </a:prstTxWarp>
            <a:spAutoFit/>
          </a:bodyPr>
          <a:lstStyle/>
          <a:p>
            <a:r>
              <a:rPr lang="en-US" sz="2300" i="1">
                <a:latin typeface="Times New Roman"/>
                <a:cs typeface="Times New Roman"/>
              </a:rPr>
              <a:t>f</a:t>
            </a:r>
            <a:r>
              <a:rPr lang="en-US" sz="2300" baseline="-25000">
                <a:latin typeface="Times New Roman"/>
                <a:cs typeface="Times New Roman"/>
                <a:sym typeface="Symbol" charset="2"/>
              </a:rPr>
              <a:t></a:t>
            </a:r>
            <a:endParaRPr lang="en-US" sz="2300">
              <a:latin typeface="Times New Roman"/>
              <a:cs typeface="Times New Roman"/>
            </a:endParaRPr>
          </a:p>
        </p:txBody>
      </p:sp>
      <p:sp>
        <p:nvSpPr>
          <p:cNvPr id="18437" name="Text Box 5"/>
          <p:cNvSpPr txBox="1">
            <a:spLocks noChangeArrowheads="1"/>
          </p:cNvSpPr>
          <p:nvPr/>
        </p:nvSpPr>
        <p:spPr bwMode="auto">
          <a:xfrm>
            <a:off x="8289925" y="4495800"/>
            <a:ext cx="353582" cy="461665"/>
          </a:xfrm>
          <a:prstGeom prst="rect">
            <a:avLst/>
          </a:prstGeom>
          <a:noFill/>
          <a:ln w="9525">
            <a:noFill/>
            <a:miter lim="800000"/>
            <a:headEnd/>
            <a:tailEnd/>
          </a:ln>
        </p:spPr>
        <p:txBody>
          <a:bodyPr wrap="none">
            <a:prstTxWarp prst="textNoShape">
              <a:avLst/>
            </a:prstTxWarp>
            <a:spAutoFit/>
          </a:bodyPr>
          <a:lstStyle/>
          <a:p>
            <a:r>
              <a:rPr lang="en-US" sz="2300">
                <a:latin typeface="Times New Roman"/>
                <a:cs typeface="Times New Roman"/>
                <a:sym typeface="Symbol" charset="2"/>
              </a:rPr>
              <a:t></a:t>
            </a:r>
          </a:p>
        </p:txBody>
      </p:sp>
      <p:sp>
        <p:nvSpPr>
          <p:cNvPr id="18438" name="Text Box 6"/>
          <p:cNvSpPr txBox="1">
            <a:spLocks noChangeArrowheads="1"/>
          </p:cNvSpPr>
          <p:nvPr/>
        </p:nvSpPr>
        <p:spPr bwMode="auto">
          <a:xfrm>
            <a:off x="1143000" y="1219200"/>
            <a:ext cx="1196975" cy="830997"/>
          </a:xfrm>
          <a:prstGeom prst="rect">
            <a:avLst/>
          </a:prstGeom>
          <a:noFill/>
          <a:ln w="9525">
            <a:noFill/>
            <a:miter lim="800000"/>
            <a:headEnd/>
            <a:tailEnd/>
          </a:ln>
        </p:spPr>
        <p:txBody>
          <a:bodyPr>
            <a:prstTxWarp prst="textNoShape">
              <a:avLst/>
            </a:prstTxWarp>
            <a:spAutoFit/>
          </a:bodyPr>
          <a:lstStyle/>
          <a:p>
            <a:pPr>
              <a:spcBef>
                <a:spcPct val="50000"/>
              </a:spcBef>
            </a:pPr>
            <a:r>
              <a:rPr lang="en-US" sz="2300">
                <a:latin typeface="Times New Roman"/>
                <a:cs typeface="Times New Roman"/>
              </a:rPr>
              <a:t>Vega = </a:t>
            </a:r>
            <a:r>
              <a:rPr lang="en-US" sz="2300">
                <a:latin typeface="Times New Roman"/>
                <a:cs typeface="Times New Roman"/>
                <a:sym typeface="Symbol" charset="2"/>
              </a:rPr>
              <a:t> Lyrae</a:t>
            </a:r>
            <a:endParaRPr lang="en-US" sz="2300">
              <a:latin typeface="Times New Roman"/>
              <a:cs typeface="Times New Roman"/>
            </a:endParaRPr>
          </a:p>
        </p:txBody>
      </p:sp>
      <p:sp>
        <p:nvSpPr>
          <p:cNvPr id="18439" name="Text Box 7"/>
          <p:cNvSpPr txBox="1">
            <a:spLocks noChangeArrowheads="1"/>
          </p:cNvSpPr>
          <p:nvPr/>
        </p:nvSpPr>
        <p:spPr bwMode="auto">
          <a:xfrm>
            <a:off x="4166029" y="1203325"/>
            <a:ext cx="4519186" cy="1862048"/>
          </a:xfrm>
          <a:prstGeom prst="rect">
            <a:avLst/>
          </a:prstGeom>
          <a:noFill/>
          <a:ln w="9525">
            <a:noFill/>
            <a:miter lim="800000"/>
            <a:headEnd/>
            <a:tailEnd/>
          </a:ln>
        </p:spPr>
        <p:txBody>
          <a:bodyPr wrap="none">
            <a:prstTxWarp prst="textNoShape">
              <a:avLst/>
            </a:prstTxWarp>
            <a:spAutoFit/>
          </a:bodyPr>
          <a:lstStyle/>
          <a:p>
            <a:pPr algn="r"/>
            <a:r>
              <a:rPr lang="en-US" sz="2300">
                <a:latin typeface="Times New Roman"/>
                <a:cs typeface="Times New Roman"/>
              </a:rPr>
              <a:t>Alas, for the standard UBVRIJKL…</a:t>
            </a:r>
          </a:p>
          <a:p>
            <a:pPr algn="r"/>
            <a:r>
              <a:rPr lang="en-US" sz="2300">
                <a:latin typeface="Times New Roman"/>
                <a:cs typeface="Times New Roman"/>
              </a:rPr>
              <a:t>system (and many others) the</a:t>
            </a:r>
          </a:p>
          <a:p>
            <a:pPr algn="r"/>
            <a:r>
              <a:rPr lang="en-US" sz="2300">
                <a:latin typeface="Times New Roman"/>
                <a:cs typeface="Times New Roman"/>
              </a:rPr>
              <a:t>magnitude zero-point in any band</a:t>
            </a:r>
          </a:p>
          <a:p>
            <a:pPr algn="r"/>
            <a:r>
              <a:rPr lang="en-US" sz="2300">
                <a:latin typeface="Times New Roman"/>
                <a:cs typeface="Times New Roman"/>
              </a:rPr>
              <a:t>is determined by the spectrum</a:t>
            </a:r>
          </a:p>
          <a:p>
            <a:pPr algn="r"/>
            <a:r>
              <a:rPr lang="en-US" sz="2300">
                <a:latin typeface="Times New Roman"/>
                <a:cs typeface="Times New Roman"/>
              </a:rPr>
              <a:t>of Vega ≠ const!</a:t>
            </a:r>
          </a:p>
        </p:txBody>
      </p:sp>
      <p:sp>
        <p:nvSpPr>
          <p:cNvPr id="18440" name="Line 9"/>
          <p:cNvSpPr>
            <a:spLocks noChangeShapeType="1"/>
          </p:cNvSpPr>
          <p:nvPr/>
        </p:nvSpPr>
        <p:spPr bwMode="auto">
          <a:xfrm>
            <a:off x="3352800" y="4267200"/>
            <a:ext cx="1066800" cy="0"/>
          </a:xfrm>
          <a:prstGeom prst="line">
            <a:avLst/>
          </a:prstGeom>
          <a:noFill/>
          <a:ln w="47625">
            <a:solidFill>
              <a:srgbClr val="1C1EE3"/>
            </a:solidFill>
            <a:round/>
            <a:headEnd/>
            <a:tailEnd/>
          </a:ln>
        </p:spPr>
        <p:txBody>
          <a:bodyPr wrap="none" anchor="ctr">
            <a:prstTxWarp prst="textNoShape">
              <a:avLst/>
            </a:prstTxWarp>
          </a:bodyPr>
          <a:lstStyle/>
          <a:p>
            <a:endParaRPr lang="en-US" sz="2300">
              <a:latin typeface="Times New Roman"/>
              <a:cs typeface="Times New Roman"/>
            </a:endParaRPr>
          </a:p>
        </p:txBody>
      </p:sp>
      <p:sp>
        <p:nvSpPr>
          <p:cNvPr id="18441" name="Line 10"/>
          <p:cNvSpPr>
            <a:spLocks noChangeShapeType="1"/>
          </p:cNvSpPr>
          <p:nvPr/>
        </p:nvSpPr>
        <p:spPr bwMode="auto">
          <a:xfrm>
            <a:off x="2667000" y="4267200"/>
            <a:ext cx="533400" cy="0"/>
          </a:xfrm>
          <a:prstGeom prst="line">
            <a:avLst/>
          </a:prstGeom>
          <a:noFill/>
          <a:ln w="47625">
            <a:solidFill>
              <a:srgbClr val="E721E3"/>
            </a:solidFill>
            <a:round/>
            <a:headEnd/>
            <a:tailEnd/>
          </a:ln>
        </p:spPr>
        <p:txBody>
          <a:bodyPr wrap="none" anchor="ctr">
            <a:prstTxWarp prst="textNoShape">
              <a:avLst/>
            </a:prstTxWarp>
          </a:bodyPr>
          <a:lstStyle/>
          <a:p>
            <a:endParaRPr lang="en-US" sz="2300">
              <a:latin typeface="Times New Roman"/>
              <a:cs typeface="Times New Roman"/>
            </a:endParaRPr>
          </a:p>
        </p:txBody>
      </p:sp>
      <p:sp>
        <p:nvSpPr>
          <p:cNvPr id="18442" name="Line 11"/>
          <p:cNvSpPr>
            <a:spLocks noChangeShapeType="1"/>
          </p:cNvSpPr>
          <p:nvPr/>
        </p:nvSpPr>
        <p:spPr bwMode="auto">
          <a:xfrm>
            <a:off x="4495800" y="4267200"/>
            <a:ext cx="990600" cy="0"/>
          </a:xfrm>
          <a:prstGeom prst="line">
            <a:avLst/>
          </a:prstGeom>
          <a:noFill/>
          <a:ln w="47625">
            <a:solidFill>
              <a:srgbClr val="D0FF02"/>
            </a:solidFill>
            <a:round/>
            <a:headEnd/>
            <a:tailEnd/>
          </a:ln>
        </p:spPr>
        <p:txBody>
          <a:bodyPr wrap="none" anchor="ctr">
            <a:prstTxWarp prst="textNoShape">
              <a:avLst/>
            </a:prstTxWarp>
          </a:bodyPr>
          <a:lstStyle/>
          <a:p>
            <a:endParaRPr lang="en-US" sz="2300">
              <a:latin typeface="Times New Roman"/>
              <a:cs typeface="Times New Roman"/>
            </a:endParaRPr>
          </a:p>
        </p:txBody>
      </p:sp>
      <p:sp>
        <p:nvSpPr>
          <p:cNvPr id="18443" name="Line 12"/>
          <p:cNvSpPr>
            <a:spLocks noChangeShapeType="1"/>
          </p:cNvSpPr>
          <p:nvPr/>
        </p:nvSpPr>
        <p:spPr bwMode="auto">
          <a:xfrm>
            <a:off x="5562600" y="4267200"/>
            <a:ext cx="1447800" cy="0"/>
          </a:xfrm>
          <a:prstGeom prst="line">
            <a:avLst/>
          </a:prstGeom>
          <a:noFill/>
          <a:ln w="47625">
            <a:solidFill>
              <a:srgbClr val="FF1218"/>
            </a:solidFill>
            <a:round/>
            <a:headEnd/>
            <a:tailEnd/>
          </a:ln>
        </p:spPr>
        <p:txBody>
          <a:bodyPr wrap="none" anchor="ctr">
            <a:prstTxWarp prst="textNoShape">
              <a:avLst/>
            </a:prstTxWarp>
          </a:bodyPr>
          <a:lstStyle/>
          <a:p>
            <a:endParaRPr lang="en-US" sz="2300">
              <a:latin typeface="Times New Roman"/>
              <a:cs typeface="Times New Roman"/>
            </a:endParaRPr>
          </a:p>
        </p:txBody>
      </p:sp>
      <p:sp>
        <p:nvSpPr>
          <p:cNvPr id="18444" name="Line 13"/>
          <p:cNvSpPr>
            <a:spLocks noChangeShapeType="1"/>
          </p:cNvSpPr>
          <p:nvPr/>
        </p:nvSpPr>
        <p:spPr bwMode="auto">
          <a:xfrm>
            <a:off x="7086600" y="4267200"/>
            <a:ext cx="1219200" cy="0"/>
          </a:xfrm>
          <a:prstGeom prst="line">
            <a:avLst/>
          </a:prstGeom>
          <a:noFill/>
          <a:ln w="47625">
            <a:solidFill>
              <a:srgbClr val="B0B453"/>
            </a:solidFill>
            <a:round/>
            <a:headEnd/>
            <a:tailEnd/>
          </a:ln>
        </p:spPr>
        <p:txBody>
          <a:bodyPr wrap="none" anchor="ctr">
            <a:prstTxWarp prst="textNoShape">
              <a:avLst/>
            </a:prstTxWarp>
          </a:bodyPr>
          <a:lstStyle/>
          <a:p>
            <a:endParaRPr lang="en-US" sz="2300">
              <a:latin typeface="Times New Roman"/>
              <a:cs typeface="Times New Roman"/>
            </a:endParaRPr>
          </a:p>
        </p:txBody>
      </p:sp>
      <p:sp>
        <p:nvSpPr>
          <p:cNvPr id="18445" name="Text Box 14"/>
          <p:cNvSpPr txBox="1">
            <a:spLocks noChangeArrowheads="1"/>
          </p:cNvSpPr>
          <p:nvPr/>
        </p:nvSpPr>
        <p:spPr bwMode="auto">
          <a:xfrm>
            <a:off x="2727325" y="3673475"/>
            <a:ext cx="406932" cy="461665"/>
          </a:xfrm>
          <a:prstGeom prst="rect">
            <a:avLst/>
          </a:prstGeom>
          <a:noFill/>
          <a:ln w="9525">
            <a:noFill/>
            <a:miter lim="800000"/>
            <a:headEnd/>
            <a:tailEnd/>
          </a:ln>
        </p:spPr>
        <p:txBody>
          <a:bodyPr wrap="none">
            <a:prstTxWarp prst="textNoShape">
              <a:avLst/>
            </a:prstTxWarp>
            <a:spAutoFit/>
          </a:bodyPr>
          <a:lstStyle/>
          <a:p>
            <a:r>
              <a:rPr lang="en-US" sz="2300" b="1">
                <a:solidFill>
                  <a:srgbClr val="E721E3"/>
                </a:solidFill>
                <a:latin typeface="Times New Roman"/>
                <a:cs typeface="Times New Roman"/>
              </a:rPr>
              <a:t>U</a:t>
            </a:r>
          </a:p>
        </p:txBody>
      </p:sp>
      <p:sp>
        <p:nvSpPr>
          <p:cNvPr id="18446" name="Text Box 15"/>
          <p:cNvSpPr txBox="1">
            <a:spLocks noChangeArrowheads="1"/>
          </p:cNvSpPr>
          <p:nvPr/>
        </p:nvSpPr>
        <p:spPr bwMode="auto">
          <a:xfrm>
            <a:off x="3717925" y="3657600"/>
            <a:ext cx="389951" cy="461665"/>
          </a:xfrm>
          <a:prstGeom prst="rect">
            <a:avLst/>
          </a:prstGeom>
          <a:noFill/>
          <a:ln w="9525">
            <a:noFill/>
            <a:miter lim="800000"/>
            <a:headEnd/>
            <a:tailEnd/>
          </a:ln>
        </p:spPr>
        <p:txBody>
          <a:bodyPr wrap="none">
            <a:prstTxWarp prst="textNoShape">
              <a:avLst/>
            </a:prstTxWarp>
            <a:spAutoFit/>
          </a:bodyPr>
          <a:lstStyle/>
          <a:p>
            <a:r>
              <a:rPr lang="en-US" sz="2300">
                <a:solidFill>
                  <a:srgbClr val="1C1EE3"/>
                </a:solidFill>
                <a:latin typeface="Times New Roman"/>
                <a:cs typeface="Times New Roman"/>
              </a:rPr>
              <a:t>B</a:t>
            </a:r>
          </a:p>
        </p:txBody>
      </p:sp>
      <p:sp>
        <p:nvSpPr>
          <p:cNvPr id="18447" name="Text Box 16"/>
          <p:cNvSpPr txBox="1">
            <a:spLocks noChangeArrowheads="1"/>
          </p:cNvSpPr>
          <p:nvPr/>
        </p:nvSpPr>
        <p:spPr bwMode="auto">
          <a:xfrm>
            <a:off x="4760913" y="3689350"/>
            <a:ext cx="402674" cy="461665"/>
          </a:xfrm>
          <a:prstGeom prst="rect">
            <a:avLst/>
          </a:prstGeom>
          <a:noFill/>
          <a:ln w="9525">
            <a:noFill/>
            <a:miter lim="800000"/>
            <a:headEnd/>
            <a:tailEnd/>
          </a:ln>
        </p:spPr>
        <p:txBody>
          <a:bodyPr wrap="none">
            <a:prstTxWarp prst="textNoShape">
              <a:avLst/>
            </a:prstTxWarp>
            <a:spAutoFit/>
          </a:bodyPr>
          <a:lstStyle/>
          <a:p>
            <a:r>
              <a:rPr lang="en-US" sz="2300">
                <a:solidFill>
                  <a:srgbClr val="D0FF02"/>
                </a:solidFill>
                <a:latin typeface="Times New Roman"/>
                <a:cs typeface="Times New Roman"/>
              </a:rPr>
              <a:t>V</a:t>
            </a:r>
          </a:p>
        </p:txBody>
      </p:sp>
      <p:sp>
        <p:nvSpPr>
          <p:cNvPr id="18448" name="Text Box 17"/>
          <p:cNvSpPr txBox="1">
            <a:spLocks noChangeArrowheads="1"/>
          </p:cNvSpPr>
          <p:nvPr/>
        </p:nvSpPr>
        <p:spPr bwMode="auto">
          <a:xfrm>
            <a:off x="5986463" y="3673475"/>
            <a:ext cx="415498" cy="461665"/>
          </a:xfrm>
          <a:prstGeom prst="rect">
            <a:avLst/>
          </a:prstGeom>
          <a:noFill/>
          <a:ln w="9525">
            <a:noFill/>
            <a:miter lim="800000"/>
            <a:headEnd/>
            <a:tailEnd/>
          </a:ln>
        </p:spPr>
        <p:txBody>
          <a:bodyPr wrap="none">
            <a:prstTxWarp prst="textNoShape">
              <a:avLst/>
            </a:prstTxWarp>
            <a:spAutoFit/>
          </a:bodyPr>
          <a:lstStyle/>
          <a:p>
            <a:r>
              <a:rPr lang="en-US" sz="2300" b="1">
                <a:solidFill>
                  <a:srgbClr val="FF1218"/>
                </a:solidFill>
                <a:latin typeface="Times New Roman"/>
                <a:cs typeface="Times New Roman"/>
              </a:rPr>
              <a:t>R</a:t>
            </a:r>
          </a:p>
        </p:txBody>
      </p:sp>
      <p:sp>
        <p:nvSpPr>
          <p:cNvPr id="18449" name="Text Box 18"/>
          <p:cNvSpPr txBox="1">
            <a:spLocks noChangeArrowheads="1"/>
          </p:cNvSpPr>
          <p:nvPr/>
        </p:nvSpPr>
        <p:spPr bwMode="auto">
          <a:xfrm>
            <a:off x="7467600" y="3733800"/>
            <a:ext cx="18415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300" b="1">
                <a:solidFill>
                  <a:srgbClr val="B0B453"/>
                </a:solidFill>
                <a:latin typeface="Times New Roman"/>
                <a:cs typeface="Times New Roman"/>
              </a:rPr>
              <a:t>I</a:t>
            </a:r>
          </a:p>
        </p:txBody>
      </p:sp>
      <p:sp>
        <p:nvSpPr>
          <p:cNvPr id="18450" name="Text Box 19"/>
          <p:cNvSpPr txBox="1">
            <a:spLocks noChangeArrowheads="1"/>
          </p:cNvSpPr>
          <p:nvPr/>
        </p:nvSpPr>
        <p:spPr bwMode="auto">
          <a:xfrm>
            <a:off x="381000" y="4873625"/>
            <a:ext cx="4717257" cy="446276"/>
          </a:xfrm>
          <a:prstGeom prst="rect">
            <a:avLst/>
          </a:prstGeom>
          <a:noFill/>
          <a:ln w="9525">
            <a:noFill/>
            <a:miter lim="800000"/>
            <a:headEnd/>
            <a:tailEnd/>
          </a:ln>
        </p:spPr>
        <p:txBody>
          <a:bodyPr wrap="none">
            <a:prstTxWarp prst="textNoShape">
              <a:avLst/>
            </a:prstTxWarp>
            <a:spAutoFit/>
          </a:bodyPr>
          <a:lstStyle/>
          <a:p>
            <a:r>
              <a:rPr lang="en-US" sz="2300">
                <a:latin typeface="Times New Roman"/>
                <a:cs typeface="Times New Roman"/>
              </a:rPr>
              <a:t>Vega calibration (</a:t>
            </a:r>
            <a:r>
              <a:rPr lang="en-US" sz="2300" i="1">
                <a:latin typeface="Times New Roman"/>
                <a:cs typeface="Times New Roman"/>
              </a:rPr>
              <a:t>m</a:t>
            </a:r>
            <a:r>
              <a:rPr lang="en-US" sz="2300">
                <a:latin typeface="Times New Roman"/>
                <a:cs typeface="Times New Roman"/>
              </a:rPr>
              <a:t> = 0):  at </a:t>
            </a:r>
            <a:r>
              <a:rPr lang="en-US" sz="2300">
                <a:latin typeface="Times New Roman"/>
                <a:cs typeface="Times New Roman"/>
                <a:sym typeface="Symbol" charset="2"/>
              </a:rPr>
              <a:t> = 5556:</a:t>
            </a:r>
            <a:r>
              <a:rPr lang="en-US" sz="2300">
                <a:latin typeface="Times New Roman"/>
                <a:cs typeface="Times New Roman"/>
              </a:rPr>
              <a:t> </a:t>
            </a:r>
          </a:p>
        </p:txBody>
      </p:sp>
      <p:sp>
        <p:nvSpPr>
          <p:cNvPr id="18451" name="Text Box 20"/>
          <p:cNvSpPr txBox="1">
            <a:spLocks noChangeArrowheads="1"/>
          </p:cNvSpPr>
          <p:nvPr/>
        </p:nvSpPr>
        <p:spPr bwMode="auto">
          <a:xfrm>
            <a:off x="5334000" y="4832350"/>
            <a:ext cx="3810000" cy="1154162"/>
          </a:xfrm>
          <a:prstGeom prst="rect">
            <a:avLst/>
          </a:prstGeom>
          <a:noFill/>
          <a:ln w="9525">
            <a:noFill/>
            <a:miter lim="800000"/>
            <a:headEnd/>
            <a:tailEnd/>
          </a:ln>
        </p:spPr>
        <p:txBody>
          <a:bodyPr>
            <a:prstTxWarp prst="textNoShape">
              <a:avLst/>
            </a:prstTxWarp>
            <a:spAutoFit/>
          </a:bodyPr>
          <a:lstStyle/>
          <a:p>
            <a:r>
              <a:rPr lang="en-US" sz="2300" i="1">
                <a:latin typeface="Times New Roman"/>
                <a:cs typeface="Times New Roman"/>
              </a:rPr>
              <a:t>f</a:t>
            </a:r>
            <a:r>
              <a:rPr lang="en-US" sz="2300" baseline="-25000">
                <a:latin typeface="Times New Roman"/>
                <a:cs typeface="Times New Roman"/>
                <a:sym typeface="Symbol" charset="2"/>
              </a:rPr>
              <a:t></a:t>
            </a:r>
            <a:r>
              <a:rPr lang="en-US" sz="2300">
                <a:latin typeface="Times New Roman"/>
                <a:cs typeface="Times New Roman"/>
                <a:sym typeface="Symbol" charset="2"/>
              </a:rPr>
              <a:t> = 3.39 </a:t>
            </a:r>
            <a:r>
              <a:rPr lang="en-US" sz="2300">
                <a:latin typeface="Times New Roman"/>
                <a:cs typeface="Times New Roman"/>
                <a:sym typeface="Wingdings 2" charset="2"/>
              </a:rPr>
              <a:t>10 </a:t>
            </a:r>
            <a:r>
              <a:rPr lang="en-US" sz="2300" baseline="30000">
                <a:latin typeface="Times New Roman"/>
                <a:cs typeface="Times New Roman"/>
                <a:sym typeface="Wingdings 2" charset="2"/>
              </a:rPr>
              <a:t>-9</a:t>
            </a:r>
            <a:r>
              <a:rPr lang="en-US" sz="2300">
                <a:latin typeface="Times New Roman"/>
                <a:cs typeface="Times New Roman"/>
                <a:sym typeface="Wingdings 2" charset="2"/>
              </a:rPr>
              <a:t> erg/cm</a:t>
            </a:r>
            <a:r>
              <a:rPr lang="en-US" sz="2300" baseline="30000">
                <a:latin typeface="Times New Roman"/>
                <a:cs typeface="Times New Roman"/>
                <a:sym typeface="Wingdings 2" charset="2"/>
              </a:rPr>
              <a:t>2</a:t>
            </a:r>
            <a:r>
              <a:rPr lang="en-US" sz="2300">
                <a:latin typeface="Times New Roman"/>
                <a:cs typeface="Times New Roman"/>
                <a:sym typeface="Wingdings 2" charset="2"/>
              </a:rPr>
              <a:t>/s/Å</a:t>
            </a:r>
          </a:p>
          <a:p>
            <a:r>
              <a:rPr lang="en-US" sz="2300" i="1">
                <a:latin typeface="Times New Roman"/>
                <a:cs typeface="Times New Roman"/>
                <a:sym typeface="Wingdings 2" charset="2"/>
              </a:rPr>
              <a:t>f</a:t>
            </a:r>
            <a:r>
              <a:rPr lang="en-US" sz="2300" baseline="-25000">
                <a:latin typeface="Times New Roman"/>
                <a:cs typeface="Times New Roman"/>
                <a:sym typeface="Symbol" charset="2"/>
              </a:rPr>
              <a:t> </a:t>
            </a:r>
            <a:r>
              <a:rPr lang="en-US" sz="2300">
                <a:latin typeface="Times New Roman"/>
                <a:cs typeface="Times New Roman"/>
                <a:sym typeface="Symbol" charset="2"/>
              </a:rPr>
              <a:t>= 3.50 </a:t>
            </a:r>
            <a:r>
              <a:rPr lang="en-US" sz="2300">
                <a:latin typeface="Times New Roman"/>
                <a:cs typeface="Times New Roman"/>
                <a:sym typeface="Wingdings 2" charset="2"/>
              </a:rPr>
              <a:t>10 </a:t>
            </a:r>
            <a:r>
              <a:rPr lang="en-US" sz="2300" baseline="30000">
                <a:latin typeface="Times New Roman"/>
                <a:cs typeface="Times New Roman"/>
                <a:sym typeface="Wingdings 2" charset="2"/>
              </a:rPr>
              <a:t>-20</a:t>
            </a:r>
            <a:r>
              <a:rPr lang="en-US" sz="2300">
                <a:latin typeface="Times New Roman"/>
                <a:cs typeface="Times New Roman"/>
                <a:sym typeface="Wingdings 2" charset="2"/>
              </a:rPr>
              <a:t> erg/cm</a:t>
            </a:r>
            <a:r>
              <a:rPr lang="en-US" sz="2300" baseline="30000">
                <a:latin typeface="Times New Roman"/>
                <a:cs typeface="Times New Roman"/>
                <a:sym typeface="Wingdings 2" charset="2"/>
              </a:rPr>
              <a:t>2</a:t>
            </a:r>
            <a:r>
              <a:rPr lang="en-US" sz="2300">
                <a:latin typeface="Times New Roman"/>
                <a:cs typeface="Times New Roman"/>
                <a:sym typeface="Wingdings 2" charset="2"/>
              </a:rPr>
              <a:t>/s/Hz</a:t>
            </a:r>
          </a:p>
          <a:p>
            <a:r>
              <a:rPr lang="en-US" sz="2300" i="1">
                <a:latin typeface="Times New Roman"/>
                <a:cs typeface="Times New Roman"/>
                <a:sym typeface="Wingdings 2" charset="2"/>
              </a:rPr>
              <a:t>N</a:t>
            </a:r>
            <a:r>
              <a:rPr lang="en-US" sz="2300" baseline="-25000">
                <a:latin typeface="Times New Roman"/>
                <a:cs typeface="Times New Roman"/>
                <a:sym typeface="Symbol" charset="2"/>
              </a:rPr>
              <a:t></a:t>
            </a:r>
            <a:r>
              <a:rPr lang="en-US" sz="2300">
                <a:latin typeface="Times New Roman"/>
                <a:cs typeface="Times New Roman"/>
                <a:sym typeface="Symbol" charset="2"/>
              </a:rPr>
              <a:t> = 948 </a:t>
            </a:r>
            <a:r>
              <a:rPr lang="en-US" sz="2300">
                <a:latin typeface="Times New Roman"/>
                <a:cs typeface="Times New Roman"/>
                <a:sym typeface="Wingdings 2" charset="2"/>
              </a:rPr>
              <a:t>photons/cm</a:t>
            </a:r>
            <a:r>
              <a:rPr lang="en-US" sz="2300" baseline="30000">
                <a:latin typeface="Times New Roman"/>
                <a:cs typeface="Times New Roman"/>
                <a:sym typeface="Wingdings 2" charset="2"/>
              </a:rPr>
              <a:t>2</a:t>
            </a:r>
            <a:r>
              <a:rPr lang="en-US" sz="2300">
                <a:latin typeface="Times New Roman"/>
                <a:cs typeface="Times New Roman"/>
                <a:sym typeface="Wingdings 2" charset="2"/>
              </a:rPr>
              <a:t>/s/Å</a:t>
            </a:r>
            <a:endParaRPr lang="en-US" sz="2300">
              <a:latin typeface="Times New Roman"/>
              <a:cs typeface="Times New Roman"/>
              <a:sym typeface="Symbol" charset="2"/>
            </a:endParaRPr>
          </a:p>
        </p:txBody>
      </p:sp>
      <p:sp>
        <p:nvSpPr>
          <p:cNvPr id="18452" name="Line 21"/>
          <p:cNvSpPr>
            <a:spLocks noChangeShapeType="1"/>
          </p:cNvSpPr>
          <p:nvPr/>
        </p:nvSpPr>
        <p:spPr bwMode="auto">
          <a:xfrm>
            <a:off x="457200" y="5334000"/>
            <a:ext cx="4648200" cy="0"/>
          </a:xfrm>
          <a:prstGeom prst="line">
            <a:avLst/>
          </a:prstGeom>
          <a:noFill/>
          <a:ln w="9525">
            <a:solidFill>
              <a:schemeClr val="tx1"/>
            </a:solidFill>
            <a:round/>
            <a:headEnd/>
            <a:tailEnd/>
          </a:ln>
        </p:spPr>
        <p:txBody>
          <a:bodyPr wrap="none" anchor="ctr">
            <a:prstTxWarp prst="textNoShape">
              <a:avLst/>
            </a:prstTxWarp>
          </a:bodyPr>
          <a:lstStyle/>
          <a:p>
            <a:endParaRPr lang="en-US" sz="2300">
              <a:latin typeface="Times New Roman"/>
              <a:cs typeface="Times New Roman"/>
            </a:endParaRPr>
          </a:p>
        </p:txBody>
      </p:sp>
      <p:sp>
        <p:nvSpPr>
          <p:cNvPr id="18453" name="Line 22"/>
          <p:cNvSpPr>
            <a:spLocks noChangeShapeType="1"/>
          </p:cNvSpPr>
          <p:nvPr/>
        </p:nvSpPr>
        <p:spPr bwMode="auto">
          <a:xfrm>
            <a:off x="5105400" y="5334000"/>
            <a:ext cx="0" cy="685800"/>
          </a:xfrm>
          <a:prstGeom prst="line">
            <a:avLst/>
          </a:prstGeom>
          <a:noFill/>
          <a:ln w="9525">
            <a:solidFill>
              <a:schemeClr val="tx1"/>
            </a:solidFill>
            <a:round/>
            <a:headEnd/>
            <a:tailEnd/>
          </a:ln>
        </p:spPr>
        <p:txBody>
          <a:bodyPr wrap="none" anchor="ctr">
            <a:prstTxWarp prst="textNoShape">
              <a:avLst/>
            </a:prstTxWarp>
          </a:bodyPr>
          <a:lstStyle/>
          <a:p>
            <a:endParaRPr lang="en-US" sz="2300">
              <a:latin typeface="Times New Roman"/>
              <a:cs typeface="Times New Roman"/>
            </a:endParaRPr>
          </a:p>
        </p:txBody>
      </p:sp>
      <p:sp>
        <p:nvSpPr>
          <p:cNvPr id="18454" name="Line 23"/>
          <p:cNvSpPr>
            <a:spLocks noChangeShapeType="1"/>
          </p:cNvSpPr>
          <p:nvPr/>
        </p:nvSpPr>
        <p:spPr bwMode="auto">
          <a:xfrm>
            <a:off x="5105400" y="6019800"/>
            <a:ext cx="3810000" cy="0"/>
          </a:xfrm>
          <a:prstGeom prst="line">
            <a:avLst/>
          </a:prstGeom>
          <a:noFill/>
          <a:ln w="9525">
            <a:solidFill>
              <a:schemeClr val="tx1"/>
            </a:solidFill>
            <a:round/>
            <a:headEnd/>
            <a:tailEnd/>
          </a:ln>
        </p:spPr>
        <p:txBody>
          <a:bodyPr wrap="none" anchor="ctr">
            <a:prstTxWarp prst="textNoShape">
              <a:avLst/>
            </a:prstTxWarp>
          </a:bodyPr>
          <a:lstStyle/>
          <a:p>
            <a:endParaRPr lang="en-US" sz="2300">
              <a:latin typeface="Times New Roman"/>
              <a:cs typeface="Times New Roman"/>
            </a:endParaRPr>
          </a:p>
        </p:txBody>
      </p:sp>
      <p:sp>
        <p:nvSpPr>
          <p:cNvPr id="18455" name="Text Box 24"/>
          <p:cNvSpPr txBox="1">
            <a:spLocks noChangeArrowheads="1"/>
          </p:cNvSpPr>
          <p:nvPr/>
        </p:nvSpPr>
        <p:spPr bwMode="auto">
          <a:xfrm>
            <a:off x="441325" y="5502275"/>
            <a:ext cx="3637588" cy="800219"/>
          </a:xfrm>
          <a:prstGeom prst="rect">
            <a:avLst/>
          </a:prstGeom>
          <a:noFill/>
          <a:ln w="9525">
            <a:noFill/>
            <a:miter lim="800000"/>
            <a:headEnd/>
            <a:tailEnd/>
          </a:ln>
        </p:spPr>
        <p:txBody>
          <a:bodyPr wrap="none">
            <a:prstTxWarp prst="textNoShape">
              <a:avLst/>
            </a:prstTxWarp>
            <a:spAutoFit/>
          </a:bodyPr>
          <a:lstStyle/>
          <a:p>
            <a:r>
              <a:rPr lang="en-US" sz="2300">
                <a:latin typeface="Times New Roman"/>
                <a:cs typeface="Times New Roman"/>
              </a:rPr>
              <a:t>A more logical system is </a:t>
            </a:r>
            <a:r>
              <a:rPr lang="en-US" sz="2300" i="1">
                <a:latin typeface="Times New Roman"/>
                <a:cs typeface="Times New Roman"/>
              </a:rPr>
              <a:t>AB</a:t>
            </a:r>
            <a:r>
              <a:rPr lang="en-US" sz="2300" baseline="-25000">
                <a:latin typeface="Times New Roman"/>
                <a:cs typeface="Times New Roman"/>
                <a:sym typeface="Symbol" charset="2"/>
              </a:rPr>
              <a:t></a:t>
            </a:r>
            <a:endParaRPr lang="en-US" sz="2300">
              <a:latin typeface="Times New Roman"/>
              <a:cs typeface="Times New Roman"/>
              <a:sym typeface="Symbol" charset="2"/>
            </a:endParaRPr>
          </a:p>
          <a:p>
            <a:r>
              <a:rPr lang="en-US" sz="2300">
                <a:latin typeface="Times New Roman"/>
                <a:cs typeface="Times New Roman"/>
                <a:sym typeface="Symbol" charset="2"/>
              </a:rPr>
              <a:t>magnitudes:  </a:t>
            </a:r>
            <a:endParaRPr lang="en-US" sz="2300" baseline="-25000">
              <a:latin typeface="Times New Roman"/>
              <a:cs typeface="Times New Roman"/>
              <a:sym typeface="Symbol" charset="2"/>
            </a:endParaRPr>
          </a:p>
        </p:txBody>
      </p:sp>
      <p:sp>
        <p:nvSpPr>
          <p:cNvPr id="18456" name="Text Box 25"/>
          <p:cNvSpPr txBox="1">
            <a:spLocks noChangeArrowheads="1"/>
          </p:cNvSpPr>
          <p:nvPr/>
        </p:nvSpPr>
        <p:spPr bwMode="auto">
          <a:xfrm>
            <a:off x="2133600" y="6080125"/>
            <a:ext cx="3749855" cy="446276"/>
          </a:xfrm>
          <a:prstGeom prst="rect">
            <a:avLst/>
          </a:prstGeom>
          <a:noFill/>
          <a:ln w="9525">
            <a:noFill/>
            <a:miter lim="800000"/>
            <a:headEnd/>
            <a:tailEnd/>
          </a:ln>
        </p:spPr>
        <p:txBody>
          <a:bodyPr wrap="none">
            <a:prstTxWarp prst="textNoShape">
              <a:avLst/>
            </a:prstTxWarp>
            <a:spAutoFit/>
          </a:bodyPr>
          <a:lstStyle/>
          <a:p>
            <a:r>
              <a:rPr lang="en-US" sz="2300" i="1">
                <a:latin typeface="Times New Roman"/>
                <a:cs typeface="Times New Roman"/>
              </a:rPr>
              <a:t>AB</a:t>
            </a:r>
            <a:r>
              <a:rPr lang="en-US" sz="2300" baseline="-25000">
                <a:latin typeface="Times New Roman"/>
                <a:cs typeface="Times New Roman"/>
                <a:sym typeface="Symbol" charset="2"/>
              </a:rPr>
              <a:t></a:t>
            </a:r>
            <a:r>
              <a:rPr lang="en-US" sz="2300">
                <a:latin typeface="Times New Roman"/>
                <a:cs typeface="Times New Roman"/>
              </a:rPr>
              <a:t> = -2.5 log </a:t>
            </a:r>
            <a:r>
              <a:rPr lang="en-US" sz="2300" i="1">
                <a:latin typeface="Times New Roman"/>
                <a:cs typeface="Times New Roman"/>
                <a:sym typeface="Wingdings 2" charset="2"/>
              </a:rPr>
              <a:t>f</a:t>
            </a:r>
            <a:r>
              <a:rPr lang="en-US" sz="2300" baseline="-25000">
                <a:latin typeface="Times New Roman"/>
                <a:cs typeface="Times New Roman"/>
                <a:sym typeface="Symbol" charset="2"/>
              </a:rPr>
              <a:t></a:t>
            </a:r>
            <a:r>
              <a:rPr lang="en-US" sz="2300">
                <a:latin typeface="Times New Roman"/>
                <a:cs typeface="Times New Roman"/>
              </a:rPr>
              <a:t> [cgs] - 48.60</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a:xfrm>
            <a:off x="685800" y="304800"/>
            <a:ext cx="7772400" cy="762000"/>
          </a:xfrm>
        </p:spPr>
        <p:txBody>
          <a:bodyPr/>
          <a:lstStyle/>
          <a:p>
            <a:pPr eaLnBrk="1" hangingPunct="1"/>
            <a:r>
              <a:rPr lang="en-US" sz="4000" b="1" dirty="0"/>
              <a:t>Photometric Zero-Points (Visible)</a:t>
            </a:r>
            <a:endParaRPr lang="en-US" dirty="0"/>
          </a:p>
        </p:txBody>
      </p:sp>
      <p:pic>
        <p:nvPicPr>
          <p:cNvPr id="31747" name="Picture 1027"/>
          <p:cNvPicPr>
            <a:picLocks noChangeAspect="1" noChangeArrowheads="1"/>
          </p:cNvPicPr>
          <p:nvPr/>
        </p:nvPicPr>
        <p:blipFill>
          <a:blip r:embed="rId3"/>
          <a:srcRect/>
          <a:stretch>
            <a:fillRect/>
          </a:stretch>
        </p:blipFill>
        <p:spPr bwMode="auto">
          <a:xfrm>
            <a:off x="101600" y="1111250"/>
            <a:ext cx="9042400" cy="2698750"/>
          </a:xfrm>
          <a:prstGeom prst="rect">
            <a:avLst/>
          </a:prstGeom>
          <a:noFill/>
          <a:ln w="9525">
            <a:noFill/>
            <a:miter lim="800000"/>
            <a:headEnd/>
            <a:tailEnd/>
          </a:ln>
        </p:spPr>
      </p:pic>
      <p:pic>
        <p:nvPicPr>
          <p:cNvPr id="31748" name="Picture 1028"/>
          <p:cNvPicPr>
            <a:picLocks noChangeAspect="1" noChangeArrowheads="1"/>
          </p:cNvPicPr>
          <p:nvPr/>
        </p:nvPicPr>
        <p:blipFill>
          <a:blip r:embed="rId4"/>
          <a:srcRect/>
          <a:stretch>
            <a:fillRect/>
          </a:stretch>
        </p:blipFill>
        <p:spPr bwMode="auto">
          <a:xfrm>
            <a:off x="190500" y="4025900"/>
            <a:ext cx="8496300" cy="1155700"/>
          </a:xfrm>
          <a:prstGeom prst="rect">
            <a:avLst/>
          </a:prstGeom>
          <a:noFill/>
          <a:ln w="9525">
            <a:noFill/>
            <a:miter lim="800000"/>
            <a:headEnd/>
            <a:tailEnd/>
          </a:ln>
        </p:spPr>
      </p:pic>
      <p:pic>
        <p:nvPicPr>
          <p:cNvPr id="31749" name="Picture 1029"/>
          <p:cNvPicPr>
            <a:picLocks noChangeAspect="1" noChangeArrowheads="1"/>
          </p:cNvPicPr>
          <p:nvPr/>
        </p:nvPicPr>
        <p:blipFill>
          <a:blip r:embed="rId5"/>
          <a:srcRect/>
          <a:stretch>
            <a:fillRect/>
          </a:stretch>
        </p:blipFill>
        <p:spPr bwMode="auto">
          <a:xfrm>
            <a:off x="152400" y="5372100"/>
            <a:ext cx="8534400" cy="952500"/>
          </a:xfrm>
          <a:prstGeom prst="rect">
            <a:avLst/>
          </a:prstGeom>
          <a:noFill/>
          <a:ln w="9525">
            <a:noFill/>
            <a:miter lim="800000"/>
            <a:headEnd/>
            <a:tailEnd/>
          </a:ln>
        </p:spPr>
      </p:pic>
      <p:sp>
        <p:nvSpPr>
          <p:cNvPr id="31750" name="Text Box 1030"/>
          <p:cNvSpPr txBox="1">
            <a:spLocks noChangeArrowheads="1"/>
          </p:cNvSpPr>
          <p:nvPr/>
        </p:nvSpPr>
        <p:spPr bwMode="auto">
          <a:xfrm>
            <a:off x="152400" y="6324600"/>
            <a:ext cx="3041650" cy="396875"/>
          </a:xfrm>
          <a:prstGeom prst="rect">
            <a:avLst/>
          </a:prstGeom>
          <a:noFill/>
          <a:ln w="9525">
            <a:noFill/>
            <a:miter lim="800000"/>
            <a:headEnd/>
            <a:tailEnd/>
          </a:ln>
        </p:spPr>
        <p:txBody>
          <a:bodyPr wrap="none">
            <a:prstTxWarp prst="textNoShape">
              <a:avLst/>
            </a:prstTxWarp>
            <a:spAutoFit/>
          </a:bodyPr>
          <a:lstStyle/>
          <a:p>
            <a:r>
              <a:rPr lang="en-US" sz="2000" i="1"/>
              <a:t>(From Fukugita et al. 1995)</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2" descr="irtransbands.jpg                                               0001F32F&#10;george's disk                  B9F1EF54:"/>
          <p:cNvPicPr>
            <a:picLocks noChangeAspect="1" noChangeArrowheads="1"/>
          </p:cNvPicPr>
          <p:nvPr/>
        </p:nvPicPr>
        <p:blipFill>
          <a:blip r:embed="rId2">
            <a:lum bright="-10000" contrast="28000"/>
          </a:blip>
          <a:srcRect/>
          <a:stretch>
            <a:fillRect/>
          </a:stretch>
        </p:blipFill>
        <p:spPr bwMode="auto">
          <a:xfrm>
            <a:off x="406400" y="1755775"/>
            <a:ext cx="8128000" cy="4645025"/>
          </a:xfrm>
          <a:prstGeom prst="rect">
            <a:avLst/>
          </a:prstGeom>
          <a:noFill/>
          <a:ln w="9525">
            <a:noFill/>
            <a:miter lim="800000"/>
            <a:headEnd/>
            <a:tailEnd/>
          </a:ln>
        </p:spPr>
      </p:pic>
      <p:sp>
        <p:nvSpPr>
          <p:cNvPr id="20483" name="Text Box 3"/>
          <p:cNvSpPr txBox="1">
            <a:spLocks noChangeArrowheads="1"/>
          </p:cNvSpPr>
          <p:nvPr/>
        </p:nvSpPr>
        <p:spPr bwMode="auto">
          <a:xfrm>
            <a:off x="381000" y="349250"/>
            <a:ext cx="8229600" cy="1169551"/>
          </a:xfrm>
          <a:prstGeom prst="rect">
            <a:avLst/>
          </a:prstGeom>
          <a:noFill/>
          <a:ln w="9525">
            <a:noFill/>
            <a:miter lim="800000"/>
            <a:headEnd/>
            <a:tailEnd/>
          </a:ln>
        </p:spPr>
        <p:txBody>
          <a:bodyPr>
            <a:prstTxWarp prst="textNoShape">
              <a:avLst/>
            </a:prstTxWarp>
            <a:spAutoFit/>
          </a:bodyPr>
          <a:lstStyle/>
          <a:p>
            <a:pPr algn="ctr"/>
            <a:r>
              <a:rPr lang="en-US" sz="4000" b="1" dirty="0">
                <a:solidFill>
                  <a:srgbClr val="000090"/>
                </a:solidFill>
                <a:latin typeface="Times New Roman"/>
                <a:cs typeface="Times New Roman"/>
              </a:rPr>
              <a:t>The Infrared Photometric Bands </a:t>
            </a:r>
          </a:p>
          <a:p>
            <a:pPr algn="ctr"/>
            <a:r>
              <a:rPr lang="en-US" sz="3000" dirty="0">
                <a:latin typeface="Times New Roman"/>
                <a:cs typeface="Times New Roman"/>
              </a:rPr>
              <a:t>… where the atmospheric transmission windows are</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r="3193"/>
          <a:stretch>
            <a:fillRect/>
          </a:stretch>
        </p:blipFill>
        <p:spPr bwMode="auto">
          <a:xfrm>
            <a:off x="0" y="1389063"/>
            <a:ext cx="9073311" cy="5172075"/>
          </a:xfrm>
          <a:prstGeom prst="rect">
            <a:avLst/>
          </a:prstGeom>
          <a:noFill/>
          <a:ln w="9525">
            <a:noFill/>
            <a:miter lim="800000"/>
            <a:headEnd/>
            <a:tailEnd/>
          </a:ln>
        </p:spPr>
      </p:pic>
      <p:sp>
        <p:nvSpPr>
          <p:cNvPr id="39939" name="Text Box 3"/>
          <p:cNvSpPr txBox="1">
            <a:spLocks noChangeArrowheads="1"/>
          </p:cNvSpPr>
          <p:nvPr/>
        </p:nvSpPr>
        <p:spPr bwMode="auto">
          <a:xfrm>
            <a:off x="2393950" y="425450"/>
            <a:ext cx="4721665"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0090"/>
                </a:solidFill>
                <a:latin typeface="Times New Roman"/>
                <a:cs typeface="Times New Roman"/>
              </a:rPr>
              <a:t>Infrared </a:t>
            </a:r>
            <a:r>
              <a:rPr lang="en-US" sz="4000" b="1" dirty="0" err="1">
                <a:solidFill>
                  <a:srgbClr val="000090"/>
                </a:solidFill>
                <a:latin typeface="Times New Roman"/>
                <a:cs typeface="Times New Roman"/>
              </a:rPr>
              <a:t>Bandpasses</a:t>
            </a:r>
            <a:endParaRPr lang="en-US" sz="4000" b="1" dirty="0">
              <a:solidFill>
                <a:srgbClr val="000090"/>
              </a:solidFill>
              <a:latin typeface="Times New Roman"/>
              <a:cs typeface="Times New Roman"/>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a:stretch>
            <a:fillRect/>
          </a:stretch>
        </p:blipFill>
        <p:spPr bwMode="auto">
          <a:xfrm>
            <a:off x="76200" y="1836738"/>
            <a:ext cx="8915400" cy="3702050"/>
          </a:xfrm>
          <a:prstGeom prst="rect">
            <a:avLst/>
          </a:prstGeom>
          <a:noFill/>
          <a:ln w="9525">
            <a:noFill/>
            <a:miter lim="800000"/>
            <a:headEnd/>
            <a:tailEnd/>
          </a:ln>
        </p:spPr>
      </p:pic>
      <p:sp>
        <p:nvSpPr>
          <p:cNvPr id="41987" name="Text Box 3"/>
          <p:cNvSpPr txBox="1">
            <a:spLocks noChangeArrowheads="1"/>
          </p:cNvSpPr>
          <p:nvPr/>
        </p:nvSpPr>
        <p:spPr bwMode="auto">
          <a:xfrm>
            <a:off x="2470150" y="501650"/>
            <a:ext cx="4721665"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0090"/>
                </a:solidFill>
                <a:latin typeface="Times New Roman"/>
                <a:cs typeface="Times New Roman"/>
              </a:rPr>
              <a:t>Infrared </a:t>
            </a:r>
            <a:r>
              <a:rPr lang="en-US" sz="4000" b="1" dirty="0" err="1">
                <a:solidFill>
                  <a:srgbClr val="000090"/>
                </a:solidFill>
                <a:latin typeface="Times New Roman"/>
                <a:cs typeface="Times New Roman"/>
              </a:rPr>
              <a:t>Bandpasses</a:t>
            </a:r>
            <a:endParaRPr lang="en-US" sz="4000" b="1" dirty="0">
              <a:solidFill>
                <a:srgbClr val="000090"/>
              </a:solidFill>
              <a:latin typeface="Times New Roman"/>
              <a:cs typeface="Times New Roman"/>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28600"/>
            <a:ext cx="7772400" cy="685800"/>
          </a:xfrm>
        </p:spPr>
        <p:txBody>
          <a:bodyPr>
            <a:noAutofit/>
          </a:bodyPr>
          <a:lstStyle/>
          <a:p>
            <a:pPr eaLnBrk="1" hangingPunct="1"/>
            <a:r>
              <a:rPr lang="en-US" b="1" dirty="0"/>
              <a:t>Colors From Magnitudes </a:t>
            </a:r>
            <a:endParaRPr lang="en-US" dirty="0"/>
          </a:p>
        </p:txBody>
      </p:sp>
      <p:sp>
        <p:nvSpPr>
          <p:cNvPr id="21507" name="Text Box 4"/>
          <p:cNvSpPr txBox="1">
            <a:spLocks noChangeArrowheads="1"/>
          </p:cNvSpPr>
          <p:nvPr/>
        </p:nvSpPr>
        <p:spPr bwMode="auto">
          <a:xfrm>
            <a:off x="6858000" y="6248400"/>
            <a:ext cx="2208213" cy="396875"/>
          </a:xfrm>
          <a:prstGeom prst="rect">
            <a:avLst/>
          </a:prstGeom>
          <a:noFill/>
          <a:ln w="9525">
            <a:noFill/>
            <a:miter lim="800000"/>
            <a:headEnd/>
            <a:tailEnd/>
          </a:ln>
        </p:spPr>
        <p:txBody>
          <a:bodyPr wrap="none">
            <a:prstTxWarp prst="textNoShape">
              <a:avLst/>
            </a:prstTxWarp>
            <a:spAutoFit/>
          </a:bodyPr>
          <a:lstStyle/>
          <a:p>
            <a:r>
              <a:rPr lang="en-US" sz="2000" i="1">
                <a:latin typeface="Times New Roman" charset="0"/>
              </a:rPr>
              <a:t>(From P. Armitage)</a:t>
            </a:r>
          </a:p>
        </p:txBody>
      </p:sp>
      <p:sp>
        <p:nvSpPr>
          <p:cNvPr id="21508" name="Text Box 5"/>
          <p:cNvSpPr txBox="1">
            <a:spLocks noChangeArrowheads="1"/>
          </p:cNvSpPr>
          <p:nvPr/>
        </p:nvSpPr>
        <p:spPr bwMode="auto">
          <a:xfrm>
            <a:off x="304800" y="914400"/>
            <a:ext cx="8382000" cy="1501775"/>
          </a:xfrm>
          <a:prstGeom prst="rect">
            <a:avLst/>
          </a:prstGeom>
          <a:noFill/>
          <a:ln w="9525">
            <a:noFill/>
            <a:miter lim="800000"/>
            <a:headEnd/>
            <a:tailEnd/>
          </a:ln>
        </p:spPr>
        <p:txBody>
          <a:bodyPr>
            <a:prstTxWarp prst="textNoShape">
              <a:avLst/>
            </a:prstTxWarp>
            <a:spAutoFit/>
          </a:bodyPr>
          <a:lstStyle/>
          <a:p>
            <a:pPr algn="r">
              <a:lnSpc>
                <a:spcPct val="110000"/>
              </a:lnSpc>
            </a:pPr>
            <a:r>
              <a:rPr lang="en-US" sz="2800">
                <a:latin typeface="Times New Roman" charset="0"/>
              </a:rPr>
              <a:t>The color of an object is defined as the difference in the magnitude in each of two bandpasses: e.g. the </a:t>
            </a:r>
            <a:r>
              <a:rPr lang="en-US" sz="2800" i="1">
                <a:latin typeface="Times New Roman" charset="0"/>
              </a:rPr>
              <a:t>(B-V)</a:t>
            </a:r>
            <a:r>
              <a:rPr lang="en-US" sz="2800">
                <a:latin typeface="Times New Roman" charset="0"/>
              </a:rPr>
              <a:t> color is: </a:t>
            </a:r>
            <a:r>
              <a:rPr lang="en-US" sz="2800" i="1">
                <a:latin typeface="Times New Roman" charset="0"/>
              </a:rPr>
              <a:t>B-V = m</a:t>
            </a:r>
            <a:r>
              <a:rPr lang="en-US" sz="2800" i="1" baseline="-25000">
                <a:latin typeface="Times New Roman" charset="0"/>
              </a:rPr>
              <a:t>B</a:t>
            </a:r>
            <a:r>
              <a:rPr lang="en-US" sz="2800" i="1">
                <a:latin typeface="Times New Roman" charset="0"/>
              </a:rPr>
              <a:t>-m</a:t>
            </a:r>
            <a:r>
              <a:rPr lang="en-US" sz="2800" i="1" baseline="-25000">
                <a:latin typeface="Times New Roman" charset="0"/>
              </a:rPr>
              <a:t>V</a:t>
            </a:r>
          </a:p>
        </p:txBody>
      </p:sp>
      <p:pic>
        <p:nvPicPr>
          <p:cNvPr id="21509" name="Picture 6" descr="&#10;planck.gif                                                     0004650EMacintosh HD                   B7465B8A:"/>
          <p:cNvPicPr>
            <a:picLocks noChangeAspect="1" noChangeArrowheads="1"/>
          </p:cNvPicPr>
          <p:nvPr/>
        </p:nvPicPr>
        <p:blipFill>
          <a:blip r:embed="rId2">
            <a:lum bright="-16000" contrast="30000"/>
          </a:blip>
          <a:srcRect/>
          <a:stretch>
            <a:fillRect/>
          </a:stretch>
        </p:blipFill>
        <p:spPr bwMode="auto">
          <a:xfrm>
            <a:off x="169863" y="2133600"/>
            <a:ext cx="4706937" cy="4706938"/>
          </a:xfrm>
          <a:prstGeom prst="rect">
            <a:avLst/>
          </a:prstGeom>
          <a:noFill/>
          <a:ln w="9525">
            <a:noFill/>
            <a:miter lim="800000"/>
            <a:headEnd/>
            <a:tailEnd/>
          </a:ln>
        </p:spPr>
      </p:pic>
      <p:sp>
        <p:nvSpPr>
          <p:cNvPr id="21510" name="Text Box 7"/>
          <p:cNvSpPr txBox="1">
            <a:spLocks noChangeArrowheads="1"/>
          </p:cNvSpPr>
          <p:nvPr/>
        </p:nvSpPr>
        <p:spPr bwMode="auto">
          <a:xfrm>
            <a:off x="4851400" y="2819400"/>
            <a:ext cx="4221163" cy="1373188"/>
          </a:xfrm>
          <a:prstGeom prst="rect">
            <a:avLst/>
          </a:prstGeom>
          <a:noFill/>
          <a:ln w="9525">
            <a:noFill/>
            <a:miter lim="800000"/>
            <a:headEnd/>
            <a:tailEnd/>
          </a:ln>
        </p:spPr>
        <p:txBody>
          <a:bodyPr wrap="none">
            <a:prstTxWarp prst="textNoShape">
              <a:avLst/>
            </a:prstTxWarp>
            <a:spAutoFit/>
          </a:bodyPr>
          <a:lstStyle/>
          <a:p>
            <a:r>
              <a:rPr lang="en-US" sz="2800">
                <a:latin typeface="Times New Roman" charset="0"/>
              </a:rPr>
              <a:t>Stars radiate roughly as </a:t>
            </a:r>
          </a:p>
          <a:p>
            <a:r>
              <a:rPr lang="en-US" sz="2800">
                <a:latin typeface="Times New Roman" charset="0"/>
              </a:rPr>
              <a:t>blackbodies, so the color </a:t>
            </a:r>
          </a:p>
          <a:p>
            <a:r>
              <a:rPr lang="en-US" sz="2800">
                <a:latin typeface="Times New Roman" charset="0"/>
              </a:rPr>
              <a:t>reflects surface temperature.</a:t>
            </a:r>
          </a:p>
        </p:txBody>
      </p:sp>
      <p:sp>
        <p:nvSpPr>
          <p:cNvPr id="21511" name="Text Box 8"/>
          <p:cNvSpPr txBox="1">
            <a:spLocks noChangeArrowheads="1"/>
          </p:cNvSpPr>
          <p:nvPr/>
        </p:nvSpPr>
        <p:spPr bwMode="auto">
          <a:xfrm>
            <a:off x="4822825" y="3954463"/>
            <a:ext cx="184150" cy="519112"/>
          </a:xfrm>
          <a:prstGeom prst="rect">
            <a:avLst/>
          </a:prstGeom>
          <a:noFill/>
          <a:ln w="9525">
            <a:noFill/>
            <a:miter lim="800000"/>
            <a:headEnd/>
            <a:tailEnd/>
          </a:ln>
        </p:spPr>
        <p:txBody>
          <a:bodyPr>
            <a:prstTxWarp prst="textNoShape">
              <a:avLst/>
            </a:prstTxWarp>
            <a:spAutoFit/>
          </a:bodyPr>
          <a:lstStyle/>
          <a:p>
            <a:pPr>
              <a:spcBef>
                <a:spcPct val="50000"/>
              </a:spcBef>
            </a:pPr>
            <a:endParaRPr lang="en-US" sz="2800">
              <a:latin typeface="Times New Roman" charset="0"/>
            </a:endParaRPr>
          </a:p>
        </p:txBody>
      </p:sp>
      <p:sp>
        <p:nvSpPr>
          <p:cNvPr id="21512" name="Text Box 9"/>
          <p:cNvSpPr txBox="1">
            <a:spLocks noChangeArrowheads="1"/>
          </p:cNvSpPr>
          <p:nvPr/>
        </p:nvSpPr>
        <p:spPr bwMode="auto">
          <a:xfrm>
            <a:off x="4903788" y="4616450"/>
            <a:ext cx="3860800" cy="946150"/>
          </a:xfrm>
          <a:prstGeom prst="rect">
            <a:avLst/>
          </a:prstGeom>
          <a:noFill/>
          <a:ln w="9525">
            <a:noFill/>
            <a:miter lim="800000"/>
            <a:headEnd/>
            <a:tailEnd/>
          </a:ln>
        </p:spPr>
        <p:txBody>
          <a:bodyPr wrap="none">
            <a:prstTxWarp prst="textNoShape">
              <a:avLst/>
            </a:prstTxWarp>
            <a:spAutoFit/>
          </a:bodyPr>
          <a:lstStyle/>
          <a:p>
            <a:r>
              <a:rPr lang="en-US" sz="2800">
                <a:latin typeface="Times New Roman" charset="0"/>
              </a:rPr>
              <a:t>Vega has T = 9500 K, by </a:t>
            </a:r>
          </a:p>
          <a:p>
            <a:r>
              <a:rPr lang="en-US" sz="2800">
                <a:latin typeface="Times New Roman" charset="0"/>
              </a:rPr>
              <a:t>definition color is zero.</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685800" y="304800"/>
            <a:ext cx="7772400" cy="609600"/>
          </a:xfrm>
        </p:spPr>
        <p:txBody>
          <a:bodyPr>
            <a:noAutofit/>
          </a:bodyPr>
          <a:lstStyle/>
          <a:p>
            <a:pPr eaLnBrk="1" hangingPunct="1"/>
            <a:r>
              <a:rPr lang="en-US" b="1" dirty="0">
                <a:latin typeface="Times New Roman" charset="0"/>
              </a:rPr>
              <a:t>Apparent vs. Absolute Magnitudes</a:t>
            </a:r>
            <a:endParaRPr lang="en-US" dirty="0">
              <a:latin typeface="Times New Roman" charset="0"/>
            </a:endParaRPr>
          </a:p>
        </p:txBody>
      </p:sp>
      <p:sp>
        <p:nvSpPr>
          <p:cNvPr id="22532" name="Text Box 4"/>
          <p:cNvSpPr txBox="1">
            <a:spLocks noChangeArrowheads="1"/>
          </p:cNvSpPr>
          <p:nvPr/>
        </p:nvSpPr>
        <p:spPr bwMode="auto">
          <a:xfrm>
            <a:off x="7291388" y="6369050"/>
            <a:ext cx="1851025" cy="336550"/>
          </a:xfrm>
          <a:prstGeom prst="rect">
            <a:avLst/>
          </a:prstGeom>
          <a:noFill/>
          <a:ln w="9525">
            <a:noFill/>
            <a:miter lim="800000"/>
            <a:headEnd/>
            <a:tailEnd/>
          </a:ln>
        </p:spPr>
        <p:txBody>
          <a:bodyPr wrap="none">
            <a:prstTxWarp prst="textNoShape">
              <a:avLst/>
            </a:prstTxWarp>
            <a:spAutoFit/>
          </a:bodyPr>
          <a:lstStyle/>
          <a:p>
            <a:r>
              <a:rPr lang="en-US" sz="1600" b="1" i="1">
                <a:latin typeface="Times New Roman" charset="0"/>
              </a:rPr>
              <a:t>(From P. Armitage)</a:t>
            </a:r>
          </a:p>
        </p:txBody>
      </p:sp>
      <p:sp>
        <p:nvSpPr>
          <p:cNvPr id="22533" name="Text Box 6"/>
          <p:cNvSpPr txBox="1">
            <a:spLocks noChangeArrowheads="1"/>
          </p:cNvSpPr>
          <p:nvPr/>
        </p:nvSpPr>
        <p:spPr bwMode="auto">
          <a:xfrm>
            <a:off x="452438" y="958850"/>
            <a:ext cx="8094662" cy="946150"/>
          </a:xfrm>
          <a:prstGeom prst="rect">
            <a:avLst/>
          </a:prstGeom>
          <a:noFill/>
          <a:ln w="9525">
            <a:noFill/>
            <a:miter lim="800000"/>
            <a:headEnd/>
            <a:tailEnd/>
          </a:ln>
        </p:spPr>
        <p:txBody>
          <a:bodyPr wrap="none">
            <a:prstTxWarp prst="textNoShape">
              <a:avLst/>
            </a:prstTxWarp>
            <a:spAutoFit/>
          </a:bodyPr>
          <a:lstStyle/>
          <a:p>
            <a:r>
              <a:rPr lang="en-US" sz="2800">
                <a:latin typeface="Times New Roman" charset="0"/>
              </a:rPr>
              <a:t>The absolute magnitude is defined as the apparent mag.</a:t>
            </a:r>
          </a:p>
          <a:p>
            <a:r>
              <a:rPr lang="en-US" sz="2800">
                <a:latin typeface="Times New Roman" charset="0"/>
              </a:rPr>
              <a:t>a source would have if it were at a distance of 10 pc:</a:t>
            </a:r>
          </a:p>
        </p:txBody>
      </p:sp>
      <p:sp>
        <p:nvSpPr>
          <p:cNvPr id="22534" name="Text Box 7"/>
          <p:cNvSpPr txBox="1">
            <a:spLocks noChangeArrowheads="1"/>
          </p:cNvSpPr>
          <p:nvPr/>
        </p:nvSpPr>
        <p:spPr bwMode="auto">
          <a:xfrm>
            <a:off x="457200" y="2692400"/>
            <a:ext cx="7669213" cy="946150"/>
          </a:xfrm>
          <a:prstGeom prst="rect">
            <a:avLst/>
          </a:prstGeom>
          <a:noFill/>
          <a:ln w="9525">
            <a:noFill/>
            <a:miter lim="800000"/>
            <a:headEnd/>
            <a:tailEnd/>
          </a:ln>
        </p:spPr>
        <p:txBody>
          <a:bodyPr wrap="none">
            <a:prstTxWarp prst="textNoShape">
              <a:avLst/>
            </a:prstTxWarp>
            <a:spAutoFit/>
          </a:bodyPr>
          <a:lstStyle/>
          <a:p>
            <a:r>
              <a:rPr lang="en-US" sz="2800">
                <a:latin typeface="Times New Roman" charset="0"/>
              </a:rPr>
              <a:t>It is a measure of the </a:t>
            </a:r>
            <a:r>
              <a:rPr lang="en-US" sz="2800" b="1">
                <a:latin typeface="Times New Roman" charset="0"/>
              </a:rPr>
              <a:t>luminosity</a:t>
            </a:r>
            <a:r>
              <a:rPr lang="en-US" sz="2800">
                <a:latin typeface="Times New Roman" charset="0"/>
              </a:rPr>
              <a:t> in some waveband.</a:t>
            </a:r>
          </a:p>
          <a:p>
            <a:r>
              <a:rPr lang="en-US" sz="2800">
                <a:latin typeface="Times New Roman" charset="0"/>
              </a:rPr>
              <a:t>For Sun:    M</a:t>
            </a:r>
            <a:r>
              <a:rPr lang="en-US" sz="2800" baseline="-25000">
                <a:latin typeface="Times New Roman" charset="0"/>
                <a:sym typeface="Wingdings" charset="2"/>
              </a:rPr>
              <a:t>B</a:t>
            </a:r>
            <a:r>
              <a:rPr lang="en-US" sz="2800">
                <a:latin typeface="Times New Roman" charset="0"/>
                <a:sym typeface="Wingdings" charset="2"/>
              </a:rPr>
              <a:t> = 5.47, </a:t>
            </a:r>
            <a:r>
              <a:rPr lang="en-US" sz="2800">
                <a:latin typeface="Times New Roman" charset="0"/>
              </a:rPr>
              <a:t>M</a:t>
            </a:r>
            <a:r>
              <a:rPr lang="en-US" sz="2800" baseline="-25000">
                <a:latin typeface="Times New Roman" charset="0"/>
                <a:sym typeface="Wingdings" charset="2"/>
              </a:rPr>
              <a:t>V</a:t>
            </a:r>
            <a:r>
              <a:rPr lang="en-US" sz="2800">
                <a:latin typeface="Times New Roman" charset="0"/>
                <a:sym typeface="Wingdings" charset="2"/>
              </a:rPr>
              <a:t> = 4.82, </a:t>
            </a:r>
            <a:r>
              <a:rPr lang="en-US" sz="2800">
                <a:latin typeface="Times New Roman" charset="0"/>
              </a:rPr>
              <a:t>M</a:t>
            </a:r>
            <a:r>
              <a:rPr lang="en-US" sz="2800" baseline="-25000">
                <a:latin typeface="Times New Roman" charset="0"/>
                <a:sym typeface="Wingdings" charset="2"/>
              </a:rPr>
              <a:t>bol</a:t>
            </a:r>
            <a:r>
              <a:rPr lang="en-US" sz="2800">
                <a:latin typeface="Times New Roman" charset="0"/>
                <a:sym typeface="Wingdings" charset="2"/>
              </a:rPr>
              <a:t> = 4.74</a:t>
            </a:r>
          </a:p>
        </p:txBody>
      </p:sp>
      <p:sp>
        <p:nvSpPr>
          <p:cNvPr id="22535" name="Text Box 8"/>
          <p:cNvSpPr txBox="1">
            <a:spLocks noChangeArrowheads="1"/>
          </p:cNvSpPr>
          <p:nvPr/>
        </p:nvSpPr>
        <p:spPr bwMode="auto">
          <a:xfrm>
            <a:off x="381000" y="4021138"/>
            <a:ext cx="4343400" cy="2227262"/>
          </a:xfrm>
          <a:prstGeom prst="rect">
            <a:avLst/>
          </a:prstGeom>
          <a:noFill/>
          <a:ln w="9525">
            <a:noFill/>
            <a:miter lim="800000"/>
            <a:headEnd/>
            <a:tailEnd/>
          </a:ln>
        </p:spPr>
        <p:txBody>
          <a:bodyPr>
            <a:prstTxWarp prst="textNoShape">
              <a:avLst/>
            </a:prstTxWarp>
            <a:spAutoFit/>
          </a:bodyPr>
          <a:lstStyle/>
          <a:p>
            <a:r>
              <a:rPr lang="en-US" sz="2800">
                <a:latin typeface="Times New Roman" charset="0"/>
              </a:rPr>
              <a:t>Difference between the apparent magnitude </a:t>
            </a:r>
            <a:r>
              <a:rPr lang="en-US" sz="2800" i="1">
                <a:latin typeface="Times New Roman" charset="0"/>
              </a:rPr>
              <a:t>m</a:t>
            </a:r>
            <a:r>
              <a:rPr lang="en-US" sz="2800">
                <a:latin typeface="Times New Roman" charset="0"/>
              </a:rPr>
              <a:t> and the absolute magnitude </a:t>
            </a:r>
            <a:r>
              <a:rPr lang="en-US" sz="2800" i="1">
                <a:latin typeface="Times New Roman" charset="0"/>
              </a:rPr>
              <a:t>M</a:t>
            </a:r>
            <a:r>
              <a:rPr lang="en-US" sz="2800">
                <a:latin typeface="Times New Roman" charset="0"/>
              </a:rPr>
              <a:t> (any band) is a </a:t>
            </a:r>
            <a:r>
              <a:rPr lang="en-US" sz="2800" b="1" i="1">
                <a:latin typeface="Times New Roman" charset="0"/>
              </a:rPr>
              <a:t>measure of the distance</a:t>
            </a:r>
            <a:r>
              <a:rPr lang="en-US" sz="2800">
                <a:latin typeface="Times New Roman" charset="0"/>
              </a:rPr>
              <a:t> to the source</a:t>
            </a:r>
          </a:p>
        </p:txBody>
      </p:sp>
      <p:graphicFrame>
        <p:nvGraphicFramePr>
          <p:cNvPr id="22530" name="Object 2"/>
          <p:cNvGraphicFramePr>
            <a:graphicFrameLocks noChangeAspect="1"/>
          </p:cNvGraphicFramePr>
          <p:nvPr/>
        </p:nvGraphicFramePr>
        <p:xfrm>
          <a:off x="4800600" y="3994150"/>
          <a:ext cx="3894138" cy="1171575"/>
        </p:xfrm>
        <a:graphic>
          <a:graphicData uri="http://schemas.openxmlformats.org/presentationml/2006/ole">
            <p:oleObj spid="_x0000_s81922" name="Equation" r:id="rId3" imgW="1435100" imgH="431800" progId="Equation.3">
              <p:embed/>
            </p:oleObj>
          </a:graphicData>
        </a:graphic>
      </p:graphicFrame>
      <p:sp>
        <p:nvSpPr>
          <p:cNvPr id="22536" name="AutoShape 10"/>
          <p:cNvSpPr>
            <a:spLocks/>
          </p:cNvSpPr>
          <p:nvPr/>
        </p:nvSpPr>
        <p:spPr bwMode="auto">
          <a:xfrm rot="5424608">
            <a:off x="5295900" y="4592638"/>
            <a:ext cx="228600" cy="1066800"/>
          </a:xfrm>
          <a:prstGeom prst="rightBrace">
            <a:avLst>
              <a:gd name="adj1" fmla="val 38889"/>
              <a:gd name="adj2" fmla="val 50000"/>
            </a:avLst>
          </a:prstGeom>
          <a:noFill/>
          <a:ln w="22225">
            <a:solidFill>
              <a:srgbClr val="74110E"/>
            </a:solidFill>
            <a:round/>
            <a:headEnd/>
            <a:tailEnd/>
          </a:ln>
        </p:spPr>
        <p:txBody>
          <a:bodyPr wrap="none" anchor="ctr">
            <a:prstTxWarp prst="textNoShape">
              <a:avLst/>
            </a:prstTxWarp>
          </a:bodyPr>
          <a:lstStyle/>
          <a:p>
            <a:endParaRPr lang="en-US"/>
          </a:p>
        </p:txBody>
      </p:sp>
      <p:sp>
        <p:nvSpPr>
          <p:cNvPr id="22537" name="Text Box 11"/>
          <p:cNvSpPr txBox="1">
            <a:spLocks noChangeArrowheads="1"/>
          </p:cNvSpPr>
          <p:nvPr/>
        </p:nvSpPr>
        <p:spPr bwMode="auto">
          <a:xfrm>
            <a:off x="4876800" y="5334000"/>
            <a:ext cx="2514600" cy="457200"/>
          </a:xfrm>
          <a:prstGeom prst="rect">
            <a:avLst/>
          </a:prstGeom>
          <a:noFill/>
          <a:ln w="9525">
            <a:noFill/>
            <a:miter lim="800000"/>
            <a:headEnd/>
            <a:tailEnd/>
          </a:ln>
        </p:spPr>
        <p:txBody>
          <a:bodyPr>
            <a:prstTxWarp prst="textNoShape">
              <a:avLst/>
            </a:prstTxWarp>
            <a:spAutoFit/>
          </a:bodyPr>
          <a:lstStyle/>
          <a:p>
            <a:r>
              <a:rPr lang="en-US" sz="2300" b="1" dirty="0">
                <a:solidFill>
                  <a:srgbClr val="74110E"/>
                </a:solidFill>
                <a:latin typeface="Times New Roman" charset="0"/>
              </a:rPr>
              <a:t>Distance modulus</a:t>
            </a:r>
          </a:p>
        </p:txBody>
      </p:sp>
      <p:sp>
        <p:nvSpPr>
          <p:cNvPr id="22538" name="Text Box 12"/>
          <p:cNvSpPr txBox="1">
            <a:spLocks noChangeArrowheads="1"/>
          </p:cNvSpPr>
          <p:nvPr/>
        </p:nvSpPr>
        <p:spPr bwMode="auto">
          <a:xfrm>
            <a:off x="2133600" y="1981200"/>
            <a:ext cx="3734278" cy="553998"/>
          </a:xfrm>
          <a:prstGeom prst="rect">
            <a:avLst/>
          </a:prstGeom>
          <a:noFill/>
          <a:ln w="9525">
            <a:noFill/>
            <a:miter lim="800000"/>
            <a:headEnd/>
            <a:tailEnd/>
          </a:ln>
        </p:spPr>
        <p:txBody>
          <a:bodyPr wrap="none">
            <a:prstTxWarp prst="textNoShape">
              <a:avLst/>
            </a:prstTxWarp>
            <a:spAutoFit/>
          </a:bodyPr>
          <a:lstStyle/>
          <a:p>
            <a:r>
              <a:rPr lang="en-US" sz="3000" i="1" dirty="0">
                <a:latin typeface="Times New Roman"/>
                <a:cs typeface="Times New Roman"/>
              </a:rPr>
              <a:t>M = </a:t>
            </a:r>
            <a:r>
              <a:rPr lang="en-US" sz="3000" i="1" dirty="0" err="1">
                <a:latin typeface="Times New Roman"/>
                <a:cs typeface="Times New Roman"/>
              </a:rPr>
              <a:t>m</a:t>
            </a:r>
            <a:r>
              <a:rPr lang="en-US" sz="3000" dirty="0">
                <a:latin typeface="Times New Roman"/>
                <a:cs typeface="Times New Roman"/>
              </a:rPr>
              <a:t> + 5 - 5 log </a:t>
            </a:r>
            <a:r>
              <a:rPr lang="en-US" sz="3000" i="1" dirty="0" err="1">
                <a:latin typeface="Times New Roman"/>
                <a:cs typeface="Times New Roman"/>
              </a:rPr>
              <a:t>d</a:t>
            </a:r>
            <a:r>
              <a:rPr lang="en-US" sz="3000" dirty="0">
                <a:latin typeface="Times New Roman"/>
                <a:cs typeface="Times New Roman"/>
              </a:rPr>
              <a:t>/pc</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28600"/>
            <a:ext cx="9144000" cy="762000"/>
          </a:xfrm>
        </p:spPr>
        <p:txBody>
          <a:bodyPr>
            <a:noAutofit/>
          </a:bodyPr>
          <a:lstStyle/>
          <a:p>
            <a:pPr eaLnBrk="1" hangingPunct="1"/>
            <a:r>
              <a:rPr lang="en-US" b="1" dirty="0"/>
              <a:t>Photometric Calibration: Standard Stars</a:t>
            </a:r>
            <a:endParaRPr lang="en-US" dirty="0"/>
          </a:p>
        </p:txBody>
      </p:sp>
      <p:pic>
        <p:nvPicPr>
          <p:cNvPr id="23555" name="Picture 3"/>
          <p:cNvPicPr>
            <a:picLocks noChangeAspect="1" noChangeArrowheads="1"/>
          </p:cNvPicPr>
          <p:nvPr/>
        </p:nvPicPr>
        <p:blipFill>
          <a:blip r:embed="rId2">
            <a:lum contrast="12000"/>
          </a:blip>
          <a:srcRect/>
          <a:stretch>
            <a:fillRect/>
          </a:stretch>
        </p:blipFill>
        <p:spPr bwMode="auto">
          <a:xfrm>
            <a:off x="0" y="1066800"/>
            <a:ext cx="3201988" cy="5791200"/>
          </a:xfrm>
          <a:prstGeom prst="rect">
            <a:avLst/>
          </a:prstGeom>
          <a:noFill/>
          <a:ln w="9525">
            <a:noFill/>
            <a:miter lim="800000"/>
            <a:headEnd/>
            <a:tailEnd/>
          </a:ln>
        </p:spPr>
      </p:pic>
      <p:pic>
        <p:nvPicPr>
          <p:cNvPr id="23556" name="Picture 4"/>
          <p:cNvPicPr>
            <a:picLocks noChangeAspect="1" noChangeArrowheads="1"/>
          </p:cNvPicPr>
          <p:nvPr/>
        </p:nvPicPr>
        <p:blipFill>
          <a:blip r:embed="rId3"/>
          <a:srcRect r="32985" b="44588"/>
          <a:stretch>
            <a:fillRect/>
          </a:stretch>
        </p:blipFill>
        <p:spPr bwMode="auto">
          <a:xfrm>
            <a:off x="3200400" y="4054475"/>
            <a:ext cx="5943600" cy="2727325"/>
          </a:xfrm>
          <a:prstGeom prst="rect">
            <a:avLst/>
          </a:prstGeom>
          <a:noFill/>
          <a:ln w="9525">
            <a:noFill/>
            <a:miter lim="800000"/>
            <a:headEnd/>
            <a:tailEnd/>
          </a:ln>
        </p:spPr>
      </p:pic>
      <p:sp>
        <p:nvSpPr>
          <p:cNvPr id="23557" name="Text Box 5"/>
          <p:cNvSpPr txBox="1">
            <a:spLocks noChangeArrowheads="1"/>
          </p:cNvSpPr>
          <p:nvPr/>
        </p:nvSpPr>
        <p:spPr bwMode="auto">
          <a:xfrm>
            <a:off x="3505200" y="1143000"/>
            <a:ext cx="5410200" cy="2654300"/>
          </a:xfrm>
          <a:prstGeom prst="rect">
            <a:avLst/>
          </a:prstGeom>
          <a:noFill/>
          <a:ln w="9525">
            <a:noFill/>
            <a:miter lim="800000"/>
            <a:headEnd/>
            <a:tailEnd/>
          </a:ln>
        </p:spPr>
        <p:txBody>
          <a:bodyPr>
            <a:prstTxWarp prst="textNoShape">
              <a:avLst/>
            </a:prstTxWarp>
            <a:spAutoFit/>
          </a:bodyPr>
          <a:lstStyle/>
          <a:p>
            <a:r>
              <a:rPr lang="en-US" sz="2800">
                <a:latin typeface="Times New Roman"/>
                <a:cs typeface="Times New Roman"/>
              </a:rPr>
              <a:t>Magnitudes of Vega (or other systems primary flux standards) are transferred to many other, secondary standards.  They are observed along with your main science targets, and processed in the same way.</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0178" name="Picture 2" descr="fig2"/>
          <p:cNvPicPr>
            <a:picLocks noChangeAspect="1" noChangeArrowheads="1"/>
          </p:cNvPicPr>
          <p:nvPr/>
        </p:nvPicPr>
        <p:blipFill>
          <a:blip r:embed="rId3">
            <a:lum bright="-4000" contrast="10000"/>
          </a:blip>
          <a:srcRect/>
          <a:stretch>
            <a:fillRect/>
          </a:stretch>
        </p:blipFill>
        <p:spPr bwMode="auto">
          <a:xfrm>
            <a:off x="4800600" y="2514600"/>
            <a:ext cx="4343400" cy="4343400"/>
          </a:xfrm>
          <a:prstGeom prst="rect">
            <a:avLst/>
          </a:prstGeom>
          <a:noFill/>
          <a:ln w="9525">
            <a:noFill/>
            <a:miter lim="800000"/>
            <a:headEnd/>
            <a:tailEnd/>
          </a:ln>
        </p:spPr>
      </p:pic>
      <p:sp>
        <p:nvSpPr>
          <p:cNvPr id="50179" name="Text Box 3"/>
          <p:cNvSpPr txBox="1">
            <a:spLocks noChangeArrowheads="1"/>
          </p:cNvSpPr>
          <p:nvPr/>
        </p:nvSpPr>
        <p:spPr bwMode="auto">
          <a:xfrm>
            <a:off x="0" y="0"/>
            <a:ext cx="9144000" cy="3929063"/>
          </a:xfrm>
          <a:prstGeom prst="rect">
            <a:avLst/>
          </a:prstGeom>
          <a:noFill/>
          <a:ln w="9525">
            <a:noFill/>
            <a:miter lim="800000"/>
            <a:headEnd/>
            <a:tailEnd/>
          </a:ln>
        </p:spPr>
        <p:txBody>
          <a:bodyPr>
            <a:prstTxWarp prst="textNoShape">
              <a:avLst/>
            </a:prstTxWarp>
            <a:spAutoFit/>
          </a:bodyPr>
          <a:lstStyle/>
          <a:p>
            <a:endParaRPr lang="it-IT" sz="4400">
              <a:latin typeface="Comic Sans MS" charset="0"/>
            </a:endParaRPr>
          </a:p>
          <a:p>
            <a:endParaRPr lang="it-IT" sz="4400" b="1">
              <a:latin typeface="Comic Sans MS" charset="0"/>
            </a:endParaRPr>
          </a:p>
          <a:p>
            <a:endParaRPr lang="it-IT" sz="4400" b="1">
              <a:latin typeface="Comic Sans MS" charset="0"/>
            </a:endParaRPr>
          </a:p>
          <a:p>
            <a:endParaRPr lang="it-IT" sz="4400" b="1">
              <a:latin typeface="Comic Sans MS" charset="0"/>
            </a:endParaRPr>
          </a:p>
          <a:p>
            <a:endParaRPr lang="it-IT" sz="4400" b="1">
              <a:latin typeface="Comic Sans MS" charset="0"/>
            </a:endParaRPr>
          </a:p>
          <a:p>
            <a:endParaRPr lang="it-IT" sz="3200" b="1">
              <a:latin typeface="Comic Sans MS" charset="0"/>
            </a:endParaRPr>
          </a:p>
        </p:txBody>
      </p:sp>
      <p:sp>
        <p:nvSpPr>
          <p:cNvPr id="50180" name="Rectangle 4"/>
          <p:cNvSpPr>
            <a:spLocks noChangeArrowheads="1"/>
          </p:cNvSpPr>
          <p:nvPr/>
        </p:nvSpPr>
        <p:spPr bwMode="auto">
          <a:xfrm>
            <a:off x="6172200" y="5788025"/>
            <a:ext cx="1677988" cy="517525"/>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a:t>
            </a:r>
            <a:r>
              <a:rPr lang="it-IT" sz="1400">
                <a:latin typeface="Times New Roman" charset="0"/>
              </a:rPr>
              <a:t>Bedin</a:t>
            </a:r>
            <a:r>
              <a:rPr lang="en-US" sz="1400">
                <a:latin typeface="Times New Roman" charset="0"/>
              </a:rPr>
              <a:t>, Anderson,</a:t>
            </a:r>
          </a:p>
          <a:p>
            <a:r>
              <a:rPr lang="en-US" sz="1400">
                <a:latin typeface="Times New Roman" charset="0"/>
              </a:rPr>
              <a:t>King,  Piotto, </a:t>
            </a:r>
            <a:r>
              <a:rPr lang="it-IT" sz="1400">
                <a:latin typeface="Times New Roman" charset="0"/>
              </a:rPr>
              <a:t>2001)</a:t>
            </a:r>
            <a:r>
              <a:rPr lang="it-IT" sz="1400" b="1" i="1">
                <a:latin typeface="Comic Sans MS" charset="0"/>
              </a:rPr>
              <a:t> </a:t>
            </a:r>
          </a:p>
        </p:txBody>
      </p:sp>
      <p:pic>
        <p:nvPicPr>
          <p:cNvPr id="50181" name="Picture 5" descr="n6397"/>
          <p:cNvPicPr>
            <a:picLocks noChangeAspect="1" noChangeArrowheads="1"/>
          </p:cNvPicPr>
          <p:nvPr/>
        </p:nvPicPr>
        <p:blipFill>
          <a:blip r:embed="rId4"/>
          <a:srcRect/>
          <a:stretch>
            <a:fillRect/>
          </a:stretch>
        </p:blipFill>
        <p:spPr bwMode="auto">
          <a:xfrm>
            <a:off x="0" y="0"/>
            <a:ext cx="4724400" cy="4287838"/>
          </a:xfrm>
          <a:prstGeom prst="rect">
            <a:avLst/>
          </a:prstGeom>
          <a:noFill/>
          <a:ln w="9525">
            <a:noFill/>
            <a:miter lim="800000"/>
            <a:headEnd/>
            <a:tailEnd/>
          </a:ln>
        </p:spPr>
      </p:pic>
      <p:sp>
        <p:nvSpPr>
          <p:cNvPr id="50182" name="Text Box 6"/>
          <p:cNvSpPr txBox="1">
            <a:spLocks noChangeArrowheads="1"/>
          </p:cNvSpPr>
          <p:nvPr/>
        </p:nvSpPr>
        <p:spPr bwMode="auto">
          <a:xfrm>
            <a:off x="762000" y="3276600"/>
            <a:ext cx="2209800" cy="519113"/>
          </a:xfrm>
          <a:prstGeom prst="rect">
            <a:avLst/>
          </a:prstGeom>
          <a:noFill/>
          <a:ln w="9525">
            <a:noFill/>
            <a:miter lim="800000"/>
            <a:headEnd/>
            <a:tailEnd/>
          </a:ln>
        </p:spPr>
        <p:txBody>
          <a:bodyPr>
            <a:prstTxWarp prst="textNoShape">
              <a:avLst/>
            </a:prstTxWarp>
            <a:spAutoFit/>
          </a:bodyPr>
          <a:lstStyle/>
          <a:p>
            <a:pPr>
              <a:buSzPct val="125000"/>
            </a:pPr>
            <a:r>
              <a:rPr lang="it-IT" sz="2800" b="1">
                <a:latin typeface="Comic Sans MS" charset="0"/>
              </a:rPr>
              <a:t>NGC 6397</a:t>
            </a:r>
          </a:p>
        </p:txBody>
      </p:sp>
      <p:sp>
        <p:nvSpPr>
          <p:cNvPr id="50183" name="Text Box 7"/>
          <p:cNvSpPr txBox="1">
            <a:spLocks noChangeArrowheads="1"/>
          </p:cNvSpPr>
          <p:nvPr/>
        </p:nvSpPr>
        <p:spPr bwMode="auto">
          <a:xfrm>
            <a:off x="5410200" y="5715000"/>
            <a:ext cx="1066800" cy="519113"/>
          </a:xfrm>
          <a:prstGeom prst="rect">
            <a:avLst/>
          </a:prstGeom>
          <a:noFill/>
          <a:ln w="9525">
            <a:noFill/>
            <a:miter lim="800000"/>
            <a:headEnd/>
            <a:tailEnd/>
          </a:ln>
        </p:spPr>
        <p:txBody>
          <a:bodyPr>
            <a:prstTxWarp prst="textNoShape">
              <a:avLst/>
            </a:prstTxWarp>
            <a:spAutoFit/>
          </a:bodyPr>
          <a:lstStyle/>
          <a:p>
            <a:pPr>
              <a:buSzPct val="125000"/>
            </a:pPr>
            <a:r>
              <a:rPr lang="it-IT" sz="2800" b="1">
                <a:latin typeface="Comic Sans MS" charset="0"/>
              </a:rPr>
              <a:t>M4</a:t>
            </a:r>
          </a:p>
        </p:txBody>
      </p:sp>
      <p:sp>
        <p:nvSpPr>
          <p:cNvPr id="50184" name="Rectangle 8"/>
          <p:cNvSpPr>
            <a:spLocks noChangeArrowheads="1"/>
          </p:cNvSpPr>
          <p:nvPr/>
        </p:nvSpPr>
        <p:spPr bwMode="auto">
          <a:xfrm>
            <a:off x="0" y="914400"/>
            <a:ext cx="427038" cy="762000"/>
          </a:xfrm>
          <a:prstGeom prst="rect">
            <a:avLst/>
          </a:prstGeom>
          <a:noFill/>
          <a:ln w="9525">
            <a:noFill/>
            <a:miter lim="800000"/>
            <a:headEnd/>
            <a:tailEnd/>
          </a:ln>
        </p:spPr>
        <p:txBody>
          <a:bodyPr wrap="none">
            <a:prstTxWarp prst="textNoShape">
              <a:avLst/>
            </a:prstTxWarp>
            <a:spAutoFit/>
          </a:bodyPr>
          <a:lstStyle/>
          <a:p>
            <a:pPr>
              <a:buSzPct val="125000"/>
            </a:pPr>
            <a:r>
              <a:rPr lang="it-IT" sz="4400" b="1">
                <a:latin typeface="Comic Sans MS" charset="0"/>
              </a:rPr>
              <a:t> </a:t>
            </a:r>
          </a:p>
        </p:txBody>
      </p:sp>
      <p:sp>
        <p:nvSpPr>
          <p:cNvPr id="50185" name="Text Box 9"/>
          <p:cNvSpPr txBox="1">
            <a:spLocks noChangeArrowheads="1"/>
          </p:cNvSpPr>
          <p:nvPr/>
        </p:nvSpPr>
        <p:spPr bwMode="auto">
          <a:xfrm>
            <a:off x="2743200" y="3276600"/>
            <a:ext cx="1547813" cy="517525"/>
          </a:xfrm>
          <a:prstGeom prst="rect">
            <a:avLst/>
          </a:prstGeom>
          <a:noFill/>
          <a:ln w="9525">
            <a:noFill/>
            <a:miter lim="800000"/>
            <a:headEnd/>
            <a:tailEnd/>
          </a:ln>
        </p:spPr>
        <p:txBody>
          <a:bodyPr wrap="none">
            <a:prstTxWarp prst="textNoShape">
              <a:avLst/>
            </a:prstTxWarp>
            <a:spAutoFit/>
          </a:bodyPr>
          <a:lstStyle/>
          <a:p>
            <a:pPr eaLnBrk="1" hangingPunct="1"/>
            <a:r>
              <a:rPr lang="en-US" sz="1400">
                <a:latin typeface="Times New Roman" charset="0"/>
              </a:rPr>
              <a:t>(King, Anderson, </a:t>
            </a:r>
          </a:p>
          <a:p>
            <a:pPr eaLnBrk="1" hangingPunct="1"/>
            <a:r>
              <a:rPr lang="en-US" sz="1400">
                <a:latin typeface="Times New Roman" charset="0"/>
              </a:rPr>
              <a:t>Cool, Piotto, 1999)</a:t>
            </a:r>
            <a:endParaRPr lang="it-IT">
              <a:latin typeface="Times New Roman" charset="0"/>
            </a:endParaRPr>
          </a:p>
        </p:txBody>
      </p:sp>
      <p:sp>
        <p:nvSpPr>
          <p:cNvPr id="50186" name="Text Box 10"/>
          <p:cNvSpPr txBox="1">
            <a:spLocks noChangeArrowheads="1"/>
          </p:cNvSpPr>
          <p:nvPr/>
        </p:nvSpPr>
        <p:spPr bwMode="auto">
          <a:xfrm>
            <a:off x="4953000" y="254000"/>
            <a:ext cx="3935413" cy="1800225"/>
          </a:xfrm>
          <a:prstGeom prst="rect">
            <a:avLst/>
          </a:prstGeom>
          <a:noFill/>
          <a:ln w="9525">
            <a:noFill/>
            <a:miter lim="800000"/>
            <a:headEnd/>
            <a:tailEnd/>
          </a:ln>
        </p:spPr>
        <p:txBody>
          <a:bodyPr wrap="none">
            <a:prstTxWarp prst="textNoShape">
              <a:avLst/>
            </a:prstTxWarp>
            <a:spAutoFit/>
          </a:bodyPr>
          <a:lstStyle/>
          <a:p>
            <a:pPr eaLnBrk="1" hangingPunct="1"/>
            <a:r>
              <a:rPr lang="en-US" sz="2800">
                <a:latin typeface="Times New Roman" charset="0"/>
              </a:rPr>
              <a:t>We often need to compare</a:t>
            </a:r>
          </a:p>
          <a:p>
            <a:pPr eaLnBrk="1" hangingPunct="1"/>
            <a:r>
              <a:rPr lang="en-US" sz="2800">
                <a:latin typeface="Times New Roman" charset="0"/>
              </a:rPr>
              <a:t>observations with models,</a:t>
            </a:r>
          </a:p>
          <a:p>
            <a:pPr eaLnBrk="1" hangingPunct="1"/>
            <a:r>
              <a:rPr lang="en-US" sz="2800">
                <a:latin typeface="Times New Roman" charset="0"/>
              </a:rPr>
              <a:t>on the </a:t>
            </a:r>
            <a:r>
              <a:rPr lang="en-US" sz="2800" b="1" i="1">
                <a:latin typeface="Times New Roman" charset="0"/>
              </a:rPr>
              <a:t>same photometric</a:t>
            </a:r>
          </a:p>
          <a:p>
            <a:pPr eaLnBrk="1" hangingPunct="1"/>
            <a:r>
              <a:rPr lang="en-US" sz="2800" b="1" i="1">
                <a:latin typeface="Times New Roman" charset="0"/>
              </a:rPr>
              <a:t>system</a:t>
            </a:r>
            <a:endParaRPr lang="it-IT" sz="2800">
              <a:latin typeface="Times New Roman" charset="0"/>
            </a:endParaRPr>
          </a:p>
        </p:txBody>
      </p:sp>
      <p:sp>
        <p:nvSpPr>
          <p:cNvPr id="50187" name="Text Box 11"/>
          <p:cNvSpPr txBox="1">
            <a:spLocks noChangeArrowheads="1"/>
          </p:cNvSpPr>
          <p:nvPr/>
        </p:nvSpPr>
        <p:spPr bwMode="auto">
          <a:xfrm>
            <a:off x="3184525" y="1257300"/>
            <a:ext cx="1162050" cy="641350"/>
          </a:xfrm>
          <a:prstGeom prst="rect">
            <a:avLst/>
          </a:prstGeom>
          <a:noFill/>
          <a:ln w="9525">
            <a:noFill/>
            <a:miter lim="800000"/>
            <a:headEnd/>
            <a:tailEnd/>
          </a:ln>
        </p:spPr>
        <p:txBody>
          <a:bodyPr wrap="none">
            <a:prstTxWarp prst="textNoShape">
              <a:avLst/>
            </a:prstTxWarp>
            <a:spAutoFit/>
          </a:bodyPr>
          <a:lstStyle/>
          <a:p>
            <a:pPr eaLnBrk="1" hangingPunct="1"/>
            <a:r>
              <a:rPr lang="en-US" sz="1800">
                <a:latin typeface="Times New Roman" charset="0"/>
              </a:rPr>
              <a:t>Low</a:t>
            </a:r>
          </a:p>
          <a:p>
            <a:pPr eaLnBrk="1" hangingPunct="1"/>
            <a:r>
              <a:rPr lang="en-US" sz="1800">
                <a:latin typeface="Times New Roman" charset="0"/>
              </a:rPr>
              <a:t>metallicity</a:t>
            </a:r>
            <a:endParaRPr lang="it-IT" sz="1800">
              <a:latin typeface="Times New Roman" charset="0"/>
            </a:endParaRPr>
          </a:p>
        </p:txBody>
      </p:sp>
      <p:sp>
        <p:nvSpPr>
          <p:cNvPr id="50188" name="Text Box 12"/>
          <p:cNvSpPr txBox="1">
            <a:spLocks noChangeArrowheads="1"/>
          </p:cNvSpPr>
          <p:nvPr/>
        </p:nvSpPr>
        <p:spPr bwMode="auto">
          <a:xfrm>
            <a:off x="7451725" y="5067300"/>
            <a:ext cx="1339850" cy="641350"/>
          </a:xfrm>
          <a:prstGeom prst="rect">
            <a:avLst/>
          </a:prstGeom>
          <a:noFill/>
          <a:ln w="9525">
            <a:noFill/>
            <a:miter lim="800000"/>
            <a:headEnd/>
            <a:tailEnd/>
          </a:ln>
        </p:spPr>
        <p:txBody>
          <a:bodyPr wrap="none">
            <a:prstTxWarp prst="textNoShape">
              <a:avLst/>
            </a:prstTxWarp>
            <a:spAutoFit/>
          </a:bodyPr>
          <a:lstStyle/>
          <a:p>
            <a:pPr eaLnBrk="1" hangingPunct="1"/>
            <a:r>
              <a:rPr lang="en-US" sz="1800">
                <a:latin typeface="Times New Roman" charset="0"/>
              </a:rPr>
              <a:t>Intermediate</a:t>
            </a:r>
          </a:p>
          <a:p>
            <a:pPr eaLnBrk="1" hangingPunct="1"/>
            <a:r>
              <a:rPr lang="en-US" sz="1800">
                <a:latin typeface="Times New Roman" charset="0"/>
              </a:rPr>
              <a:t>metallicity</a:t>
            </a:r>
            <a:endParaRPr lang="it-IT">
              <a:latin typeface="Times New Roman" charset="0"/>
            </a:endParaRPr>
          </a:p>
        </p:txBody>
      </p:sp>
      <p:sp>
        <p:nvSpPr>
          <p:cNvPr id="50189" name="Text Box 13"/>
          <p:cNvSpPr txBox="1">
            <a:spLocks noChangeArrowheads="1"/>
          </p:cNvSpPr>
          <p:nvPr/>
        </p:nvSpPr>
        <p:spPr bwMode="auto">
          <a:xfrm>
            <a:off x="274638" y="4419600"/>
            <a:ext cx="4525962" cy="2227263"/>
          </a:xfrm>
          <a:prstGeom prst="rect">
            <a:avLst/>
          </a:prstGeom>
          <a:noFill/>
          <a:ln w="9525">
            <a:noFill/>
            <a:miter lim="800000"/>
            <a:headEnd/>
            <a:tailEnd/>
          </a:ln>
        </p:spPr>
        <p:txBody>
          <a:bodyPr>
            <a:prstTxWarp prst="textNoShape">
              <a:avLst/>
            </a:prstTxWarp>
            <a:spAutoFit/>
          </a:bodyPr>
          <a:lstStyle/>
          <a:p>
            <a:pPr eaLnBrk="1" hangingPunct="1"/>
            <a:r>
              <a:rPr lang="en-US" sz="2800" b="1" i="1">
                <a:latin typeface="Times New Roman" charset="0"/>
              </a:rPr>
              <a:t>Always, always transform models to observational system</a:t>
            </a:r>
            <a:r>
              <a:rPr lang="en-US" sz="2800">
                <a:latin typeface="Times New Roman" charset="0"/>
              </a:rPr>
              <a:t>, e.g., by integrating model spectra through your bandpasses </a:t>
            </a:r>
            <a:endParaRPr lang="it-IT" sz="2800" b="1">
              <a:latin typeface="Times New Roman" charset="0"/>
            </a:endParaRPr>
          </a:p>
        </p:txBody>
      </p:sp>
    </p:spTree>
  </p:cSld>
  <p:clrMapOvr>
    <a:masterClrMapping/>
  </p:clrMapOvr>
  <p:transition advTm="35008"/>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8600" y="152400"/>
            <a:ext cx="8610600" cy="1143000"/>
          </a:xfrm>
        </p:spPr>
        <p:txBody>
          <a:bodyPr>
            <a:normAutofit fontScale="90000"/>
          </a:bodyPr>
          <a:lstStyle/>
          <a:p>
            <a:pPr eaLnBrk="1" hangingPunct="1"/>
            <a:r>
              <a:rPr lang="en-US" sz="3600" b="1" dirty="0"/>
              <a:t>Alas, Even The “Same” Photometric Systems Are Seldom Really The Same …</a:t>
            </a:r>
            <a:endParaRPr lang="en-US" dirty="0"/>
          </a:p>
        </p:txBody>
      </p:sp>
      <p:pic>
        <p:nvPicPr>
          <p:cNvPr id="52227" name="Picture 3" descr="b22"/>
          <p:cNvPicPr>
            <a:picLocks noChangeAspect="1" noChangeArrowheads="1"/>
          </p:cNvPicPr>
          <p:nvPr/>
        </p:nvPicPr>
        <p:blipFill>
          <a:blip r:embed="rId3">
            <a:lum bright="-16000" contrast="30000"/>
          </a:blip>
          <a:srcRect/>
          <a:stretch>
            <a:fillRect/>
          </a:stretch>
        </p:blipFill>
        <p:spPr bwMode="auto">
          <a:xfrm>
            <a:off x="381000" y="3986213"/>
            <a:ext cx="3717925" cy="2643187"/>
          </a:xfrm>
          <a:prstGeom prst="rect">
            <a:avLst/>
          </a:prstGeom>
          <a:noFill/>
          <a:ln w="9525">
            <a:noFill/>
            <a:miter lim="800000"/>
            <a:headEnd/>
            <a:tailEnd/>
          </a:ln>
        </p:spPr>
      </p:pic>
      <p:pic>
        <p:nvPicPr>
          <p:cNvPr id="52228" name="Picture 4" descr="r22"/>
          <p:cNvPicPr>
            <a:picLocks noChangeAspect="1" noChangeArrowheads="1"/>
          </p:cNvPicPr>
          <p:nvPr/>
        </p:nvPicPr>
        <p:blipFill>
          <a:blip r:embed="rId4">
            <a:lum bright="-16000" contrast="30000"/>
          </a:blip>
          <a:srcRect/>
          <a:stretch>
            <a:fillRect/>
          </a:stretch>
        </p:blipFill>
        <p:spPr bwMode="auto">
          <a:xfrm>
            <a:off x="4724400" y="3986213"/>
            <a:ext cx="3670300" cy="2576512"/>
          </a:xfrm>
          <a:prstGeom prst="rect">
            <a:avLst/>
          </a:prstGeom>
          <a:noFill/>
          <a:ln w="9525">
            <a:noFill/>
            <a:miter lim="800000"/>
            <a:headEnd/>
            <a:tailEnd/>
          </a:ln>
        </p:spPr>
      </p:pic>
      <p:pic>
        <p:nvPicPr>
          <p:cNvPr id="52229" name="Picture 5" descr="230"/>
          <p:cNvPicPr>
            <a:picLocks noChangeAspect="1" noChangeArrowheads="1"/>
          </p:cNvPicPr>
          <p:nvPr/>
        </p:nvPicPr>
        <p:blipFill>
          <a:blip r:embed="rId5"/>
          <a:srcRect/>
          <a:stretch>
            <a:fillRect/>
          </a:stretch>
        </p:blipFill>
        <p:spPr bwMode="auto">
          <a:xfrm>
            <a:off x="3048000" y="1524000"/>
            <a:ext cx="3028950" cy="2295525"/>
          </a:xfrm>
          <a:prstGeom prst="rect">
            <a:avLst/>
          </a:prstGeom>
          <a:noFill/>
          <a:ln w="9525">
            <a:noFill/>
            <a:miter lim="800000"/>
            <a:headEnd/>
            <a:tailEnd/>
          </a:ln>
        </p:spPr>
      </p:pic>
      <p:pic>
        <p:nvPicPr>
          <p:cNvPr id="52230" name="Picture 6" descr="231"/>
          <p:cNvPicPr>
            <a:picLocks noChangeAspect="1" noChangeArrowheads="1"/>
          </p:cNvPicPr>
          <p:nvPr/>
        </p:nvPicPr>
        <p:blipFill>
          <a:blip r:embed="rId6"/>
          <a:srcRect/>
          <a:stretch>
            <a:fillRect/>
          </a:stretch>
        </p:blipFill>
        <p:spPr bwMode="auto">
          <a:xfrm>
            <a:off x="152400" y="1504950"/>
            <a:ext cx="2914650" cy="2314575"/>
          </a:xfrm>
          <a:prstGeom prst="rect">
            <a:avLst/>
          </a:prstGeom>
          <a:noFill/>
          <a:ln w="9525">
            <a:noFill/>
            <a:miter lim="800000"/>
            <a:headEnd/>
            <a:tailEnd/>
          </a:ln>
        </p:spPr>
      </p:pic>
      <p:pic>
        <p:nvPicPr>
          <p:cNvPr id="52231" name="Picture 7" descr="232"/>
          <p:cNvPicPr>
            <a:picLocks noChangeAspect="1" noChangeArrowheads="1"/>
          </p:cNvPicPr>
          <p:nvPr/>
        </p:nvPicPr>
        <p:blipFill>
          <a:blip r:embed="rId7"/>
          <a:srcRect/>
          <a:stretch>
            <a:fillRect/>
          </a:stretch>
        </p:blipFill>
        <p:spPr bwMode="auto">
          <a:xfrm>
            <a:off x="6096000" y="1544638"/>
            <a:ext cx="2819400" cy="2274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40" name="Text Box 2"/>
          <p:cNvSpPr txBox="1">
            <a:spLocks noChangeArrowheads="1"/>
          </p:cNvSpPr>
          <p:nvPr/>
        </p:nvSpPr>
        <p:spPr bwMode="auto">
          <a:xfrm>
            <a:off x="6858000" y="6384925"/>
            <a:ext cx="2208213" cy="396875"/>
          </a:xfrm>
          <a:prstGeom prst="rect">
            <a:avLst/>
          </a:prstGeom>
          <a:noFill/>
          <a:ln w="9525">
            <a:noFill/>
            <a:miter lim="800000"/>
            <a:headEnd/>
            <a:tailEnd/>
          </a:ln>
        </p:spPr>
        <p:txBody>
          <a:bodyPr wrap="none">
            <a:prstTxWarp prst="textNoShape">
              <a:avLst/>
            </a:prstTxWarp>
            <a:spAutoFit/>
          </a:bodyPr>
          <a:lstStyle/>
          <a:p>
            <a:r>
              <a:rPr lang="en-US" sz="2000" i="1">
                <a:latin typeface="Times New Roman" charset="0"/>
              </a:rPr>
              <a:t>(From P. Armitage)</a:t>
            </a:r>
          </a:p>
        </p:txBody>
      </p:sp>
      <p:sp>
        <p:nvSpPr>
          <p:cNvPr id="14341" name="Text Box 3"/>
          <p:cNvSpPr txBox="1">
            <a:spLocks noChangeArrowheads="1"/>
          </p:cNvSpPr>
          <p:nvPr/>
        </p:nvSpPr>
        <p:spPr bwMode="auto">
          <a:xfrm>
            <a:off x="357188" y="1095375"/>
            <a:ext cx="8405812" cy="946150"/>
          </a:xfrm>
          <a:prstGeom prst="rect">
            <a:avLst/>
          </a:prstGeom>
          <a:noFill/>
          <a:ln w="9525">
            <a:noFill/>
            <a:miter lim="800000"/>
            <a:headEnd/>
            <a:tailEnd/>
          </a:ln>
        </p:spPr>
        <p:txBody>
          <a:bodyPr wrap="none">
            <a:prstTxWarp prst="textNoShape">
              <a:avLst/>
            </a:prstTxWarp>
            <a:spAutoFit/>
          </a:bodyPr>
          <a:lstStyle/>
          <a:p>
            <a:r>
              <a:rPr lang="en-US" sz="2800">
                <a:latin typeface="Times New Roman" charset="0"/>
              </a:rPr>
              <a:t>Real detectors are sensitive over a finite range of </a:t>
            </a:r>
            <a:r>
              <a:rPr lang="en-US" sz="2800">
                <a:latin typeface="Times New Roman" charset="0"/>
                <a:sym typeface="Symbol" charset="2"/>
              </a:rPr>
              <a:t> (or ).</a:t>
            </a:r>
          </a:p>
          <a:p>
            <a:r>
              <a:rPr lang="en-US" sz="2800">
                <a:latin typeface="Times New Roman" charset="0"/>
                <a:sym typeface="Symbol" charset="2"/>
              </a:rPr>
              <a:t>Fluxes are always measured over some finite bandpass.</a:t>
            </a:r>
            <a:endParaRPr lang="en-US" sz="2800">
              <a:latin typeface="Times New Roman" charset="0"/>
            </a:endParaRPr>
          </a:p>
        </p:txBody>
      </p:sp>
      <p:graphicFrame>
        <p:nvGraphicFramePr>
          <p:cNvPr id="14338" name="Object 2"/>
          <p:cNvGraphicFramePr>
            <a:graphicFrameLocks noChangeAspect="1"/>
          </p:cNvGraphicFramePr>
          <p:nvPr/>
        </p:nvGraphicFramePr>
        <p:xfrm>
          <a:off x="3352800" y="2306638"/>
          <a:ext cx="2438400" cy="649287"/>
        </p:xfrm>
        <a:graphic>
          <a:graphicData uri="http://schemas.openxmlformats.org/presentationml/2006/ole">
            <p:oleObj spid="_x0000_s73730" name="Equation" r:id="rId3" imgW="952500" imgH="254000" progId="Equation.3">
              <p:embed/>
            </p:oleObj>
          </a:graphicData>
        </a:graphic>
      </p:graphicFrame>
      <p:sp>
        <p:nvSpPr>
          <p:cNvPr id="14342" name="Text Box 5"/>
          <p:cNvSpPr txBox="1">
            <a:spLocks noChangeArrowheads="1"/>
          </p:cNvSpPr>
          <p:nvPr/>
        </p:nvSpPr>
        <p:spPr bwMode="auto">
          <a:xfrm>
            <a:off x="304800" y="2132013"/>
            <a:ext cx="2751138" cy="519112"/>
          </a:xfrm>
          <a:prstGeom prst="rect">
            <a:avLst/>
          </a:prstGeom>
          <a:noFill/>
          <a:ln w="9525">
            <a:noFill/>
            <a:miter lim="800000"/>
            <a:headEnd/>
            <a:tailEnd/>
          </a:ln>
        </p:spPr>
        <p:txBody>
          <a:bodyPr wrap="none">
            <a:prstTxWarp prst="textNoShape">
              <a:avLst/>
            </a:prstTxWarp>
            <a:spAutoFit/>
          </a:bodyPr>
          <a:lstStyle/>
          <a:p>
            <a:r>
              <a:rPr lang="en-US" sz="2800">
                <a:latin typeface="Times New Roman" charset="0"/>
              </a:rPr>
              <a:t>Total energy flux:</a:t>
            </a:r>
          </a:p>
        </p:txBody>
      </p:sp>
      <p:sp>
        <p:nvSpPr>
          <p:cNvPr id="14343" name="Text Box 6"/>
          <p:cNvSpPr txBox="1">
            <a:spLocks noChangeArrowheads="1"/>
          </p:cNvSpPr>
          <p:nvPr/>
        </p:nvSpPr>
        <p:spPr bwMode="auto">
          <a:xfrm>
            <a:off x="6080125" y="2162175"/>
            <a:ext cx="2835275" cy="946150"/>
          </a:xfrm>
          <a:prstGeom prst="rect">
            <a:avLst/>
          </a:prstGeom>
          <a:noFill/>
          <a:ln w="9525">
            <a:noFill/>
            <a:miter lim="800000"/>
            <a:headEnd/>
            <a:tailEnd/>
          </a:ln>
        </p:spPr>
        <p:txBody>
          <a:bodyPr>
            <a:prstTxWarp prst="textNoShape">
              <a:avLst/>
            </a:prstTxWarp>
            <a:spAutoFit/>
          </a:bodyPr>
          <a:lstStyle/>
          <a:p>
            <a:r>
              <a:rPr lang="en-US" sz="2800">
                <a:latin typeface="Times New Roman" charset="0"/>
              </a:rPr>
              <a:t>Integral of </a:t>
            </a:r>
            <a:r>
              <a:rPr lang="en-US" sz="2800" i="1">
                <a:latin typeface="Times New Roman" charset="0"/>
              </a:rPr>
              <a:t>f</a:t>
            </a:r>
            <a:r>
              <a:rPr lang="en-US" sz="2800" baseline="-25000">
                <a:latin typeface="Times New Roman" charset="0"/>
                <a:sym typeface="Symbol" charset="2"/>
              </a:rPr>
              <a:t></a:t>
            </a:r>
            <a:r>
              <a:rPr lang="en-US" sz="2800">
                <a:latin typeface="Times New Roman" charset="0"/>
              </a:rPr>
              <a:t> over all frequencies</a:t>
            </a:r>
          </a:p>
        </p:txBody>
      </p:sp>
      <p:sp>
        <p:nvSpPr>
          <p:cNvPr id="14344" name="Text Box 7"/>
          <p:cNvSpPr txBox="1">
            <a:spLocks noChangeArrowheads="1"/>
          </p:cNvSpPr>
          <p:nvPr/>
        </p:nvSpPr>
        <p:spPr bwMode="auto">
          <a:xfrm>
            <a:off x="2994025" y="3328988"/>
            <a:ext cx="184150" cy="519112"/>
          </a:xfrm>
          <a:prstGeom prst="rect">
            <a:avLst/>
          </a:prstGeom>
          <a:noFill/>
          <a:ln w="9525">
            <a:noFill/>
            <a:miter lim="800000"/>
            <a:headEnd/>
            <a:tailEnd/>
          </a:ln>
        </p:spPr>
        <p:txBody>
          <a:bodyPr>
            <a:prstTxWarp prst="textNoShape">
              <a:avLst/>
            </a:prstTxWarp>
            <a:spAutoFit/>
          </a:bodyPr>
          <a:lstStyle/>
          <a:p>
            <a:pPr>
              <a:spcBef>
                <a:spcPct val="50000"/>
              </a:spcBef>
            </a:pPr>
            <a:endParaRPr lang="en-US" sz="2800">
              <a:latin typeface="Times New Roman" charset="0"/>
            </a:endParaRPr>
          </a:p>
        </p:txBody>
      </p:sp>
      <p:sp>
        <p:nvSpPr>
          <p:cNvPr id="14345" name="Text Box 8"/>
          <p:cNvSpPr txBox="1">
            <a:spLocks noChangeArrowheads="1"/>
          </p:cNvSpPr>
          <p:nvPr/>
        </p:nvSpPr>
        <p:spPr bwMode="auto">
          <a:xfrm>
            <a:off x="2713038" y="3351213"/>
            <a:ext cx="3398837" cy="519112"/>
          </a:xfrm>
          <a:prstGeom prst="rect">
            <a:avLst/>
          </a:prstGeom>
          <a:noFill/>
          <a:ln w="9525">
            <a:noFill/>
            <a:miter lim="800000"/>
            <a:headEnd/>
            <a:tailEnd/>
          </a:ln>
        </p:spPr>
        <p:txBody>
          <a:bodyPr wrap="none">
            <a:prstTxWarp prst="textNoShape">
              <a:avLst/>
            </a:prstTxWarp>
            <a:spAutoFit/>
          </a:bodyPr>
          <a:lstStyle/>
          <a:p>
            <a:r>
              <a:rPr lang="en-US" sz="2800">
                <a:latin typeface="Times New Roman" charset="0"/>
              </a:rPr>
              <a:t>Units: erg s</a:t>
            </a:r>
            <a:r>
              <a:rPr lang="en-US" sz="2800" baseline="30000">
                <a:latin typeface="Times New Roman" charset="0"/>
              </a:rPr>
              <a:t>-1 </a:t>
            </a:r>
            <a:r>
              <a:rPr lang="en-US" sz="2800">
                <a:latin typeface="Times New Roman" charset="0"/>
              </a:rPr>
              <a:t>cm</a:t>
            </a:r>
            <a:r>
              <a:rPr lang="en-US" sz="2800" baseline="30000">
                <a:latin typeface="Times New Roman" charset="0"/>
              </a:rPr>
              <a:t>-2 </a:t>
            </a:r>
            <a:r>
              <a:rPr lang="en-US" sz="2800">
                <a:latin typeface="Times New Roman" charset="0"/>
              </a:rPr>
              <a:t>Hz</a:t>
            </a:r>
            <a:r>
              <a:rPr lang="en-US" sz="2800" baseline="30000">
                <a:latin typeface="Times New Roman" charset="0"/>
              </a:rPr>
              <a:t>-1</a:t>
            </a:r>
            <a:endParaRPr lang="en-US" sz="2800">
              <a:latin typeface="Times New Roman" charset="0"/>
            </a:endParaRPr>
          </a:p>
        </p:txBody>
      </p:sp>
      <p:sp>
        <p:nvSpPr>
          <p:cNvPr id="14346" name="Text Box 9"/>
          <p:cNvSpPr txBox="1">
            <a:spLocks noChangeArrowheads="1"/>
          </p:cNvSpPr>
          <p:nvPr/>
        </p:nvSpPr>
        <p:spPr bwMode="auto">
          <a:xfrm>
            <a:off x="381000" y="3976688"/>
            <a:ext cx="8458200" cy="884237"/>
          </a:xfrm>
          <a:prstGeom prst="rect">
            <a:avLst/>
          </a:prstGeom>
          <a:noFill/>
          <a:ln w="9525">
            <a:noFill/>
            <a:miter lim="800000"/>
            <a:headEnd/>
            <a:tailEnd/>
          </a:ln>
        </p:spPr>
        <p:txBody>
          <a:bodyPr>
            <a:prstTxWarp prst="textNoShape">
              <a:avLst/>
            </a:prstTxWarp>
            <a:spAutoFit/>
          </a:bodyPr>
          <a:lstStyle/>
          <a:p>
            <a:r>
              <a:rPr lang="en-US" sz="2800">
                <a:latin typeface="Times New Roman" charset="0"/>
              </a:rPr>
              <a:t>A standard unit for specific flux </a:t>
            </a:r>
            <a:r>
              <a:rPr lang="en-US">
                <a:latin typeface="Times New Roman" charset="0"/>
              </a:rPr>
              <a:t>(initially in radio, but now more common):</a:t>
            </a:r>
          </a:p>
        </p:txBody>
      </p:sp>
      <p:graphicFrame>
        <p:nvGraphicFramePr>
          <p:cNvPr id="14339" name="Object 3"/>
          <p:cNvGraphicFramePr>
            <a:graphicFrameLocks noChangeAspect="1"/>
          </p:cNvGraphicFramePr>
          <p:nvPr/>
        </p:nvGraphicFramePr>
        <p:xfrm>
          <a:off x="2819400" y="4708525"/>
          <a:ext cx="5257800" cy="473075"/>
        </p:xfrm>
        <a:graphic>
          <a:graphicData uri="http://schemas.openxmlformats.org/presentationml/2006/ole">
            <p:oleObj spid="_x0000_s73731" name="Equation" r:id="rId4" imgW="2260600" imgH="203200" progId="Equation.3">
              <p:embed/>
            </p:oleObj>
          </a:graphicData>
        </a:graphic>
      </p:graphicFrame>
      <p:sp>
        <p:nvSpPr>
          <p:cNvPr id="14347" name="Text Box 11"/>
          <p:cNvSpPr txBox="1">
            <a:spLocks noChangeArrowheads="1"/>
          </p:cNvSpPr>
          <p:nvPr/>
        </p:nvSpPr>
        <p:spPr bwMode="auto">
          <a:xfrm>
            <a:off x="401638" y="5438775"/>
            <a:ext cx="8361362" cy="946150"/>
          </a:xfrm>
          <a:prstGeom prst="rect">
            <a:avLst/>
          </a:prstGeom>
          <a:noFill/>
          <a:ln w="9525">
            <a:noFill/>
            <a:miter lim="800000"/>
            <a:headEnd/>
            <a:tailEnd/>
          </a:ln>
        </p:spPr>
        <p:txBody>
          <a:bodyPr wrap="none">
            <a:prstTxWarp prst="textNoShape">
              <a:avLst/>
            </a:prstTxWarp>
            <a:spAutoFit/>
          </a:bodyPr>
          <a:lstStyle/>
          <a:p>
            <a:r>
              <a:rPr lang="en-US" sz="2800" i="1">
                <a:latin typeface="Times New Roman" charset="0"/>
              </a:rPr>
              <a:t>f</a:t>
            </a:r>
            <a:r>
              <a:rPr lang="en-US" sz="2800" baseline="-25000">
                <a:latin typeface="Times New Roman" charset="0"/>
                <a:sym typeface="Symbol" charset="2"/>
              </a:rPr>
              <a:t></a:t>
            </a:r>
            <a:r>
              <a:rPr lang="en-US" sz="2800">
                <a:latin typeface="Times New Roman" charset="0"/>
                <a:sym typeface="Symbol" charset="2"/>
              </a:rPr>
              <a:t> </a:t>
            </a:r>
            <a:r>
              <a:rPr lang="en-US" sz="2800">
                <a:latin typeface="Times New Roman" charset="0"/>
              </a:rPr>
              <a:t>is often called the </a:t>
            </a:r>
            <a:r>
              <a:rPr lang="en-US" sz="2800" b="1" i="1">
                <a:latin typeface="Times New Roman" charset="0"/>
              </a:rPr>
              <a:t>flux density</a:t>
            </a:r>
            <a:r>
              <a:rPr lang="en-US" sz="2800">
                <a:latin typeface="Times New Roman" charset="0"/>
              </a:rPr>
              <a:t> - to get the </a:t>
            </a:r>
            <a:r>
              <a:rPr lang="en-US" sz="2800" b="1" i="1">
                <a:latin typeface="Times New Roman" charset="0"/>
              </a:rPr>
              <a:t>power,</a:t>
            </a:r>
            <a:r>
              <a:rPr lang="en-US" sz="2800">
                <a:latin typeface="Times New Roman" charset="0"/>
              </a:rPr>
              <a:t> one</a:t>
            </a:r>
          </a:p>
          <a:p>
            <a:r>
              <a:rPr lang="en-US" sz="2800">
                <a:latin typeface="Times New Roman" charset="0"/>
              </a:rPr>
              <a:t>integrates it over the bandwith, and multiplies by the area</a:t>
            </a:r>
          </a:p>
        </p:txBody>
      </p:sp>
      <p:sp>
        <p:nvSpPr>
          <p:cNvPr id="14348" name="Line 12"/>
          <p:cNvSpPr>
            <a:spLocks noChangeShapeType="1"/>
          </p:cNvSpPr>
          <p:nvPr/>
        </p:nvSpPr>
        <p:spPr bwMode="auto">
          <a:xfrm flipV="1">
            <a:off x="3581400" y="2955925"/>
            <a:ext cx="914400" cy="53340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14349" name="Text Box 13"/>
          <p:cNvSpPr txBox="1">
            <a:spLocks noChangeArrowheads="1"/>
          </p:cNvSpPr>
          <p:nvPr/>
        </p:nvSpPr>
        <p:spPr bwMode="auto">
          <a:xfrm>
            <a:off x="381000" y="349250"/>
            <a:ext cx="83820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3600" b="1" dirty="0">
                <a:solidFill>
                  <a:srgbClr val="000090"/>
                </a:solidFill>
                <a:latin typeface="Times New Roman"/>
                <a:cs typeface="Times New Roman"/>
              </a:rPr>
              <a:t>Measuring Flux </a:t>
            </a:r>
            <a:r>
              <a:rPr lang="en-US" sz="2800" b="1" dirty="0">
                <a:solidFill>
                  <a:srgbClr val="000090"/>
                </a:solidFill>
                <a:latin typeface="Times New Roman"/>
                <a:cs typeface="Times New Roman"/>
              </a:rPr>
              <a:t>= Energy/(unit time)/(unit area)</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381000" y="914400"/>
            <a:ext cx="8458200" cy="1447800"/>
          </a:xfrm>
        </p:spPr>
        <p:txBody>
          <a:bodyPr>
            <a:normAutofit/>
          </a:bodyPr>
          <a:lstStyle/>
          <a:p>
            <a:pPr eaLnBrk="1" hangingPunct="1">
              <a:lnSpc>
                <a:spcPct val="80000"/>
              </a:lnSpc>
              <a:spcAft>
                <a:spcPts val="600"/>
              </a:spcAft>
              <a:buFontTx/>
              <a:buNone/>
            </a:pPr>
            <a:r>
              <a:rPr lang="en-US" sz="2400" dirty="0"/>
              <a:t>… From mismatches between the effective </a:t>
            </a:r>
            <a:r>
              <a:rPr lang="en-US" sz="2400" dirty="0" err="1"/>
              <a:t>bandpasses</a:t>
            </a:r>
            <a:r>
              <a:rPr lang="en-US" sz="2400" dirty="0"/>
              <a:t> of your filter system and those of the standard system. Objects with different spectral shapes have different offsets</a:t>
            </a:r>
            <a:r>
              <a:rPr lang="en-US" sz="2400" dirty="0" smtClean="0"/>
              <a:t>:</a:t>
            </a:r>
            <a:endParaRPr lang="en-US" sz="2400" dirty="0"/>
          </a:p>
        </p:txBody>
      </p:sp>
      <p:pic>
        <p:nvPicPr>
          <p:cNvPr id="54275" name="Picture 3"/>
          <p:cNvPicPr>
            <a:picLocks noChangeAspect="1" noChangeArrowheads="1"/>
          </p:cNvPicPr>
          <p:nvPr/>
        </p:nvPicPr>
        <p:blipFill>
          <a:blip r:embed="rId3"/>
          <a:srcRect/>
          <a:stretch>
            <a:fillRect/>
          </a:stretch>
        </p:blipFill>
        <p:spPr bwMode="auto">
          <a:xfrm rot="5400000">
            <a:off x="3263900" y="1054100"/>
            <a:ext cx="3289300" cy="5397500"/>
          </a:xfrm>
          <a:prstGeom prst="rect">
            <a:avLst/>
          </a:prstGeom>
          <a:noFill/>
          <a:ln w="9525">
            <a:noFill/>
            <a:miter lim="800000"/>
            <a:headEnd/>
            <a:tailEnd/>
          </a:ln>
        </p:spPr>
      </p:pic>
      <p:sp>
        <p:nvSpPr>
          <p:cNvPr id="54276" name="Text Box 4"/>
          <p:cNvSpPr txBox="1">
            <a:spLocks noChangeArrowheads="1"/>
          </p:cNvSpPr>
          <p:nvPr/>
        </p:nvSpPr>
        <p:spPr bwMode="auto">
          <a:xfrm>
            <a:off x="1517650" y="152400"/>
            <a:ext cx="7014460"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0090"/>
                </a:solidFill>
                <a:latin typeface="Times New Roman"/>
                <a:cs typeface="Times New Roman"/>
              </a:rPr>
              <a:t>This Generates Color Terms …</a:t>
            </a:r>
          </a:p>
        </p:txBody>
      </p:sp>
      <p:sp>
        <p:nvSpPr>
          <p:cNvPr id="54277" name="Text Box 5"/>
          <p:cNvSpPr txBox="1">
            <a:spLocks noChangeArrowheads="1"/>
          </p:cNvSpPr>
          <p:nvPr/>
        </p:nvSpPr>
        <p:spPr bwMode="auto">
          <a:xfrm>
            <a:off x="365125" y="5461000"/>
            <a:ext cx="8397875" cy="1262910"/>
          </a:xfrm>
          <a:prstGeom prst="rect">
            <a:avLst/>
          </a:prstGeom>
          <a:noFill/>
          <a:ln w="9525">
            <a:noFill/>
            <a:miter lim="800000"/>
            <a:headEnd/>
            <a:tailEnd/>
          </a:ln>
        </p:spPr>
        <p:txBody>
          <a:bodyPr>
            <a:prstTxWarp prst="textNoShape">
              <a:avLst/>
            </a:prstTxWarp>
            <a:spAutoFit/>
          </a:bodyPr>
          <a:lstStyle/>
          <a:p>
            <a:pPr>
              <a:lnSpc>
                <a:spcPct val="90000"/>
              </a:lnSpc>
            </a:pPr>
            <a:r>
              <a:rPr lang="en-US" sz="2800">
                <a:latin typeface="Times New Roman"/>
                <a:cs typeface="Times New Roman"/>
              </a:rPr>
              <a:t>A photometric system is thus effectively (operationally) </a:t>
            </a:r>
            <a:r>
              <a:rPr lang="en-US" sz="2800" b="1" i="1">
                <a:latin typeface="Times New Roman"/>
                <a:cs typeface="Times New Roman"/>
              </a:rPr>
              <a:t>defined by a set of standard stars</a:t>
            </a:r>
            <a:r>
              <a:rPr lang="en-US" sz="2800">
                <a:latin typeface="Times New Roman"/>
                <a:cs typeface="Times New Roman"/>
              </a:rPr>
              <a:t> - since the actual bandpasses may not be well known.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8600" y="200025"/>
            <a:ext cx="8610600" cy="590550"/>
          </a:xfrm>
        </p:spPr>
        <p:txBody>
          <a:bodyPr>
            <a:noAutofit/>
          </a:bodyPr>
          <a:lstStyle/>
          <a:p>
            <a:pPr eaLnBrk="1" hangingPunct="1"/>
            <a:r>
              <a:rPr lang="en-US" dirty="0" err="1"/>
              <a:t>Hertzsprung</a:t>
            </a:r>
            <a:r>
              <a:rPr lang="en-US" dirty="0"/>
              <a:t>-Russell </a:t>
            </a:r>
            <a:r>
              <a:rPr lang="en-US" dirty="0" smtClean="0"/>
              <a:t>Diagram (HRD) </a:t>
            </a:r>
            <a:endParaRPr lang="en-US" dirty="0"/>
          </a:p>
        </p:txBody>
      </p:sp>
      <p:sp>
        <p:nvSpPr>
          <p:cNvPr id="14339" name="Rectangle 3"/>
          <p:cNvSpPr>
            <a:spLocks noGrp="1" noChangeArrowheads="1"/>
          </p:cNvSpPr>
          <p:nvPr>
            <p:ph type="body" idx="1"/>
          </p:nvPr>
        </p:nvSpPr>
        <p:spPr>
          <a:xfrm>
            <a:off x="152400" y="990600"/>
            <a:ext cx="8839200" cy="5867400"/>
          </a:xfrm>
        </p:spPr>
        <p:txBody>
          <a:bodyPr/>
          <a:lstStyle/>
          <a:p>
            <a:pPr eaLnBrk="1" hangingPunct="1"/>
            <a:r>
              <a:rPr lang="en-US" dirty="0"/>
              <a:t>The</a:t>
            </a:r>
            <a:r>
              <a:rPr lang="en-US" dirty="0" smtClean="0"/>
              <a:t> fundamental </a:t>
            </a:r>
            <a:r>
              <a:rPr lang="en-US" dirty="0" smtClean="0"/>
              <a:t>tool/framework for </a:t>
            </a:r>
            <a:r>
              <a:rPr lang="en-US" dirty="0"/>
              <a:t>understanding stars and their </a:t>
            </a:r>
            <a:r>
              <a:rPr lang="en-US" dirty="0" smtClean="0"/>
              <a:t>evolution</a:t>
            </a:r>
          </a:p>
          <a:p>
            <a:pPr eaLnBrk="1" hangingPunct="1"/>
            <a:r>
              <a:rPr lang="en-US" dirty="0" smtClean="0"/>
              <a:t>Also used as a distance indicator, enabling the mapping of our Galaxy</a:t>
            </a:r>
            <a:endParaRPr lang="en-US" dirty="0" smtClean="0"/>
          </a:p>
          <a:p>
            <a:pPr eaLnBrk="1" hangingPunct="1"/>
            <a:r>
              <a:rPr lang="en-US" dirty="0"/>
              <a:t>The</a:t>
            </a:r>
            <a:r>
              <a:rPr lang="en-US" dirty="0" smtClean="0"/>
              <a:t> HRD classifies </a:t>
            </a:r>
            <a:r>
              <a:rPr lang="en-US" dirty="0"/>
              <a:t>stars by their luminosity and </a:t>
            </a:r>
            <a:r>
              <a:rPr lang="en-US" dirty="0" smtClean="0"/>
              <a:t>temperature </a:t>
            </a:r>
            <a:endParaRPr lang="en-US" dirty="0"/>
          </a:p>
          <a:p>
            <a:pPr lvl="1"/>
            <a:r>
              <a:rPr lang="en-US" dirty="0"/>
              <a:t>Most stars fall on the </a:t>
            </a:r>
            <a:r>
              <a:rPr lang="en-US" u="sng" dirty="0"/>
              <a:t>Main Sequence</a:t>
            </a:r>
            <a:r>
              <a:rPr lang="en-US" dirty="0"/>
              <a:t> of the H-R diagram, a sequence running from hot, luminous stars to cool, dim </a:t>
            </a:r>
            <a:r>
              <a:rPr lang="en-US" dirty="0" smtClean="0"/>
              <a:t>stars</a:t>
            </a:r>
          </a:p>
          <a:p>
            <a:pPr lvl="1"/>
            <a:r>
              <a:rPr lang="en-US" dirty="0"/>
              <a:t>Other stars, such as </a:t>
            </a:r>
            <a:r>
              <a:rPr lang="en-US" dirty="0" err="1"/>
              <a:t>supergiants</a:t>
            </a:r>
            <a:r>
              <a:rPr lang="en-US" dirty="0"/>
              <a:t>, giants, and white dwarfs, fall in different regions of the H-R </a:t>
            </a:r>
            <a:r>
              <a:rPr lang="en-US" dirty="0" smtClean="0"/>
              <a:t>diagram</a:t>
            </a:r>
          </a:p>
          <a:p>
            <a:pPr eaLnBrk="1" hangingPunct="1"/>
            <a:r>
              <a:rPr lang="en-US" b="1" i="1" dirty="0"/>
              <a:t>Mass is the dominant parameter</a:t>
            </a:r>
            <a:r>
              <a:rPr lang="en-US" dirty="0"/>
              <a:t> which determines where a star will fall on the </a:t>
            </a:r>
            <a:r>
              <a:rPr lang="en-US" dirty="0" smtClean="0"/>
              <a:t>HRD</a:t>
            </a:r>
          </a:p>
          <a:p>
            <a:pPr eaLnBrk="1" hangingPunct="1"/>
            <a:r>
              <a:rPr lang="en-US" dirty="0" err="1" smtClean="0"/>
              <a:t>Metallicity</a:t>
            </a:r>
            <a:r>
              <a:rPr lang="en-US" dirty="0" smtClean="0"/>
              <a:t> is a secondary parameter, an it shifts the stellar sequences at a given age</a:t>
            </a:r>
            <a:endParaRPr lang="en-US" dirty="0" smtClean="0"/>
          </a:p>
          <a:p>
            <a:pPr eaLnBrk="1" hangingPunct="1">
              <a:buFontTx/>
              <a:buNone/>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762000" y="0"/>
            <a:ext cx="7764615"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0090"/>
                </a:solidFill>
                <a:latin typeface="Times New Roman"/>
                <a:cs typeface="Times New Roman"/>
              </a:rPr>
              <a:t>The </a:t>
            </a:r>
            <a:r>
              <a:rPr lang="en-US" sz="4000" b="1" dirty="0" err="1">
                <a:solidFill>
                  <a:srgbClr val="000090"/>
                </a:solidFill>
                <a:latin typeface="Times New Roman"/>
                <a:cs typeface="Times New Roman"/>
              </a:rPr>
              <a:t>Hertzsprung</a:t>
            </a:r>
            <a:r>
              <a:rPr lang="en-US" sz="4000" b="1" dirty="0">
                <a:solidFill>
                  <a:srgbClr val="000090"/>
                </a:solidFill>
                <a:latin typeface="Times New Roman"/>
                <a:cs typeface="Times New Roman"/>
              </a:rPr>
              <a:t>-Russell Diagram</a:t>
            </a:r>
          </a:p>
        </p:txBody>
      </p:sp>
      <p:sp>
        <p:nvSpPr>
          <p:cNvPr id="15365" name="Text Box 6"/>
          <p:cNvSpPr txBox="1">
            <a:spLocks noChangeArrowheads="1"/>
          </p:cNvSpPr>
          <p:nvPr/>
        </p:nvSpPr>
        <p:spPr bwMode="auto">
          <a:xfrm>
            <a:off x="304800" y="769799"/>
            <a:ext cx="8686800" cy="861774"/>
          </a:xfrm>
          <a:prstGeom prst="rect">
            <a:avLst/>
          </a:prstGeom>
          <a:noFill/>
          <a:ln w="9525">
            <a:noFill/>
            <a:miter lim="800000"/>
            <a:headEnd/>
            <a:tailEnd/>
          </a:ln>
        </p:spPr>
        <p:txBody>
          <a:bodyPr wrap="square">
            <a:prstTxWarp prst="textNoShape">
              <a:avLst/>
            </a:prstTxWarp>
            <a:spAutoFit/>
          </a:bodyPr>
          <a:lstStyle/>
          <a:p>
            <a:r>
              <a:rPr lang="en-US" sz="2500" dirty="0">
                <a:latin typeface="Times New Roman"/>
                <a:cs typeface="Times New Roman"/>
              </a:rPr>
              <a:t>Plot T</a:t>
            </a:r>
            <a:r>
              <a:rPr lang="en-US" sz="2500" baseline="-25000" dirty="0">
                <a:latin typeface="Times New Roman"/>
                <a:cs typeface="Times New Roman"/>
              </a:rPr>
              <a:t>e</a:t>
            </a:r>
            <a:r>
              <a:rPr lang="en-US" sz="2500" dirty="0">
                <a:latin typeface="Times New Roman"/>
                <a:cs typeface="Times New Roman"/>
              </a:rPr>
              <a:t> against L (theorists) or color (e.g</a:t>
            </a:r>
            <a:r>
              <a:rPr lang="en-US" sz="2500" dirty="0" smtClean="0">
                <a:latin typeface="Times New Roman"/>
                <a:cs typeface="Times New Roman"/>
              </a:rPr>
              <a:t>., </a:t>
            </a:r>
            <a:r>
              <a:rPr lang="en-US" sz="2500" dirty="0">
                <a:latin typeface="Times New Roman"/>
                <a:cs typeface="Times New Roman"/>
              </a:rPr>
              <a:t>B-V) </a:t>
            </a:r>
            <a:r>
              <a:rPr lang="en-US" sz="2500" dirty="0" smtClean="0">
                <a:latin typeface="Times New Roman"/>
                <a:cs typeface="Times New Roman"/>
              </a:rPr>
              <a:t>against absolute </a:t>
            </a:r>
            <a:r>
              <a:rPr lang="en-US" sz="2500" dirty="0">
                <a:latin typeface="Times New Roman"/>
                <a:cs typeface="Times New Roman"/>
              </a:rPr>
              <a:t>magnitude (observers):</a:t>
            </a:r>
          </a:p>
        </p:txBody>
      </p:sp>
      <p:sp>
        <p:nvSpPr>
          <p:cNvPr id="15366" name="Line 7"/>
          <p:cNvSpPr>
            <a:spLocks noChangeShapeType="1"/>
          </p:cNvSpPr>
          <p:nvPr/>
        </p:nvSpPr>
        <p:spPr bwMode="auto">
          <a:xfrm>
            <a:off x="1600200" y="2369999"/>
            <a:ext cx="0" cy="2362200"/>
          </a:xfrm>
          <a:prstGeom prst="line">
            <a:avLst/>
          </a:prstGeom>
          <a:noFill/>
          <a:ln w="22225">
            <a:solidFill>
              <a:schemeClr val="tx2"/>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67" name="Line 8"/>
          <p:cNvSpPr>
            <a:spLocks noChangeShapeType="1"/>
          </p:cNvSpPr>
          <p:nvPr/>
        </p:nvSpPr>
        <p:spPr bwMode="auto">
          <a:xfrm>
            <a:off x="1600200" y="4732199"/>
            <a:ext cx="2819400" cy="0"/>
          </a:xfrm>
          <a:prstGeom prst="line">
            <a:avLst/>
          </a:prstGeom>
          <a:noFill/>
          <a:ln w="22225">
            <a:solidFill>
              <a:schemeClr val="tx2"/>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68" name="Text Box 9"/>
          <p:cNvSpPr txBox="1">
            <a:spLocks noChangeArrowheads="1"/>
          </p:cNvSpPr>
          <p:nvPr/>
        </p:nvSpPr>
        <p:spPr bwMode="auto">
          <a:xfrm>
            <a:off x="2819400" y="5036999"/>
            <a:ext cx="966931" cy="477054"/>
          </a:xfrm>
          <a:prstGeom prst="rect">
            <a:avLst/>
          </a:prstGeom>
          <a:noFill/>
          <a:ln w="9525">
            <a:noFill/>
            <a:miter lim="800000"/>
            <a:headEnd/>
            <a:tailEnd/>
          </a:ln>
        </p:spPr>
        <p:txBody>
          <a:bodyPr wrap="none">
            <a:prstTxWarp prst="textNoShape">
              <a:avLst/>
            </a:prstTxWarp>
            <a:spAutoFit/>
          </a:bodyPr>
          <a:lstStyle/>
          <a:p>
            <a:r>
              <a:rPr lang="en-US" sz="2500">
                <a:solidFill>
                  <a:schemeClr val="tx2"/>
                </a:solidFill>
                <a:latin typeface="Times New Roman"/>
                <a:cs typeface="Times New Roman"/>
              </a:rPr>
              <a:t>log T</a:t>
            </a:r>
            <a:r>
              <a:rPr lang="en-US" sz="2500" baseline="-25000">
                <a:solidFill>
                  <a:schemeClr val="tx2"/>
                </a:solidFill>
                <a:latin typeface="Times New Roman"/>
                <a:cs typeface="Times New Roman"/>
              </a:rPr>
              <a:t>e</a:t>
            </a:r>
            <a:endParaRPr lang="en-US" sz="2500">
              <a:solidFill>
                <a:schemeClr val="tx2"/>
              </a:solidFill>
              <a:latin typeface="Times New Roman"/>
              <a:cs typeface="Times New Roman"/>
            </a:endParaRPr>
          </a:p>
        </p:txBody>
      </p:sp>
      <p:sp>
        <p:nvSpPr>
          <p:cNvPr id="15369" name="Line 10"/>
          <p:cNvSpPr>
            <a:spLocks noChangeShapeType="1"/>
          </p:cNvSpPr>
          <p:nvPr/>
        </p:nvSpPr>
        <p:spPr bwMode="auto">
          <a:xfrm flipH="1">
            <a:off x="2438400" y="4960799"/>
            <a:ext cx="1447800" cy="0"/>
          </a:xfrm>
          <a:prstGeom prst="line">
            <a:avLst/>
          </a:prstGeom>
          <a:noFill/>
          <a:ln w="22225">
            <a:solidFill>
              <a:schemeClr val="tx1"/>
            </a:solidFill>
            <a:round/>
            <a:headEnd/>
            <a:tailEnd type="arrow" w="med" len="med"/>
          </a:ln>
        </p:spPr>
        <p:txBody>
          <a:bodyPr wrap="none" anchor="ctr">
            <a:prstTxWarp prst="textNoShape">
              <a:avLst/>
            </a:prstTxWarp>
          </a:bodyPr>
          <a:lstStyle/>
          <a:p>
            <a:endParaRPr lang="en-US" sz="2500">
              <a:latin typeface="Times New Roman"/>
              <a:cs typeface="Times New Roman"/>
            </a:endParaRPr>
          </a:p>
        </p:txBody>
      </p:sp>
      <p:sp>
        <p:nvSpPr>
          <p:cNvPr id="15370" name="Text Box 11"/>
          <p:cNvSpPr txBox="1">
            <a:spLocks noChangeArrowheads="1"/>
          </p:cNvSpPr>
          <p:nvPr/>
        </p:nvSpPr>
        <p:spPr bwMode="auto">
          <a:xfrm>
            <a:off x="304800" y="2522399"/>
            <a:ext cx="858428" cy="477054"/>
          </a:xfrm>
          <a:prstGeom prst="rect">
            <a:avLst/>
          </a:prstGeom>
          <a:noFill/>
          <a:ln w="9525">
            <a:noFill/>
            <a:miter lim="800000"/>
            <a:headEnd/>
            <a:tailEnd/>
          </a:ln>
        </p:spPr>
        <p:txBody>
          <a:bodyPr wrap="none">
            <a:prstTxWarp prst="textNoShape">
              <a:avLst/>
            </a:prstTxWarp>
            <a:spAutoFit/>
          </a:bodyPr>
          <a:lstStyle/>
          <a:p>
            <a:r>
              <a:rPr lang="en-US" sz="2500">
                <a:solidFill>
                  <a:schemeClr val="tx2"/>
                </a:solidFill>
                <a:latin typeface="Times New Roman"/>
                <a:cs typeface="Times New Roman"/>
              </a:rPr>
              <a:t>log L</a:t>
            </a:r>
          </a:p>
        </p:txBody>
      </p:sp>
      <p:sp>
        <p:nvSpPr>
          <p:cNvPr id="15371" name="Line 12"/>
          <p:cNvSpPr>
            <a:spLocks noChangeShapeType="1"/>
          </p:cNvSpPr>
          <p:nvPr/>
        </p:nvSpPr>
        <p:spPr bwMode="auto">
          <a:xfrm flipV="1">
            <a:off x="1295400" y="2674799"/>
            <a:ext cx="0" cy="1295400"/>
          </a:xfrm>
          <a:prstGeom prst="line">
            <a:avLst/>
          </a:prstGeom>
          <a:noFill/>
          <a:ln w="22225">
            <a:solidFill>
              <a:schemeClr val="tx1"/>
            </a:solidFill>
            <a:round/>
            <a:headEnd/>
            <a:tailEnd type="arrow" w="med" len="med"/>
          </a:ln>
        </p:spPr>
        <p:txBody>
          <a:bodyPr wrap="none" anchor="ctr">
            <a:prstTxWarp prst="textNoShape">
              <a:avLst/>
            </a:prstTxWarp>
          </a:bodyPr>
          <a:lstStyle/>
          <a:p>
            <a:endParaRPr lang="en-US" sz="2500">
              <a:latin typeface="Times New Roman"/>
              <a:cs typeface="Times New Roman"/>
            </a:endParaRPr>
          </a:p>
        </p:txBody>
      </p:sp>
      <p:sp>
        <p:nvSpPr>
          <p:cNvPr id="15372" name="Text Box 13"/>
          <p:cNvSpPr txBox="1">
            <a:spLocks noChangeArrowheads="1"/>
          </p:cNvSpPr>
          <p:nvPr/>
        </p:nvSpPr>
        <p:spPr bwMode="auto">
          <a:xfrm>
            <a:off x="1066800" y="5417999"/>
            <a:ext cx="2484913" cy="477054"/>
          </a:xfrm>
          <a:prstGeom prst="rect">
            <a:avLst/>
          </a:prstGeom>
          <a:noFill/>
          <a:ln w="9525">
            <a:noFill/>
            <a:miter lim="800000"/>
            <a:headEnd/>
            <a:tailEnd/>
          </a:ln>
        </p:spPr>
        <p:txBody>
          <a:bodyPr wrap="none">
            <a:prstTxWarp prst="textNoShape">
              <a:avLst/>
            </a:prstTxWarp>
            <a:spAutoFit/>
          </a:bodyPr>
          <a:lstStyle/>
          <a:p>
            <a:r>
              <a:rPr lang="en-US" sz="2500">
                <a:solidFill>
                  <a:schemeClr val="hlink"/>
                </a:solidFill>
                <a:latin typeface="Times New Roman"/>
                <a:cs typeface="Times New Roman"/>
              </a:rPr>
              <a:t>HOT, BLUE stars</a:t>
            </a:r>
          </a:p>
        </p:txBody>
      </p:sp>
      <p:sp>
        <p:nvSpPr>
          <p:cNvPr id="15373" name="Text Box 14"/>
          <p:cNvSpPr txBox="1">
            <a:spLocks noChangeArrowheads="1"/>
          </p:cNvSpPr>
          <p:nvPr/>
        </p:nvSpPr>
        <p:spPr bwMode="auto">
          <a:xfrm>
            <a:off x="3489325" y="5417999"/>
            <a:ext cx="2526710" cy="477054"/>
          </a:xfrm>
          <a:prstGeom prst="rect">
            <a:avLst/>
          </a:prstGeom>
          <a:noFill/>
          <a:ln w="9525">
            <a:noFill/>
            <a:miter lim="800000"/>
            <a:headEnd/>
            <a:tailEnd/>
          </a:ln>
        </p:spPr>
        <p:txBody>
          <a:bodyPr wrap="none">
            <a:prstTxWarp prst="textNoShape">
              <a:avLst/>
            </a:prstTxWarp>
            <a:spAutoFit/>
          </a:bodyPr>
          <a:lstStyle/>
          <a:p>
            <a:r>
              <a:rPr lang="en-US" sz="2500">
                <a:solidFill>
                  <a:srgbClr val="A31714"/>
                </a:solidFill>
                <a:latin typeface="Times New Roman"/>
                <a:cs typeface="Times New Roman"/>
              </a:rPr>
              <a:t>COOL, RED stars</a:t>
            </a:r>
          </a:p>
        </p:txBody>
      </p:sp>
      <p:sp>
        <p:nvSpPr>
          <p:cNvPr id="15374" name="Line 15"/>
          <p:cNvSpPr>
            <a:spLocks noChangeShapeType="1"/>
          </p:cNvSpPr>
          <p:nvPr/>
        </p:nvSpPr>
        <p:spPr bwMode="auto">
          <a:xfrm>
            <a:off x="1828800" y="2903399"/>
            <a:ext cx="2514600" cy="609600"/>
          </a:xfrm>
          <a:prstGeom prst="line">
            <a:avLst/>
          </a:prstGeom>
          <a:noFill/>
          <a:ln w="22225">
            <a:solidFill>
              <a:srgbClr val="21851C"/>
            </a:solidFill>
            <a:prstDash val="dashDot"/>
            <a:round/>
            <a:headEnd/>
            <a:tailEnd/>
          </a:ln>
        </p:spPr>
        <p:txBody>
          <a:bodyPr wrap="none" anchor="ctr">
            <a:prstTxWarp prst="textNoShape">
              <a:avLst/>
            </a:prstTxWarp>
          </a:bodyPr>
          <a:lstStyle/>
          <a:p>
            <a:endParaRPr lang="en-US" sz="2500">
              <a:latin typeface="Times New Roman"/>
              <a:cs typeface="Times New Roman"/>
            </a:endParaRPr>
          </a:p>
        </p:txBody>
      </p:sp>
      <p:sp>
        <p:nvSpPr>
          <p:cNvPr id="15375" name="Line 16"/>
          <p:cNvSpPr>
            <a:spLocks noChangeShapeType="1"/>
          </p:cNvSpPr>
          <p:nvPr/>
        </p:nvSpPr>
        <p:spPr bwMode="auto">
          <a:xfrm>
            <a:off x="1828800" y="2446199"/>
            <a:ext cx="2514600" cy="609600"/>
          </a:xfrm>
          <a:prstGeom prst="line">
            <a:avLst/>
          </a:prstGeom>
          <a:noFill/>
          <a:ln w="22225">
            <a:solidFill>
              <a:srgbClr val="21851C"/>
            </a:solidFill>
            <a:prstDash val="dashDot"/>
            <a:round/>
            <a:headEnd/>
            <a:tailEnd/>
          </a:ln>
        </p:spPr>
        <p:txBody>
          <a:bodyPr wrap="none" anchor="ctr">
            <a:prstTxWarp prst="textNoShape">
              <a:avLst/>
            </a:prstTxWarp>
          </a:bodyPr>
          <a:lstStyle/>
          <a:p>
            <a:endParaRPr lang="en-US" sz="2500">
              <a:latin typeface="Times New Roman"/>
              <a:cs typeface="Times New Roman"/>
            </a:endParaRPr>
          </a:p>
        </p:txBody>
      </p:sp>
      <p:sp>
        <p:nvSpPr>
          <p:cNvPr id="15376" name="Line 17"/>
          <p:cNvSpPr>
            <a:spLocks noChangeShapeType="1"/>
          </p:cNvSpPr>
          <p:nvPr/>
        </p:nvSpPr>
        <p:spPr bwMode="auto">
          <a:xfrm>
            <a:off x="1828800" y="3360599"/>
            <a:ext cx="2514600" cy="609600"/>
          </a:xfrm>
          <a:prstGeom prst="line">
            <a:avLst/>
          </a:prstGeom>
          <a:noFill/>
          <a:ln w="22225">
            <a:solidFill>
              <a:srgbClr val="21851C"/>
            </a:solidFill>
            <a:prstDash val="dashDot"/>
            <a:round/>
            <a:headEnd/>
            <a:tailEnd/>
          </a:ln>
        </p:spPr>
        <p:txBody>
          <a:bodyPr wrap="none" anchor="ctr">
            <a:prstTxWarp prst="textNoShape">
              <a:avLst/>
            </a:prstTxWarp>
          </a:bodyPr>
          <a:lstStyle/>
          <a:p>
            <a:endParaRPr lang="en-US" sz="2500">
              <a:latin typeface="Times New Roman"/>
              <a:cs typeface="Times New Roman"/>
            </a:endParaRPr>
          </a:p>
        </p:txBody>
      </p:sp>
      <p:sp>
        <p:nvSpPr>
          <p:cNvPr id="15377" name="Line 18"/>
          <p:cNvSpPr>
            <a:spLocks noChangeShapeType="1"/>
          </p:cNvSpPr>
          <p:nvPr/>
        </p:nvSpPr>
        <p:spPr bwMode="auto">
          <a:xfrm>
            <a:off x="1828800" y="3817799"/>
            <a:ext cx="2514600" cy="609600"/>
          </a:xfrm>
          <a:prstGeom prst="line">
            <a:avLst/>
          </a:prstGeom>
          <a:noFill/>
          <a:ln w="22225">
            <a:solidFill>
              <a:srgbClr val="21851C"/>
            </a:solidFill>
            <a:prstDash val="dashDot"/>
            <a:round/>
            <a:headEnd/>
            <a:tailEnd/>
          </a:ln>
        </p:spPr>
        <p:txBody>
          <a:bodyPr wrap="none" anchor="ctr">
            <a:prstTxWarp prst="textNoShape">
              <a:avLst/>
            </a:prstTxWarp>
          </a:bodyPr>
          <a:lstStyle/>
          <a:p>
            <a:endParaRPr lang="en-US" sz="2500">
              <a:latin typeface="Times New Roman"/>
              <a:cs typeface="Times New Roman"/>
            </a:endParaRPr>
          </a:p>
        </p:txBody>
      </p:sp>
      <p:sp>
        <p:nvSpPr>
          <p:cNvPr id="15378" name="Text Box 19"/>
          <p:cNvSpPr txBox="1">
            <a:spLocks noChangeArrowheads="1"/>
          </p:cNvSpPr>
          <p:nvPr/>
        </p:nvSpPr>
        <p:spPr bwMode="auto">
          <a:xfrm>
            <a:off x="4343400" y="2874824"/>
            <a:ext cx="1120820" cy="477054"/>
          </a:xfrm>
          <a:prstGeom prst="rect">
            <a:avLst/>
          </a:prstGeom>
          <a:noFill/>
          <a:ln w="9525">
            <a:noFill/>
            <a:miter lim="800000"/>
            <a:headEnd/>
            <a:tailEnd/>
          </a:ln>
        </p:spPr>
        <p:txBody>
          <a:bodyPr wrap="none">
            <a:prstTxWarp prst="textNoShape">
              <a:avLst/>
            </a:prstTxWarp>
            <a:spAutoFit/>
          </a:bodyPr>
          <a:lstStyle/>
          <a:p>
            <a:r>
              <a:rPr lang="en-US" sz="2500">
                <a:solidFill>
                  <a:srgbClr val="21851C"/>
                </a:solidFill>
                <a:latin typeface="Times New Roman"/>
                <a:cs typeface="Times New Roman"/>
              </a:rPr>
              <a:t>large R</a:t>
            </a:r>
          </a:p>
        </p:txBody>
      </p:sp>
      <p:sp>
        <p:nvSpPr>
          <p:cNvPr id="15379" name="Text Box 20"/>
          <p:cNvSpPr txBox="1">
            <a:spLocks noChangeArrowheads="1"/>
          </p:cNvSpPr>
          <p:nvPr/>
        </p:nvSpPr>
        <p:spPr bwMode="auto">
          <a:xfrm>
            <a:off x="4327525" y="4246424"/>
            <a:ext cx="1173237" cy="477054"/>
          </a:xfrm>
          <a:prstGeom prst="rect">
            <a:avLst/>
          </a:prstGeom>
          <a:noFill/>
          <a:ln w="9525">
            <a:noFill/>
            <a:miter lim="800000"/>
            <a:headEnd/>
            <a:tailEnd/>
          </a:ln>
        </p:spPr>
        <p:txBody>
          <a:bodyPr wrap="none">
            <a:prstTxWarp prst="textNoShape">
              <a:avLst/>
            </a:prstTxWarp>
            <a:spAutoFit/>
          </a:bodyPr>
          <a:lstStyle/>
          <a:p>
            <a:r>
              <a:rPr lang="en-US" sz="2500">
                <a:solidFill>
                  <a:srgbClr val="21851C"/>
                </a:solidFill>
                <a:latin typeface="Times New Roman"/>
                <a:cs typeface="Times New Roman"/>
              </a:rPr>
              <a:t>small R</a:t>
            </a:r>
          </a:p>
        </p:txBody>
      </p:sp>
      <p:sp>
        <p:nvSpPr>
          <p:cNvPr id="15380" name="Text Box 21"/>
          <p:cNvSpPr txBox="1">
            <a:spLocks noChangeArrowheads="1"/>
          </p:cNvSpPr>
          <p:nvPr/>
        </p:nvSpPr>
        <p:spPr bwMode="auto">
          <a:xfrm>
            <a:off x="2117725" y="1836599"/>
            <a:ext cx="2018501" cy="477054"/>
          </a:xfrm>
          <a:prstGeom prst="rect">
            <a:avLst/>
          </a:prstGeom>
          <a:noFill/>
          <a:ln w="9525">
            <a:noFill/>
            <a:miter lim="800000"/>
            <a:headEnd/>
            <a:tailEnd/>
          </a:ln>
        </p:spPr>
        <p:txBody>
          <a:bodyPr wrap="none">
            <a:prstTxWarp prst="textNoShape">
              <a:avLst/>
            </a:prstTxWarp>
            <a:spAutoFit/>
          </a:bodyPr>
          <a:lstStyle/>
          <a:p>
            <a:r>
              <a:rPr lang="en-US" sz="2500" b="1" u="sng">
                <a:latin typeface="Times New Roman"/>
                <a:cs typeface="Times New Roman"/>
              </a:rPr>
              <a:t>H-R diagram</a:t>
            </a:r>
          </a:p>
        </p:txBody>
      </p:sp>
      <p:sp>
        <p:nvSpPr>
          <p:cNvPr id="15381" name="Text Box 22"/>
          <p:cNvSpPr txBox="1">
            <a:spLocks noChangeArrowheads="1"/>
          </p:cNvSpPr>
          <p:nvPr/>
        </p:nvSpPr>
        <p:spPr bwMode="auto">
          <a:xfrm>
            <a:off x="5715000" y="1890574"/>
            <a:ext cx="2882846" cy="1246495"/>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Plot lines of constant</a:t>
            </a:r>
          </a:p>
          <a:p>
            <a:r>
              <a:rPr lang="en-US" sz="2500">
                <a:latin typeface="Times New Roman"/>
                <a:cs typeface="Times New Roman"/>
              </a:rPr>
              <a:t>stellar radius on the</a:t>
            </a:r>
          </a:p>
          <a:p>
            <a:r>
              <a:rPr lang="en-US" sz="2500">
                <a:latin typeface="Times New Roman"/>
                <a:cs typeface="Times New Roman"/>
              </a:rPr>
              <a:t>H-R diagram using:</a:t>
            </a:r>
          </a:p>
        </p:txBody>
      </p:sp>
      <p:graphicFrame>
        <p:nvGraphicFramePr>
          <p:cNvPr id="15362" name="Object 2"/>
          <p:cNvGraphicFramePr>
            <a:graphicFrameLocks noChangeAspect="1"/>
          </p:cNvGraphicFramePr>
          <p:nvPr/>
        </p:nvGraphicFramePr>
        <p:xfrm>
          <a:off x="5791200" y="3216136"/>
          <a:ext cx="2438400" cy="601663"/>
        </p:xfrm>
        <a:graphic>
          <a:graphicData uri="http://schemas.openxmlformats.org/presentationml/2006/ole">
            <p:oleObj spid="_x0000_s180226" name="Equation" r:id="rId3" imgW="825500" imgH="203200" progId="Equation.3">
              <p:embed/>
            </p:oleObj>
          </a:graphicData>
        </a:graphic>
      </p:graphicFrame>
      <p:sp>
        <p:nvSpPr>
          <p:cNvPr id="15382" name="Text Box 24"/>
          <p:cNvSpPr txBox="1">
            <a:spLocks noChangeArrowheads="1"/>
          </p:cNvSpPr>
          <p:nvPr/>
        </p:nvSpPr>
        <p:spPr bwMode="auto">
          <a:xfrm>
            <a:off x="5715000" y="4078149"/>
            <a:ext cx="2562558" cy="1246495"/>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Individual star is a</a:t>
            </a:r>
          </a:p>
          <a:p>
            <a:r>
              <a:rPr lang="en-US" sz="2500">
                <a:latin typeface="Times New Roman"/>
                <a:cs typeface="Times New Roman"/>
              </a:rPr>
              <a:t>single point in this </a:t>
            </a:r>
          </a:p>
          <a:p>
            <a:r>
              <a:rPr lang="en-US" sz="2500">
                <a:latin typeface="Times New Roman"/>
                <a:cs typeface="Times New Roman"/>
              </a:rPr>
              <a:t>plane.</a:t>
            </a:r>
          </a:p>
        </p:txBody>
      </p:sp>
      <p:sp>
        <p:nvSpPr>
          <p:cNvPr id="23" name="Text Box 6"/>
          <p:cNvSpPr txBox="1">
            <a:spLocks noChangeArrowheads="1"/>
          </p:cNvSpPr>
          <p:nvPr/>
        </p:nvSpPr>
        <p:spPr bwMode="auto">
          <a:xfrm>
            <a:off x="304800" y="5920026"/>
            <a:ext cx="8686800" cy="861774"/>
          </a:xfrm>
          <a:prstGeom prst="rect">
            <a:avLst/>
          </a:prstGeom>
          <a:noFill/>
          <a:ln w="9525">
            <a:noFill/>
            <a:miter lim="800000"/>
            <a:headEnd/>
            <a:tailEnd/>
          </a:ln>
        </p:spPr>
        <p:txBody>
          <a:bodyPr wrap="square">
            <a:prstTxWarp prst="textNoShape">
              <a:avLst/>
            </a:prstTxWarp>
            <a:spAutoFit/>
          </a:bodyPr>
          <a:lstStyle/>
          <a:p>
            <a:r>
              <a:rPr lang="en-US" sz="2500" dirty="0" smtClean="0">
                <a:latin typeface="Times New Roman"/>
                <a:cs typeface="Times New Roman"/>
              </a:rPr>
              <a:t>It is a 2-D parameter space in which stars form 1-D sequences, which evolve in time.  </a:t>
            </a:r>
            <a:r>
              <a:rPr lang="en-US" sz="2500" dirty="0" err="1" smtClean="0">
                <a:latin typeface="Times New Roman"/>
                <a:cs typeface="Times New Roman"/>
              </a:rPr>
              <a:t>Metallicity</a:t>
            </a:r>
            <a:r>
              <a:rPr lang="en-US" sz="2500" dirty="0" smtClean="0">
                <a:latin typeface="Times New Roman"/>
                <a:cs typeface="Times New Roman"/>
              </a:rPr>
              <a:t> is a “hidden” (2</a:t>
            </a:r>
            <a:r>
              <a:rPr lang="en-US" sz="2500" baseline="30000" dirty="0" smtClean="0">
                <a:latin typeface="Times New Roman"/>
                <a:cs typeface="Times New Roman"/>
              </a:rPr>
              <a:t>nd</a:t>
            </a:r>
            <a:r>
              <a:rPr lang="en-US" sz="2500" dirty="0" smtClean="0">
                <a:latin typeface="Times New Roman"/>
                <a:cs typeface="Times New Roman"/>
              </a:rPr>
              <a:t>) parameter</a:t>
            </a:r>
            <a:endParaRPr lang="en-US" sz="2500" dirty="0">
              <a:latin typeface="Times New Roman"/>
              <a:cs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a:spLocks noGrp="1"/>
          </p:cNvSpPr>
          <p:nvPr>
            <p:ph type="title"/>
          </p:nvPr>
        </p:nvSpPr>
        <p:spPr>
          <a:xfrm>
            <a:off x="914400" y="76200"/>
            <a:ext cx="3657600" cy="609600"/>
          </a:xfrm>
        </p:spPr>
        <p:txBody>
          <a:bodyPr>
            <a:normAutofit fontScale="90000"/>
          </a:bodyPr>
          <a:lstStyle/>
          <a:p>
            <a:pPr algn="l"/>
            <a:r>
              <a:rPr lang="en-US" dirty="0" err="1" smtClean="0"/>
              <a:t>Hipparcos</a:t>
            </a:r>
            <a:r>
              <a:rPr lang="en-US" dirty="0" smtClean="0"/>
              <a:t> HRD</a:t>
            </a:r>
            <a:endParaRPr lang="en-US" dirty="0"/>
          </a:p>
        </p:txBody>
      </p:sp>
      <p:pic>
        <p:nvPicPr>
          <p:cNvPr id="3" name="Picture 2" descr="f3.5.pdf"/>
          <p:cNvPicPr>
            <a:picLocks noChangeAspect="1"/>
          </p:cNvPicPr>
          <p:nvPr/>
        </p:nvPicPr>
        <mc:AlternateContent xmlns:ma="http://schemas.microsoft.com/office/mac/drawingml/2008/main">
          <mc:Choice Requires="ma">
            <p:blipFill>
              <a:blip r:embed="rId2"/>
              <a:srcRect l="909" t="3529" r="20909" b="2941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3"/>
              <a:srcRect l="909" t="3529" r="20909" b="29412"/>
              <a:stretch>
                <a:fillRect/>
              </a:stretch>
            </p:blipFill>
          </mc:Fallback>
        </mc:AlternateContent>
        <p:spPr>
          <a:xfrm rot="16200000">
            <a:off x="3505655" y="1219652"/>
            <a:ext cx="6781800" cy="4494893"/>
          </a:xfrm>
          <a:prstGeom prst="rect">
            <a:avLst/>
          </a:prstGeom>
        </p:spPr>
      </p:pic>
      <p:sp>
        <p:nvSpPr>
          <p:cNvPr id="4" name="Text Box 6"/>
          <p:cNvSpPr txBox="1">
            <a:spLocks noChangeArrowheads="1"/>
          </p:cNvSpPr>
          <p:nvPr/>
        </p:nvSpPr>
        <p:spPr bwMode="auto">
          <a:xfrm>
            <a:off x="685800" y="3505200"/>
            <a:ext cx="3734708" cy="477054"/>
          </a:xfrm>
          <a:prstGeom prst="rect">
            <a:avLst/>
          </a:prstGeom>
          <a:noFill/>
          <a:ln w="9525">
            <a:noFill/>
            <a:miter lim="800000"/>
            <a:headEnd/>
            <a:tailEnd/>
          </a:ln>
        </p:spPr>
        <p:txBody>
          <a:bodyPr wrap="square">
            <a:prstTxWarp prst="textNoShape">
              <a:avLst/>
            </a:prstTxWarp>
            <a:spAutoFit/>
          </a:bodyPr>
          <a:lstStyle/>
          <a:p>
            <a:r>
              <a:rPr lang="en-US" sz="2500" dirty="0" smtClean="0">
                <a:latin typeface="Times New Roman"/>
                <a:cs typeface="Times New Roman"/>
              </a:rPr>
              <a:t>The (Pop I) main sequence</a:t>
            </a:r>
            <a:endParaRPr lang="en-US" sz="2500" dirty="0">
              <a:latin typeface="Times New Roman"/>
              <a:cs typeface="Times New Roman"/>
            </a:endParaRPr>
          </a:p>
        </p:txBody>
      </p:sp>
      <p:sp>
        <p:nvSpPr>
          <p:cNvPr id="5" name="Text Box 6"/>
          <p:cNvSpPr txBox="1">
            <a:spLocks noChangeArrowheads="1"/>
          </p:cNvSpPr>
          <p:nvPr/>
        </p:nvSpPr>
        <p:spPr bwMode="auto">
          <a:xfrm>
            <a:off x="228600" y="5410200"/>
            <a:ext cx="4572000" cy="477054"/>
          </a:xfrm>
          <a:prstGeom prst="rect">
            <a:avLst/>
          </a:prstGeom>
          <a:noFill/>
          <a:ln w="9525">
            <a:noFill/>
            <a:miter lim="800000"/>
            <a:headEnd/>
            <a:tailEnd/>
          </a:ln>
        </p:spPr>
        <p:txBody>
          <a:bodyPr wrap="square">
            <a:prstTxWarp prst="textNoShape">
              <a:avLst/>
            </a:prstTxWarp>
            <a:spAutoFit/>
          </a:bodyPr>
          <a:lstStyle/>
          <a:p>
            <a:r>
              <a:rPr lang="en-US" sz="2500" dirty="0" smtClean="0">
                <a:latin typeface="Times New Roman"/>
                <a:cs typeface="Times New Roman"/>
              </a:rPr>
              <a:t>The white dwarf cooling sequence</a:t>
            </a:r>
            <a:endParaRPr lang="en-US" sz="2500" dirty="0">
              <a:latin typeface="Times New Roman"/>
              <a:cs typeface="Times New Roman"/>
            </a:endParaRPr>
          </a:p>
        </p:txBody>
      </p:sp>
      <p:sp>
        <p:nvSpPr>
          <p:cNvPr id="6" name="Text Box 6"/>
          <p:cNvSpPr txBox="1">
            <a:spLocks noChangeArrowheads="1"/>
          </p:cNvSpPr>
          <p:nvPr/>
        </p:nvSpPr>
        <p:spPr bwMode="auto">
          <a:xfrm>
            <a:off x="228600" y="4552146"/>
            <a:ext cx="4572000" cy="477054"/>
          </a:xfrm>
          <a:prstGeom prst="rect">
            <a:avLst/>
          </a:prstGeom>
          <a:noFill/>
          <a:ln w="9525">
            <a:noFill/>
            <a:miter lim="800000"/>
            <a:headEnd/>
            <a:tailEnd/>
          </a:ln>
        </p:spPr>
        <p:txBody>
          <a:bodyPr wrap="square">
            <a:prstTxWarp prst="textNoShape">
              <a:avLst/>
            </a:prstTxWarp>
            <a:spAutoFit/>
          </a:bodyPr>
          <a:lstStyle/>
          <a:p>
            <a:r>
              <a:rPr lang="en-US" sz="2500" dirty="0" smtClean="0">
                <a:latin typeface="Times New Roman"/>
                <a:cs typeface="Times New Roman"/>
              </a:rPr>
              <a:t>The </a:t>
            </a:r>
            <a:r>
              <a:rPr lang="en-US" sz="2500" dirty="0" err="1" smtClean="0">
                <a:latin typeface="Times New Roman"/>
                <a:cs typeface="Times New Roman"/>
              </a:rPr>
              <a:t>subdwarfs</a:t>
            </a:r>
            <a:r>
              <a:rPr lang="en-US" sz="2500" dirty="0" smtClean="0">
                <a:latin typeface="Times New Roman"/>
                <a:cs typeface="Times New Roman"/>
              </a:rPr>
              <a:t> (Pop </a:t>
            </a:r>
            <a:r>
              <a:rPr lang="en-US" sz="2500" dirty="0" smtClean="0">
                <a:latin typeface="Times New Roman"/>
                <a:cs typeface="Times New Roman"/>
              </a:rPr>
              <a:t>II </a:t>
            </a:r>
            <a:r>
              <a:rPr lang="en-US" sz="2500" dirty="0" smtClean="0">
                <a:latin typeface="Times New Roman"/>
                <a:cs typeface="Times New Roman"/>
              </a:rPr>
              <a:t>main </a:t>
            </a:r>
            <a:r>
              <a:rPr lang="en-US" sz="2500" dirty="0" smtClean="0">
                <a:latin typeface="Times New Roman"/>
                <a:cs typeface="Times New Roman"/>
              </a:rPr>
              <a:t>seq.)</a:t>
            </a:r>
            <a:endParaRPr lang="en-US" sz="2500" dirty="0">
              <a:latin typeface="Times New Roman"/>
              <a:cs typeface="Times New Roman"/>
            </a:endParaRPr>
          </a:p>
        </p:txBody>
      </p:sp>
      <p:sp>
        <p:nvSpPr>
          <p:cNvPr id="8" name="Text Box 6"/>
          <p:cNvSpPr txBox="1">
            <a:spLocks noChangeArrowheads="1"/>
          </p:cNvSpPr>
          <p:nvPr/>
        </p:nvSpPr>
        <p:spPr bwMode="auto">
          <a:xfrm>
            <a:off x="685800" y="2590800"/>
            <a:ext cx="3124200" cy="477054"/>
          </a:xfrm>
          <a:prstGeom prst="rect">
            <a:avLst/>
          </a:prstGeom>
          <a:noFill/>
          <a:ln w="9525">
            <a:noFill/>
            <a:miter lim="800000"/>
            <a:headEnd/>
            <a:tailEnd/>
          </a:ln>
        </p:spPr>
        <p:txBody>
          <a:bodyPr wrap="square">
            <a:prstTxWarp prst="textNoShape">
              <a:avLst/>
            </a:prstTxWarp>
            <a:spAutoFit/>
          </a:bodyPr>
          <a:lstStyle/>
          <a:p>
            <a:r>
              <a:rPr lang="en-US" sz="2500" dirty="0" smtClean="0">
                <a:latin typeface="Times New Roman"/>
                <a:cs typeface="Times New Roman"/>
              </a:rPr>
              <a:t>The </a:t>
            </a:r>
            <a:r>
              <a:rPr lang="en-US" sz="2500" dirty="0" err="1" smtClean="0">
                <a:latin typeface="Times New Roman"/>
                <a:cs typeface="Times New Roman"/>
              </a:rPr>
              <a:t>subgiant</a:t>
            </a:r>
            <a:r>
              <a:rPr lang="en-US" sz="2500" dirty="0" smtClean="0">
                <a:latin typeface="Times New Roman"/>
                <a:cs typeface="Times New Roman"/>
              </a:rPr>
              <a:t> branch</a:t>
            </a:r>
            <a:endParaRPr lang="en-US" sz="2500" dirty="0">
              <a:latin typeface="Times New Roman"/>
              <a:cs typeface="Times New Roman"/>
            </a:endParaRPr>
          </a:p>
        </p:txBody>
      </p:sp>
      <p:sp>
        <p:nvSpPr>
          <p:cNvPr id="9" name="Text Box 6"/>
          <p:cNvSpPr txBox="1">
            <a:spLocks noChangeArrowheads="1"/>
          </p:cNvSpPr>
          <p:nvPr/>
        </p:nvSpPr>
        <p:spPr bwMode="auto">
          <a:xfrm>
            <a:off x="990600" y="990600"/>
            <a:ext cx="3124200" cy="477054"/>
          </a:xfrm>
          <a:prstGeom prst="rect">
            <a:avLst/>
          </a:prstGeom>
          <a:noFill/>
          <a:ln w="9525">
            <a:noFill/>
            <a:miter lim="800000"/>
            <a:headEnd/>
            <a:tailEnd/>
          </a:ln>
        </p:spPr>
        <p:txBody>
          <a:bodyPr wrap="square">
            <a:prstTxWarp prst="textNoShape">
              <a:avLst/>
            </a:prstTxWarp>
            <a:spAutoFit/>
          </a:bodyPr>
          <a:lstStyle/>
          <a:p>
            <a:r>
              <a:rPr lang="en-US" sz="2500" dirty="0" smtClean="0">
                <a:latin typeface="Times New Roman"/>
                <a:cs typeface="Times New Roman"/>
              </a:rPr>
              <a:t>The giant branch</a:t>
            </a:r>
            <a:endParaRPr lang="en-US" sz="2500" dirty="0">
              <a:latin typeface="Times New Roman"/>
              <a:cs typeface="Times New Roman"/>
            </a:endParaRPr>
          </a:p>
        </p:txBody>
      </p:sp>
      <p:sp>
        <p:nvSpPr>
          <p:cNvPr id="10" name="Text Box 6"/>
          <p:cNvSpPr txBox="1">
            <a:spLocks noChangeArrowheads="1"/>
          </p:cNvSpPr>
          <p:nvPr/>
        </p:nvSpPr>
        <p:spPr bwMode="auto">
          <a:xfrm>
            <a:off x="838200" y="1905000"/>
            <a:ext cx="3124200" cy="477054"/>
          </a:xfrm>
          <a:prstGeom prst="rect">
            <a:avLst/>
          </a:prstGeom>
          <a:noFill/>
          <a:ln w="9525">
            <a:noFill/>
            <a:miter lim="800000"/>
            <a:headEnd/>
            <a:tailEnd/>
          </a:ln>
        </p:spPr>
        <p:txBody>
          <a:bodyPr wrap="square">
            <a:prstTxWarp prst="textNoShape">
              <a:avLst/>
            </a:prstTxWarp>
            <a:spAutoFit/>
          </a:bodyPr>
          <a:lstStyle/>
          <a:p>
            <a:r>
              <a:rPr lang="en-US" sz="2500" dirty="0" smtClean="0">
                <a:latin typeface="Times New Roman"/>
                <a:cs typeface="Times New Roman"/>
              </a:rPr>
              <a:t>The red clump</a:t>
            </a:r>
            <a:endParaRPr lang="en-US" sz="2500" dirty="0">
              <a:latin typeface="Times New Roman"/>
              <a:cs typeface="Times New Roman"/>
            </a:endParaRPr>
          </a:p>
        </p:txBody>
      </p:sp>
      <p:cxnSp>
        <p:nvCxnSpPr>
          <p:cNvPr id="12" name="Straight Arrow Connector 11"/>
          <p:cNvCxnSpPr/>
          <p:nvPr/>
        </p:nvCxnSpPr>
        <p:spPr>
          <a:xfrm>
            <a:off x="3352800" y="1295400"/>
            <a:ext cx="4495800" cy="1722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895600" y="2208212"/>
            <a:ext cx="4343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505200" y="2590800"/>
            <a:ext cx="37338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267200" y="3810000"/>
            <a:ext cx="27432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649108" y="4191000"/>
            <a:ext cx="2361292" cy="609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4800600" y="5410200"/>
            <a:ext cx="9144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43000" y="0"/>
            <a:ext cx="6705600" cy="609600"/>
          </a:xfrm>
        </p:spPr>
        <p:txBody>
          <a:bodyPr>
            <a:noAutofit/>
          </a:bodyPr>
          <a:lstStyle/>
          <a:p>
            <a:pPr eaLnBrk="1" hangingPunct="1"/>
            <a:r>
              <a:rPr lang="en-US" dirty="0"/>
              <a:t>Luminosity Classification</a:t>
            </a:r>
          </a:p>
        </p:txBody>
      </p:sp>
      <p:sp>
        <p:nvSpPr>
          <p:cNvPr id="18435" name="Rectangle 3"/>
          <p:cNvSpPr>
            <a:spLocks noGrp="1" noChangeArrowheads="1"/>
          </p:cNvSpPr>
          <p:nvPr>
            <p:ph type="body" idx="1"/>
          </p:nvPr>
        </p:nvSpPr>
        <p:spPr>
          <a:xfrm>
            <a:off x="1028700" y="4495800"/>
            <a:ext cx="3009900" cy="2286000"/>
          </a:xfrm>
        </p:spPr>
        <p:txBody>
          <a:bodyPr>
            <a:normAutofit/>
          </a:bodyPr>
          <a:lstStyle/>
          <a:p>
            <a:pPr eaLnBrk="1" hangingPunct="1">
              <a:buFontTx/>
              <a:buNone/>
            </a:pPr>
            <a:r>
              <a:rPr lang="en-US" sz="2000" dirty="0" err="1" smtClean="0"/>
              <a:t>Ia</a:t>
            </a:r>
            <a:r>
              <a:rPr lang="en-US" sz="2000" dirty="0" smtClean="0"/>
              <a:t>	Bright </a:t>
            </a:r>
            <a:r>
              <a:rPr lang="en-US" sz="2000" dirty="0"/>
              <a:t>supergiant</a:t>
            </a:r>
          </a:p>
          <a:p>
            <a:pPr eaLnBrk="1" hangingPunct="1">
              <a:buFontTx/>
              <a:buNone/>
            </a:pPr>
            <a:r>
              <a:rPr lang="en-US" sz="2000" dirty="0" err="1" smtClean="0"/>
              <a:t>Ib</a:t>
            </a:r>
            <a:r>
              <a:rPr lang="en-US" sz="2000" dirty="0" smtClean="0"/>
              <a:t>	Supergiant</a:t>
            </a:r>
            <a:endParaRPr lang="en-US" sz="2000" dirty="0"/>
          </a:p>
          <a:p>
            <a:pPr eaLnBrk="1" hangingPunct="1">
              <a:buFontTx/>
              <a:buNone/>
            </a:pPr>
            <a:r>
              <a:rPr lang="en-US" sz="2000" dirty="0" smtClean="0"/>
              <a:t>II	Bright </a:t>
            </a:r>
            <a:r>
              <a:rPr lang="en-US" sz="2000" dirty="0"/>
              <a:t>giant</a:t>
            </a:r>
          </a:p>
          <a:p>
            <a:pPr eaLnBrk="1" hangingPunct="1">
              <a:buFontTx/>
              <a:buNone/>
            </a:pPr>
            <a:r>
              <a:rPr lang="en-US" sz="2000" dirty="0" smtClean="0"/>
              <a:t>III	Giant</a:t>
            </a:r>
            <a:endParaRPr lang="en-US" sz="2000" dirty="0"/>
          </a:p>
          <a:p>
            <a:pPr eaLnBrk="1" hangingPunct="1">
              <a:buFontTx/>
              <a:buNone/>
            </a:pPr>
            <a:r>
              <a:rPr lang="en-US" sz="2000" dirty="0" smtClean="0"/>
              <a:t>IV	</a:t>
            </a:r>
            <a:r>
              <a:rPr lang="en-US" sz="2000" dirty="0" err="1" smtClean="0"/>
              <a:t>Subgiant</a:t>
            </a:r>
            <a:endParaRPr lang="en-US" sz="2000" dirty="0"/>
          </a:p>
          <a:p>
            <a:pPr eaLnBrk="1" hangingPunct="1">
              <a:buFontTx/>
              <a:buNone/>
            </a:pPr>
            <a:r>
              <a:rPr lang="en-US" sz="2000" dirty="0" smtClean="0"/>
              <a:t>V	Main </a:t>
            </a:r>
            <a:r>
              <a:rPr lang="en-US" sz="2000" dirty="0"/>
              <a:t>sequence star</a:t>
            </a:r>
          </a:p>
        </p:txBody>
      </p:sp>
      <p:pic>
        <p:nvPicPr>
          <p:cNvPr id="18436" name="Picture 4"/>
          <p:cNvPicPr>
            <a:picLocks noChangeAspect="1" noChangeArrowheads="1"/>
          </p:cNvPicPr>
          <p:nvPr/>
        </p:nvPicPr>
        <p:blipFill>
          <a:blip r:embed="rId2"/>
          <a:srcRect l="3963" t="1500" r="1982" b="1500"/>
          <a:stretch>
            <a:fillRect/>
          </a:stretch>
        </p:blipFill>
        <p:spPr bwMode="auto">
          <a:xfrm>
            <a:off x="4689732" y="685800"/>
            <a:ext cx="4454268" cy="6069330"/>
          </a:xfrm>
          <a:prstGeom prst="rect">
            <a:avLst/>
          </a:prstGeom>
          <a:noFill/>
          <a:ln w="9525">
            <a:noFill/>
            <a:miter lim="800000"/>
            <a:headEnd/>
            <a:tailEnd/>
          </a:ln>
        </p:spPr>
      </p:pic>
      <p:pic>
        <p:nvPicPr>
          <p:cNvPr id="5" name="Picture 4" descr="f3.6.pdf"/>
          <p:cNvPicPr>
            <a:picLocks noChangeAspect="1"/>
          </p:cNvPicPr>
          <p:nvPr/>
        </p:nvPicPr>
        <mc:AlternateContent xmlns:ma="http://schemas.microsoft.com/office/mac/drawingml/2008/main">
          <mc:Choice Requires="ma">
            <p:blipFill>
              <a:blip r:embed="rId3">
                <a:lum bright="-10000" contrast="5000"/>
              </a:blip>
              <a:srcRect l="1818" t="2353" r="50909" b="2941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4">
                <a:lum bright="-10000" contrast="5000"/>
              </a:blip>
              <a:srcRect l="1818" t="2353" r="50909" b="29412"/>
              <a:stretch>
                <a:fillRect/>
              </a:stretch>
            </p:blipFill>
          </mc:Fallback>
        </mc:AlternateContent>
        <p:spPr>
          <a:xfrm rot="16200000">
            <a:off x="304747" y="381052"/>
            <a:ext cx="3962505" cy="44196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09600"/>
          </a:xfrm>
        </p:spPr>
        <p:txBody>
          <a:bodyPr>
            <a:noAutofit/>
          </a:bodyPr>
          <a:lstStyle/>
          <a:p>
            <a:r>
              <a:rPr lang="en-US" dirty="0" smtClean="0"/>
              <a:t>Absorption by the Earth’s Atmosphere</a:t>
            </a:r>
            <a:endParaRPr lang="en-US" dirty="0"/>
          </a:p>
        </p:txBody>
      </p:sp>
      <p:pic>
        <p:nvPicPr>
          <p:cNvPr id="8" name="Picture 7" descr="f2.11.pdf"/>
          <p:cNvPicPr>
            <a:picLocks noChangeAspect="1"/>
          </p:cNvPicPr>
          <p:nvPr/>
        </p:nvPicPr>
        <mc:AlternateContent xmlns:ma="http://schemas.microsoft.com/office/mac/drawingml/2008/main">
          <mc:Choice Requires="ma">
            <p:blipFill>
              <a:blip r:embed="rId2"/>
              <a:srcRect l="1818" t="3529" r="47273" b="2941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3"/>
              <a:srcRect l="1818" t="3529" r="47273" b="29412"/>
              <a:stretch>
                <a:fillRect/>
              </a:stretch>
            </p:blipFill>
          </mc:Fallback>
        </mc:AlternateContent>
        <p:spPr>
          <a:xfrm rot="16200000">
            <a:off x="2687477" y="553874"/>
            <a:ext cx="6248400" cy="6359850"/>
          </a:xfrm>
          <a:prstGeom prst="rect">
            <a:avLst/>
          </a:prstGeom>
        </p:spPr>
      </p:pic>
      <p:sp>
        <p:nvSpPr>
          <p:cNvPr id="9" name="TextBox 8"/>
          <p:cNvSpPr txBox="1"/>
          <p:nvPr/>
        </p:nvSpPr>
        <p:spPr>
          <a:xfrm>
            <a:off x="250614" y="685800"/>
            <a:ext cx="3843658" cy="430887"/>
          </a:xfrm>
          <a:prstGeom prst="rect">
            <a:avLst/>
          </a:prstGeom>
          <a:noFill/>
        </p:spPr>
        <p:txBody>
          <a:bodyPr wrap="none" rtlCol="0">
            <a:spAutoFit/>
          </a:bodyPr>
          <a:lstStyle/>
          <a:p>
            <a:r>
              <a:rPr lang="en-US" sz="2200" dirty="0" smtClean="0">
                <a:latin typeface="Times New Roman"/>
                <a:cs typeface="Times New Roman"/>
              </a:rPr>
              <a:t>The line shows the optical depth</a:t>
            </a:r>
            <a:endParaRPr lang="en-US" sz="2200" dirty="0">
              <a:latin typeface="Times New Roman"/>
              <a:cs typeface="Times New Roman"/>
            </a:endParaRPr>
          </a:p>
        </p:txBody>
      </p:sp>
      <p:sp>
        <p:nvSpPr>
          <p:cNvPr id="10" name="TextBox 9"/>
          <p:cNvSpPr txBox="1"/>
          <p:nvPr/>
        </p:nvSpPr>
        <p:spPr>
          <a:xfrm>
            <a:off x="2095935" y="1371600"/>
            <a:ext cx="1485465" cy="369332"/>
          </a:xfrm>
          <a:prstGeom prst="rect">
            <a:avLst/>
          </a:prstGeom>
          <a:noFill/>
        </p:spPr>
        <p:txBody>
          <a:bodyPr wrap="none" rtlCol="0">
            <a:spAutoFit/>
          </a:bodyPr>
          <a:lstStyle/>
          <a:p>
            <a:r>
              <a:rPr lang="en-US" dirty="0" smtClean="0">
                <a:latin typeface="Times New Roman"/>
                <a:cs typeface="Times New Roman"/>
              </a:rPr>
              <a:t>Ionosphere </a:t>
            </a:r>
            <a:r>
              <a:rPr lang="en-US" dirty="0" smtClean="0">
                <a:latin typeface="Wingdings 3" charset="2"/>
                <a:ea typeface="Wingdings"/>
                <a:cs typeface="Wingdings 3" charset="2"/>
              </a:rPr>
              <a:t>[</a:t>
            </a:r>
            <a:endParaRPr lang="en-US" dirty="0">
              <a:latin typeface="Times New Roman"/>
              <a:cs typeface="Times New Roman"/>
            </a:endParaRPr>
          </a:p>
        </p:txBody>
      </p:sp>
      <p:sp>
        <p:nvSpPr>
          <p:cNvPr id="11" name="TextBox 10"/>
          <p:cNvSpPr txBox="1"/>
          <p:nvPr/>
        </p:nvSpPr>
        <p:spPr>
          <a:xfrm>
            <a:off x="5257800" y="3738265"/>
            <a:ext cx="652718" cy="923330"/>
          </a:xfrm>
          <a:prstGeom prst="rect">
            <a:avLst/>
          </a:prstGeom>
          <a:noFill/>
        </p:spPr>
        <p:txBody>
          <a:bodyPr wrap="none" rtlCol="0">
            <a:spAutoFit/>
          </a:bodyPr>
          <a:lstStyle/>
          <a:p>
            <a:r>
              <a:rPr lang="en-US" dirty="0" smtClean="0">
                <a:latin typeface="Times New Roman"/>
                <a:cs typeface="Times New Roman"/>
              </a:rPr>
              <a:t>H</a:t>
            </a:r>
            <a:r>
              <a:rPr lang="en-US" baseline="-25000" dirty="0" smtClean="0">
                <a:latin typeface="Times New Roman"/>
                <a:cs typeface="Times New Roman"/>
              </a:rPr>
              <a:t>2</a:t>
            </a:r>
            <a:r>
              <a:rPr lang="en-US" dirty="0" smtClean="0">
                <a:latin typeface="Times New Roman"/>
                <a:cs typeface="Times New Roman"/>
              </a:rPr>
              <a:t>O,</a:t>
            </a:r>
          </a:p>
          <a:p>
            <a:r>
              <a:rPr lang="en-US" dirty="0" smtClean="0">
                <a:latin typeface="Times New Roman"/>
                <a:cs typeface="Times New Roman"/>
              </a:rPr>
              <a:t>OH,</a:t>
            </a:r>
          </a:p>
          <a:p>
            <a:r>
              <a:rPr lang="en-US" dirty="0" smtClean="0">
                <a:latin typeface="Times New Roman"/>
                <a:cs typeface="Times New Roman"/>
              </a:rPr>
              <a:t>etc.</a:t>
            </a:r>
            <a:endParaRPr lang="en-US" dirty="0">
              <a:latin typeface="Times New Roman"/>
              <a:cs typeface="Times New Roman"/>
            </a:endParaRPr>
          </a:p>
        </p:txBody>
      </p:sp>
      <p:sp>
        <p:nvSpPr>
          <p:cNvPr id="12" name="TextBox 11"/>
          <p:cNvSpPr txBox="1"/>
          <p:nvPr/>
        </p:nvSpPr>
        <p:spPr>
          <a:xfrm>
            <a:off x="6553200" y="2133600"/>
            <a:ext cx="511416" cy="646331"/>
          </a:xfrm>
          <a:prstGeom prst="rect">
            <a:avLst/>
          </a:prstGeom>
          <a:noFill/>
        </p:spPr>
        <p:txBody>
          <a:bodyPr wrap="none" rtlCol="0">
            <a:spAutoFit/>
          </a:bodyPr>
          <a:lstStyle/>
          <a:p>
            <a:r>
              <a:rPr lang="en-US" dirty="0" smtClean="0">
                <a:latin typeface="Times New Roman"/>
                <a:cs typeface="Times New Roman"/>
              </a:rPr>
              <a:t>O</a:t>
            </a:r>
            <a:r>
              <a:rPr lang="en-US" baseline="-25000" dirty="0" smtClean="0">
                <a:latin typeface="Times New Roman"/>
                <a:cs typeface="Times New Roman"/>
              </a:rPr>
              <a:t>2</a:t>
            </a:r>
            <a:r>
              <a:rPr lang="en-US" dirty="0" smtClean="0">
                <a:latin typeface="Times New Roman"/>
                <a:cs typeface="Times New Roman"/>
              </a:rPr>
              <a:t>,</a:t>
            </a:r>
          </a:p>
          <a:p>
            <a:r>
              <a:rPr lang="en-US" dirty="0" smtClean="0">
                <a:latin typeface="Times New Roman"/>
                <a:cs typeface="Times New Roman"/>
              </a:rPr>
              <a:t>etc.</a:t>
            </a:r>
            <a:endParaRPr lang="en-US" dirty="0">
              <a:latin typeface="Times New Roman"/>
              <a:cs typeface="Times New Roman"/>
            </a:endParaRPr>
          </a:p>
        </p:txBody>
      </p:sp>
      <p:sp>
        <p:nvSpPr>
          <p:cNvPr id="13" name="TextBox 12"/>
          <p:cNvSpPr txBox="1"/>
          <p:nvPr/>
        </p:nvSpPr>
        <p:spPr>
          <a:xfrm>
            <a:off x="3810001" y="4535269"/>
            <a:ext cx="1142999" cy="646331"/>
          </a:xfrm>
          <a:prstGeom prst="rect">
            <a:avLst/>
          </a:prstGeom>
          <a:noFill/>
        </p:spPr>
        <p:txBody>
          <a:bodyPr wrap="square" rtlCol="0">
            <a:spAutoFit/>
          </a:bodyPr>
          <a:lstStyle/>
          <a:p>
            <a:r>
              <a:rPr lang="en-US" dirty="0" smtClean="0">
                <a:latin typeface="Times New Roman"/>
                <a:cs typeface="Times New Roman"/>
              </a:rPr>
              <a:t>Radio astronomy</a:t>
            </a:r>
            <a:endParaRPr lang="en-US" dirty="0">
              <a:latin typeface="Times New Roman"/>
              <a:cs typeface="Times New Roman"/>
            </a:endParaRPr>
          </a:p>
        </p:txBody>
      </p:sp>
      <p:sp>
        <p:nvSpPr>
          <p:cNvPr id="14" name="TextBox 13"/>
          <p:cNvSpPr txBox="1"/>
          <p:nvPr/>
        </p:nvSpPr>
        <p:spPr>
          <a:xfrm rot="16200000">
            <a:off x="5260024" y="3976292"/>
            <a:ext cx="2041284" cy="369332"/>
          </a:xfrm>
          <a:prstGeom prst="rect">
            <a:avLst/>
          </a:prstGeom>
          <a:noFill/>
        </p:spPr>
        <p:txBody>
          <a:bodyPr wrap="square" rtlCol="0">
            <a:spAutoFit/>
          </a:bodyPr>
          <a:lstStyle/>
          <a:p>
            <a:r>
              <a:rPr lang="en-US" dirty="0" smtClean="0">
                <a:latin typeface="Times New Roman"/>
                <a:cs typeface="Times New Roman"/>
              </a:rPr>
              <a:t>Optical  astronomy</a:t>
            </a:r>
            <a:endParaRPr lang="en-US" dirty="0">
              <a:latin typeface="Times New Roman"/>
              <a:cs typeface="Times New Roman"/>
            </a:endParaRPr>
          </a:p>
        </p:txBody>
      </p:sp>
      <p:sp>
        <p:nvSpPr>
          <p:cNvPr id="15" name="TextBox 14"/>
          <p:cNvSpPr txBox="1"/>
          <p:nvPr/>
        </p:nvSpPr>
        <p:spPr>
          <a:xfrm>
            <a:off x="250614" y="1752600"/>
            <a:ext cx="2644986" cy="1785104"/>
          </a:xfrm>
          <a:prstGeom prst="rect">
            <a:avLst/>
          </a:prstGeom>
          <a:noFill/>
        </p:spPr>
        <p:txBody>
          <a:bodyPr wrap="square" rtlCol="0">
            <a:spAutoFit/>
          </a:bodyPr>
          <a:lstStyle/>
          <a:p>
            <a:r>
              <a:rPr lang="en-US" sz="2200" dirty="0" smtClean="0">
                <a:latin typeface="Times New Roman"/>
                <a:cs typeface="Times New Roman"/>
              </a:rPr>
              <a:t>However, even going into space does not always help: there is the absorption by            the Galaxy’s ISM:</a:t>
            </a:r>
            <a:endParaRPr lang="en-US" sz="2200" dirty="0">
              <a:latin typeface="Times New Roman"/>
              <a:cs typeface="Times New Roman"/>
            </a:endParaRPr>
          </a:p>
        </p:txBody>
      </p:sp>
      <p:sp>
        <p:nvSpPr>
          <p:cNvPr id="16" name="Content Placeholder 2"/>
          <p:cNvSpPr>
            <a:spLocks noGrp="1"/>
          </p:cNvSpPr>
          <p:nvPr>
            <p:ph idx="1"/>
          </p:nvPr>
        </p:nvSpPr>
        <p:spPr>
          <a:xfrm>
            <a:off x="0" y="3537704"/>
            <a:ext cx="2819400" cy="2824996"/>
          </a:xfrm>
        </p:spPr>
        <p:txBody>
          <a:bodyPr>
            <a:normAutofit/>
          </a:bodyPr>
          <a:lstStyle/>
          <a:p>
            <a:r>
              <a:rPr lang="en-US" sz="2200" dirty="0" smtClean="0"/>
              <a:t>Dust absorbs from soft X-rays to IR</a:t>
            </a:r>
          </a:p>
          <a:p>
            <a:r>
              <a:rPr lang="en-US" sz="2200" dirty="0" smtClean="0"/>
              <a:t>H I absorbs from 912Å to soft X-rays</a:t>
            </a:r>
          </a:p>
          <a:p>
            <a:r>
              <a:rPr lang="en-US" sz="2200" dirty="0" smtClean="0"/>
              <a:t>Plasma absorbs long wavelength radio</a:t>
            </a:r>
          </a:p>
          <a:p>
            <a:pPr algn="ctr">
              <a:buNone/>
            </a:pPr>
            <a:r>
              <a:rPr lang="en-US" sz="2200" dirty="0" smtClean="0"/>
              <a:t>etc., etc.</a:t>
            </a:r>
          </a:p>
          <a:p>
            <a:endParaRPr lang="en-US" sz="2200"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10;horsehead.jpg                                                  00095C70&#10;george's disk                  B9F1EF54:"/>
          <p:cNvPicPr>
            <a:picLocks noChangeAspect="1" noChangeArrowheads="1"/>
          </p:cNvPicPr>
          <p:nvPr/>
        </p:nvPicPr>
        <p:blipFill>
          <a:blip r:embed="rId2"/>
          <a:srcRect/>
          <a:stretch>
            <a:fillRect/>
          </a:stretch>
        </p:blipFill>
        <p:spPr bwMode="auto">
          <a:xfrm>
            <a:off x="12700" y="9525"/>
            <a:ext cx="9131300" cy="6848475"/>
          </a:xfrm>
          <a:prstGeom prst="rect">
            <a:avLst/>
          </a:prstGeom>
          <a:noFill/>
          <a:ln w="12700">
            <a:solidFill>
              <a:schemeClr val="tx1"/>
            </a:solidFill>
            <a:miter lim="800000"/>
            <a:headEnd/>
            <a:tailEnd/>
          </a:ln>
        </p:spPr>
      </p:pic>
      <p:sp>
        <p:nvSpPr>
          <p:cNvPr id="14339" name="Text Box 3"/>
          <p:cNvSpPr txBox="1">
            <a:spLocks noChangeArrowheads="1"/>
          </p:cNvSpPr>
          <p:nvPr/>
        </p:nvSpPr>
        <p:spPr bwMode="auto">
          <a:xfrm>
            <a:off x="2803525" y="2041525"/>
            <a:ext cx="5426075" cy="1920875"/>
          </a:xfrm>
          <a:prstGeom prst="rect">
            <a:avLst/>
          </a:prstGeom>
          <a:noFill/>
          <a:ln w="9525">
            <a:noFill/>
            <a:miter lim="800000"/>
            <a:headEnd/>
            <a:tailEnd/>
          </a:ln>
        </p:spPr>
        <p:txBody>
          <a:bodyPr>
            <a:prstTxWarp prst="textNoShape">
              <a:avLst/>
            </a:prstTxWarp>
            <a:spAutoFit/>
          </a:bodyPr>
          <a:lstStyle/>
          <a:p>
            <a:r>
              <a:rPr lang="en-US" sz="3000" b="1" dirty="0">
                <a:solidFill>
                  <a:srgbClr val="FFFB0C"/>
                </a:solidFill>
                <a:latin typeface="Times New Roman"/>
                <a:cs typeface="Times New Roman"/>
              </a:rPr>
              <a:t>Interstellar Absorption (Extinction) and Reddening:</a:t>
            </a:r>
          </a:p>
          <a:p>
            <a:endParaRPr lang="en-US" sz="3000" b="1" dirty="0">
              <a:solidFill>
                <a:srgbClr val="FFFB0C"/>
              </a:solidFill>
              <a:latin typeface="Times New Roman"/>
              <a:cs typeface="Times New Roman"/>
            </a:endParaRPr>
          </a:p>
          <a:p>
            <a:r>
              <a:rPr lang="en-US" sz="3000" b="1" dirty="0">
                <a:solidFill>
                  <a:srgbClr val="FFFB0C"/>
                </a:solidFill>
                <a:latin typeface="Times New Roman"/>
                <a:cs typeface="Times New Roman"/>
              </a:rPr>
              <a:t>Caused by Interstellar Dust</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9144000" cy="762000"/>
          </a:xfrm>
        </p:spPr>
        <p:txBody>
          <a:bodyPr>
            <a:noAutofit/>
          </a:bodyPr>
          <a:lstStyle/>
          <a:p>
            <a:pPr eaLnBrk="1" hangingPunct="1"/>
            <a:r>
              <a:rPr lang="en-US" dirty="0"/>
              <a:t>Interstellar Dust Grains</a:t>
            </a:r>
          </a:p>
        </p:txBody>
      </p:sp>
      <p:pic>
        <p:nvPicPr>
          <p:cNvPr id="21507" name="Picture 3" descr="dustproc.jpg                                                   00095C70&#10;george's disk                  B9F1EF54:"/>
          <p:cNvPicPr>
            <a:picLocks noChangeAspect="1" noChangeArrowheads="1"/>
          </p:cNvPicPr>
          <p:nvPr/>
        </p:nvPicPr>
        <p:blipFill>
          <a:blip r:embed="rId2">
            <a:lum bright="-16000" contrast="28000"/>
          </a:blip>
          <a:srcRect r="7726" b="5853"/>
          <a:stretch>
            <a:fillRect/>
          </a:stretch>
        </p:blipFill>
        <p:spPr bwMode="auto">
          <a:xfrm>
            <a:off x="5105400" y="2555875"/>
            <a:ext cx="3921125" cy="4225925"/>
          </a:xfrm>
          <a:prstGeom prst="rect">
            <a:avLst/>
          </a:prstGeom>
          <a:noFill/>
          <a:ln w="9525">
            <a:noFill/>
            <a:miter lim="800000"/>
            <a:headEnd/>
            <a:tailEnd/>
          </a:ln>
        </p:spPr>
      </p:pic>
      <p:pic>
        <p:nvPicPr>
          <p:cNvPr id="21508" name="Picture 4" descr="&#10;dustgrain.pdf                                                  00095C70&#10;george's disk                  B9F1EF54:"/>
          <p:cNvPicPr>
            <a:picLocks noChangeAspect="1" noChangeArrowheads="1"/>
          </p:cNvPicPr>
          <p:nvPr/>
        </p:nvPicPr>
        <p:blipFill>
          <a:blip r:embed="rId3">
            <a:lum bright="-10000" contrast="20000"/>
          </a:blip>
          <a:srcRect/>
          <a:stretch>
            <a:fillRect/>
          </a:stretch>
        </p:blipFill>
        <p:spPr bwMode="auto">
          <a:xfrm>
            <a:off x="228600" y="3271838"/>
            <a:ext cx="4495800" cy="3433762"/>
          </a:xfrm>
          <a:prstGeom prst="rect">
            <a:avLst/>
          </a:prstGeom>
          <a:noFill/>
          <a:ln w="9525">
            <a:noFill/>
            <a:miter lim="800000"/>
            <a:headEnd/>
            <a:tailEnd/>
          </a:ln>
        </p:spPr>
      </p:pic>
      <p:sp>
        <p:nvSpPr>
          <p:cNvPr id="21509" name="Text Box 5"/>
          <p:cNvSpPr txBox="1">
            <a:spLocks noChangeArrowheads="1"/>
          </p:cNvSpPr>
          <p:nvPr/>
        </p:nvSpPr>
        <p:spPr bwMode="auto">
          <a:xfrm>
            <a:off x="228599" y="762000"/>
            <a:ext cx="8797925" cy="1569660"/>
          </a:xfrm>
          <a:prstGeom prst="rect">
            <a:avLst/>
          </a:prstGeom>
          <a:noFill/>
          <a:ln w="9525">
            <a:noFill/>
            <a:miter lim="800000"/>
            <a:headEnd/>
            <a:tailEnd/>
          </a:ln>
        </p:spPr>
        <p:txBody>
          <a:bodyPr wrap="square">
            <a:prstTxWarp prst="textNoShape">
              <a:avLst/>
            </a:prstTxWarp>
            <a:spAutoFit/>
          </a:bodyPr>
          <a:lstStyle/>
          <a:p>
            <a:r>
              <a:rPr lang="en-US" sz="2400" dirty="0">
                <a:latin typeface="Times New Roman"/>
                <a:cs typeface="Times New Roman"/>
              </a:rPr>
              <a:t>Probability of interaction with a photon increases for photons whose wavelength is comparable to or smaller than the grain size; longer wavelength photons pass through.  Thus interstellar extinction = </a:t>
            </a:r>
            <a:r>
              <a:rPr lang="en-US" sz="2400" i="1" dirty="0" err="1">
                <a:latin typeface="Times New Roman"/>
                <a:cs typeface="Times New Roman"/>
              </a:rPr>
              <a:t>f(</a:t>
            </a:r>
            <a:r>
              <a:rPr lang="en-US" sz="2400" i="1" dirty="0" err="1">
                <a:latin typeface="Times New Roman"/>
                <a:cs typeface="Times New Roman"/>
                <a:sym typeface="Symbol" charset="2"/>
              </a:rPr>
              <a:t></a:t>
            </a:r>
            <a:r>
              <a:rPr lang="en-US" sz="2400" i="1" dirty="0">
                <a:latin typeface="Times New Roman"/>
                <a:cs typeface="Times New Roman"/>
                <a:sym typeface="Symbol" charset="2"/>
              </a:rPr>
              <a:t>).    </a:t>
            </a:r>
            <a:r>
              <a:rPr lang="en-US" sz="2400" dirty="0">
                <a:latin typeface="Times New Roman"/>
                <a:cs typeface="Times New Roman"/>
                <a:sym typeface="Symbol" charset="2"/>
              </a:rPr>
              <a:t>(Note: this breaks down for high-energy photons)</a:t>
            </a:r>
            <a:endParaRPr lang="en-US" sz="2400" i="1" dirty="0">
              <a:latin typeface="Times New Roman"/>
              <a:cs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Text Box 2"/>
          <p:cNvSpPr txBox="1">
            <a:spLocks noChangeArrowheads="1"/>
          </p:cNvSpPr>
          <p:nvPr/>
        </p:nvSpPr>
        <p:spPr bwMode="auto">
          <a:xfrm>
            <a:off x="7010400" y="6533346"/>
            <a:ext cx="2116410" cy="369332"/>
          </a:xfrm>
          <a:prstGeom prst="rect">
            <a:avLst/>
          </a:prstGeom>
          <a:noFill/>
          <a:ln w="9525">
            <a:noFill/>
            <a:miter lim="800000"/>
            <a:headEnd/>
            <a:tailEnd/>
          </a:ln>
        </p:spPr>
        <p:txBody>
          <a:bodyPr wrap="none">
            <a:prstTxWarp prst="textNoShape">
              <a:avLst/>
            </a:prstTxWarp>
            <a:spAutoFit/>
          </a:bodyPr>
          <a:lstStyle/>
          <a:p>
            <a:r>
              <a:rPr lang="en-US" b="1" i="1" dirty="0">
                <a:latin typeface="Times New Roman"/>
                <a:cs typeface="Times New Roman"/>
              </a:rPr>
              <a:t>(From P. </a:t>
            </a:r>
            <a:r>
              <a:rPr lang="en-US" b="1" i="1" dirty="0" err="1">
                <a:latin typeface="Times New Roman"/>
                <a:cs typeface="Times New Roman"/>
              </a:rPr>
              <a:t>Armitage</a:t>
            </a:r>
            <a:r>
              <a:rPr lang="en-US" b="1" i="1" dirty="0">
                <a:latin typeface="Times New Roman"/>
                <a:cs typeface="Times New Roman"/>
              </a:rPr>
              <a:t>)</a:t>
            </a:r>
          </a:p>
        </p:txBody>
      </p:sp>
      <p:sp>
        <p:nvSpPr>
          <p:cNvPr id="15364" name="Text Box 3"/>
          <p:cNvSpPr txBox="1">
            <a:spLocks noChangeArrowheads="1"/>
          </p:cNvSpPr>
          <p:nvPr/>
        </p:nvSpPr>
        <p:spPr bwMode="auto">
          <a:xfrm>
            <a:off x="990600" y="76200"/>
            <a:ext cx="7394923"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0090"/>
                </a:solidFill>
                <a:latin typeface="Times New Roman"/>
                <a:cs typeface="Times New Roman"/>
              </a:rPr>
              <a:t>Absorption of Light (In General)</a:t>
            </a:r>
          </a:p>
        </p:txBody>
      </p:sp>
      <p:sp>
        <p:nvSpPr>
          <p:cNvPr id="15365" name="Text Box 4"/>
          <p:cNvSpPr txBox="1">
            <a:spLocks noChangeArrowheads="1"/>
          </p:cNvSpPr>
          <p:nvPr/>
        </p:nvSpPr>
        <p:spPr bwMode="auto">
          <a:xfrm>
            <a:off x="325438" y="894546"/>
            <a:ext cx="7832430" cy="861774"/>
          </a:xfrm>
          <a:prstGeom prst="rect">
            <a:avLst/>
          </a:prstGeom>
          <a:noFill/>
          <a:ln w="9525">
            <a:noFill/>
            <a:miter lim="800000"/>
            <a:headEnd/>
            <a:tailEnd/>
          </a:ln>
        </p:spPr>
        <p:txBody>
          <a:bodyPr wrap="none">
            <a:prstTxWarp prst="textNoShape">
              <a:avLst/>
            </a:prstTxWarp>
            <a:spAutoFit/>
          </a:bodyPr>
          <a:lstStyle/>
          <a:p>
            <a:r>
              <a:rPr lang="en-US" sz="2500" dirty="0">
                <a:latin typeface="Times New Roman"/>
                <a:cs typeface="Times New Roman"/>
              </a:rPr>
              <a:t>If the radiation travels through a medium which absorbs (or</a:t>
            </a:r>
          </a:p>
          <a:p>
            <a:r>
              <a:rPr lang="en-US" sz="2500" dirty="0">
                <a:latin typeface="Times New Roman"/>
                <a:cs typeface="Times New Roman"/>
              </a:rPr>
              <a:t>scatters) radiation, the energy in the beam will be reduced:</a:t>
            </a:r>
          </a:p>
        </p:txBody>
      </p:sp>
      <p:sp>
        <p:nvSpPr>
          <p:cNvPr id="15366" name="Oval 5"/>
          <p:cNvSpPr>
            <a:spLocks noChangeArrowheads="1"/>
          </p:cNvSpPr>
          <p:nvPr/>
        </p:nvSpPr>
        <p:spPr bwMode="auto">
          <a:xfrm>
            <a:off x="2667000" y="1885146"/>
            <a:ext cx="381000" cy="990600"/>
          </a:xfrm>
          <a:prstGeom prst="ellipse">
            <a:avLst/>
          </a:prstGeom>
          <a:solidFill>
            <a:srgbClr val="A31714"/>
          </a:solidFill>
          <a:ln w="22225">
            <a:solidFill>
              <a:schemeClr val="tx2"/>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67" name="Oval 6"/>
          <p:cNvSpPr>
            <a:spLocks noChangeArrowheads="1"/>
          </p:cNvSpPr>
          <p:nvPr/>
        </p:nvSpPr>
        <p:spPr bwMode="auto">
          <a:xfrm>
            <a:off x="4648200" y="1885146"/>
            <a:ext cx="381000" cy="990600"/>
          </a:xfrm>
          <a:prstGeom prst="ellipse">
            <a:avLst/>
          </a:prstGeom>
          <a:solidFill>
            <a:srgbClr val="A31714"/>
          </a:solidFill>
          <a:ln w="22225">
            <a:solidFill>
              <a:schemeClr val="tx2"/>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68" name="Line 7"/>
          <p:cNvSpPr>
            <a:spLocks noChangeShapeType="1"/>
          </p:cNvSpPr>
          <p:nvPr/>
        </p:nvSpPr>
        <p:spPr bwMode="auto">
          <a:xfrm>
            <a:off x="2819400" y="1885146"/>
            <a:ext cx="1981200" cy="0"/>
          </a:xfrm>
          <a:prstGeom prst="line">
            <a:avLst/>
          </a:prstGeom>
          <a:noFill/>
          <a:ln w="22225">
            <a:solidFill>
              <a:schemeClr val="tx2"/>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69" name="Line 8"/>
          <p:cNvSpPr>
            <a:spLocks noChangeShapeType="1"/>
          </p:cNvSpPr>
          <p:nvPr/>
        </p:nvSpPr>
        <p:spPr bwMode="auto">
          <a:xfrm>
            <a:off x="2819400" y="2875746"/>
            <a:ext cx="1981200" cy="0"/>
          </a:xfrm>
          <a:prstGeom prst="line">
            <a:avLst/>
          </a:prstGeom>
          <a:noFill/>
          <a:ln w="22225">
            <a:solidFill>
              <a:schemeClr val="tx2"/>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70" name="Line 9"/>
          <p:cNvSpPr>
            <a:spLocks noChangeShapeType="1"/>
          </p:cNvSpPr>
          <p:nvPr/>
        </p:nvSpPr>
        <p:spPr bwMode="auto">
          <a:xfrm>
            <a:off x="2209800" y="2342346"/>
            <a:ext cx="685800" cy="0"/>
          </a:xfrm>
          <a:prstGeom prst="line">
            <a:avLst/>
          </a:prstGeom>
          <a:noFill/>
          <a:ln w="22225">
            <a:solidFill>
              <a:schemeClr val="tx2"/>
            </a:solidFill>
            <a:round/>
            <a:headEnd/>
            <a:tailEnd type="arrow" w="med" len="med"/>
          </a:ln>
        </p:spPr>
        <p:txBody>
          <a:bodyPr wrap="none" anchor="ctr">
            <a:prstTxWarp prst="textNoShape">
              <a:avLst/>
            </a:prstTxWarp>
          </a:bodyPr>
          <a:lstStyle/>
          <a:p>
            <a:endParaRPr lang="en-US" sz="2500">
              <a:latin typeface="Times New Roman"/>
              <a:cs typeface="Times New Roman"/>
            </a:endParaRPr>
          </a:p>
        </p:txBody>
      </p:sp>
      <p:sp>
        <p:nvSpPr>
          <p:cNvPr id="15371" name="Line 10"/>
          <p:cNvSpPr>
            <a:spLocks noChangeShapeType="1"/>
          </p:cNvSpPr>
          <p:nvPr/>
        </p:nvSpPr>
        <p:spPr bwMode="auto">
          <a:xfrm>
            <a:off x="4876800" y="2342346"/>
            <a:ext cx="685800" cy="0"/>
          </a:xfrm>
          <a:prstGeom prst="line">
            <a:avLst/>
          </a:prstGeom>
          <a:noFill/>
          <a:ln w="22225">
            <a:solidFill>
              <a:schemeClr val="tx2"/>
            </a:solidFill>
            <a:round/>
            <a:headEnd/>
            <a:tailEnd type="arrow" w="med" len="med"/>
          </a:ln>
        </p:spPr>
        <p:txBody>
          <a:bodyPr wrap="none" anchor="ctr">
            <a:prstTxWarp prst="textNoShape">
              <a:avLst/>
            </a:prstTxWarp>
          </a:bodyPr>
          <a:lstStyle/>
          <a:p>
            <a:endParaRPr lang="en-US" sz="2500">
              <a:latin typeface="Times New Roman"/>
              <a:cs typeface="Times New Roman"/>
            </a:endParaRPr>
          </a:p>
        </p:txBody>
      </p:sp>
      <p:sp>
        <p:nvSpPr>
          <p:cNvPr id="15372" name="Text Box 11"/>
          <p:cNvSpPr txBox="1">
            <a:spLocks noChangeArrowheads="1"/>
          </p:cNvSpPr>
          <p:nvPr/>
        </p:nvSpPr>
        <p:spPr bwMode="auto">
          <a:xfrm>
            <a:off x="1911350" y="2113746"/>
            <a:ext cx="398295" cy="477054"/>
          </a:xfrm>
          <a:prstGeom prst="rect">
            <a:avLst/>
          </a:prstGeom>
          <a:noFill/>
          <a:ln w="9525">
            <a:noFill/>
            <a:miter lim="800000"/>
            <a:headEnd/>
            <a:tailEnd/>
          </a:ln>
        </p:spPr>
        <p:txBody>
          <a:bodyPr wrap="none">
            <a:prstTxWarp prst="textNoShape">
              <a:avLst/>
            </a:prstTxWarp>
            <a:spAutoFit/>
          </a:bodyPr>
          <a:lstStyle/>
          <a:p>
            <a:r>
              <a:rPr lang="en-US" sz="2500">
                <a:solidFill>
                  <a:schemeClr val="tx2"/>
                </a:solidFill>
                <a:latin typeface="Times New Roman"/>
                <a:cs typeface="Times New Roman"/>
              </a:rPr>
              <a:t>I</a:t>
            </a:r>
            <a:r>
              <a:rPr lang="en-US" sz="2500" baseline="-25000">
                <a:solidFill>
                  <a:schemeClr val="tx2"/>
                </a:solidFill>
                <a:latin typeface="Times New Roman"/>
                <a:cs typeface="Times New Roman"/>
              </a:rPr>
              <a:t>n</a:t>
            </a:r>
            <a:endParaRPr lang="en-US" sz="2500">
              <a:solidFill>
                <a:schemeClr val="tx2"/>
              </a:solidFill>
              <a:latin typeface="Times New Roman"/>
              <a:cs typeface="Times New Roman"/>
            </a:endParaRPr>
          </a:p>
        </p:txBody>
      </p:sp>
      <p:sp>
        <p:nvSpPr>
          <p:cNvPr id="15373" name="Text Box 12"/>
          <p:cNvSpPr txBox="1">
            <a:spLocks noChangeArrowheads="1"/>
          </p:cNvSpPr>
          <p:nvPr/>
        </p:nvSpPr>
        <p:spPr bwMode="auto">
          <a:xfrm>
            <a:off x="5562600" y="2113746"/>
            <a:ext cx="954107" cy="477054"/>
          </a:xfrm>
          <a:prstGeom prst="rect">
            <a:avLst/>
          </a:prstGeom>
          <a:noFill/>
          <a:ln w="9525">
            <a:noFill/>
            <a:miter lim="800000"/>
            <a:headEnd/>
            <a:tailEnd/>
          </a:ln>
        </p:spPr>
        <p:txBody>
          <a:bodyPr wrap="none">
            <a:prstTxWarp prst="textNoShape">
              <a:avLst/>
            </a:prstTxWarp>
            <a:spAutoFit/>
          </a:bodyPr>
          <a:lstStyle/>
          <a:p>
            <a:r>
              <a:rPr lang="en-US" sz="2500">
                <a:solidFill>
                  <a:schemeClr val="tx2"/>
                </a:solidFill>
                <a:latin typeface="Times New Roman"/>
                <a:cs typeface="Times New Roman"/>
              </a:rPr>
              <a:t>I</a:t>
            </a:r>
            <a:r>
              <a:rPr lang="en-US" sz="2500" baseline="-25000">
                <a:solidFill>
                  <a:schemeClr val="tx2"/>
                </a:solidFill>
                <a:latin typeface="Times New Roman"/>
                <a:cs typeface="Times New Roman"/>
              </a:rPr>
              <a:t>n</a:t>
            </a:r>
            <a:r>
              <a:rPr lang="en-US" sz="2500">
                <a:solidFill>
                  <a:schemeClr val="tx2"/>
                </a:solidFill>
                <a:latin typeface="Times New Roman"/>
                <a:cs typeface="Times New Roman"/>
              </a:rPr>
              <a:t>+dI</a:t>
            </a:r>
            <a:r>
              <a:rPr lang="en-US" sz="2500" baseline="-25000">
                <a:solidFill>
                  <a:schemeClr val="tx2"/>
                </a:solidFill>
                <a:latin typeface="Times New Roman"/>
                <a:cs typeface="Times New Roman"/>
              </a:rPr>
              <a:t>n</a:t>
            </a:r>
            <a:endParaRPr lang="en-US" sz="2500">
              <a:solidFill>
                <a:schemeClr val="tx2"/>
              </a:solidFill>
              <a:latin typeface="Times New Roman"/>
              <a:cs typeface="Times New Roman"/>
            </a:endParaRPr>
          </a:p>
        </p:txBody>
      </p:sp>
      <p:sp>
        <p:nvSpPr>
          <p:cNvPr id="15374" name="Text Box 13"/>
          <p:cNvSpPr txBox="1">
            <a:spLocks noChangeArrowheads="1"/>
          </p:cNvSpPr>
          <p:nvPr/>
        </p:nvSpPr>
        <p:spPr bwMode="auto">
          <a:xfrm>
            <a:off x="2590800" y="2853521"/>
            <a:ext cx="582211" cy="477054"/>
          </a:xfrm>
          <a:prstGeom prst="rect">
            <a:avLst/>
          </a:prstGeom>
          <a:noFill/>
          <a:ln w="9525">
            <a:noFill/>
            <a:miter lim="800000"/>
            <a:headEnd/>
            <a:tailEnd/>
          </a:ln>
        </p:spPr>
        <p:txBody>
          <a:bodyPr wrap="none">
            <a:prstTxWarp prst="textNoShape">
              <a:avLst/>
            </a:prstTxWarp>
            <a:spAutoFit/>
          </a:bodyPr>
          <a:lstStyle/>
          <a:p>
            <a:r>
              <a:rPr lang="en-US" sz="2500">
                <a:solidFill>
                  <a:schemeClr val="tx2"/>
                </a:solidFill>
                <a:latin typeface="Times New Roman"/>
                <a:cs typeface="Times New Roman"/>
              </a:rPr>
              <a:t>dA</a:t>
            </a:r>
          </a:p>
        </p:txBody>
      </p:sp>
      <p:sp>
        <p:nvSpPr>
          <p:cNvPr id="15375" name="Text Box 14"/>
          <p:cNvSpPr txBox="1">
            <a:spLocks noChangeArrowheads="1"/>
          </p:cNvSpPr>
          <p:nvPr/>
        </p:nvSpPr>
        <p:spPr bwMode="auto">
          <a:xfrm>
            <a:off x="3505200" y="3104346"/>
            <a:ext cx="523269" cy="477054"/>
          </a:xfrm>
          <a:prstGeom prst="rect">
            <a:avLst/>
          </a:prstGeom>
          <a:noFill/>
          <a:ln w="9525">
            <a:noFill/>
            <a:miter lim="800000"/>
            <a:headEnd/>
            <a:tailEnd/>
          </a:ln>
        </p:spPr>
        <p:txBody>
          <a:bodyPr wrap="none">
            <a:prstTxWarp prst="textNoShape">
              <a:avLst/>
            </a:prstTxWarp>
            <a:spAutoFit/>
          </a:bodyPr>
          <a:lstStyle/>
          <a:p>
            <a:r>
              <a:rPr lang="en-US" sz="2500">
                <a:solidFill>
                  <a:schemeClr val="tx2"/>
                </a:solidFill>
                <a:latin typeface="Times New Roman"/>
                <a:cs typeface="Times New Roman"/>
              </a:rPr>
              <a:t>dS</a:t>
            </a:r>
          </a:p>
        </p:txBody>
      </p:sp>
      <p:sp>
        <p:nvSpPr>
          <p:cNvPr id="15376" name="Line 15"/>
          <p:cNvSpPr>
            <a:spLocks noChangeShapeType="1"/>
          </p:cNvSpPr>
          <p:nvPr/>
        </p:nvSpPr>
        <p:spPr bwMode="auto">
          <a:xfrm>
            <a:off x="3962400" y="3332946"/>
            <a:ext cx="838200" cy="0"/>
          </a:xfrm>
          <a:prstGeom prst="line">
            <a:avLst/>
          </a:prstGeom>
          <a:noFill/>
          <a:ln w="22225">
            <a:solidFill>
              <a:schemeClr val="tx2"/>
            </a:solidFill>
            <a:round/>
            <a:headEnd/>
            <a:tailEnd type="arrow" w="med" len="med"/>
          </a:ln>
        </p:spPr>
        <p:txBody>
          <a:bodyPr wrap="none" anchor="ctr">
            <a:prstTxWarp prst="textNoShape">
              <a:avLst/>
            </a:prstTxWarp>
          </a:bodyPr>
          <a:lstStyle/>
          <a:p>
            <a:endParaRPr lang="en-US" sz="2500">
              <a:latin typeface="Times New Roman"/>
              <a:cs typeface="Times New Roman"/>
            </a:endParaRPr>
          </a:p>
        </p:txBody>
      </p:sp>
      <p:sp>
        <p:nvSpPr>
          <p:cNvPr id="15377" name="Line 16"/>
          <p:cNvSpPr>
            <a:spLocks noChangeShapeType="1"/>
          </p:cNvSpPr>
          <p:nvPr/>
        </p:nvSpPr>
        <p:spPr bwMode="auto">
          <a:xfrm flipH="1">
            <a:off x="2819400" y="3332946"/>
            <a:ext cx="685800" cy="0"/>
          </a:xfrm>
          <a:prstGeom prst="line">
            <a:avLst/>
          </a:prstGeom>
          <a:noFill/>
          <a:ln w="22225">
            <a:solidFill>
              <a:schemeClr val="tx2"/>
            </a:solidFill>
            <a:round/>
            <a:headEnd/>
            <a:tailEnd type="arrow" w="med" len="med"/>
          </a:ln>
        </p:spPr>
        <p:txBody>
          <a:bodyPr wrap="none" anchor="ctr">
            <a:prstTxWarp prst="textNoShape">
              <a:avLst/>
            </a:prstTxWarp>
          </a:bodyPr>
          <a:lstStyle/>
          <a:p>
            <a:endParaRPr lang="en-US" sz="2500">
              <a:latin typeface="Times New Roman"/>
              <a:cs typeface="Times New Roman"/>
            </a:endParaRPr>
          </a:p>
        </p:txBody>
      </p:sp>
      <p:sp>
        <p:nvSpPr>
          <p:cNvPr id="15378" name="Oval 17"/>
          <p:cNvSpPr>
            <a:spLocks noChangeArrowheads="1"/>
          </p:cNvSpPr>
          <p:nvPr/>
        </p:nvSpPr>
        <p:spPr bwMode="auto">
          <a:xfrm>
            <a:off x="3276600" y="2113746"/>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79" name="Oval 18"/>
          <p:cNvSpPr>
            <a:spLocks noChangeArrowheads="1"/>
          </p:cNvSpPr>
          <p:nvPr/>
        </p:nvSpPr>
        <p:spPr bwMode="auto">
          <a:xfrm>
            <a:off x="3429000" y="2342346"/>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80" name="Oval 19"/>
          <p:cNvSpPr>
            <a:spLocks noChangeArrowheads="1"/>
          </p:cNvSpPr>
          <p:nvPr/>
        </p:nvSpPr>
        <p:spPr bwMode="auto">
          <a:xfrm>
            <a:off x="3276600" y="2494746"/>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81" name="Oval 20"/>
          <p:cNvSpPr>
            <a:spLocks noChangeArrowheads="1"/>
          </p:cNvSpPr>
          <p:nvPr/>
        </p:nvSpPr>
        <p:spPr bwMode="auto">
          <a:xfrm>
            <a:off x="3505200" y="2647146"/>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82" name="Oval 21"/>
          <p:cNvSpPr>
            <a:spLocks noChangeArrowheads="1"/>
          </p:cNvSpPr>
          <p:nvPr/>
        </p:nvSpPr>
        <p:spPr bwMode="auto">
          <a:xfrm>
            <a:off x="3733800" y="2113746"/>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83" name="Oval 22"/>
          <p:cNvSpPr>
            <a:spLocks noChangeArrowheads="1"/>
          </p:cNvSpPr>
          <p:nvPr/>
        </p:nvSpPr>
        <p:spPr bwMode="auto">
          <a:xfrm>
            <a:off x="3657600" y="2342346"/>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84" name="Oval 23"/>
          <p:cNvSpPr>
            <a:spLocks noChangeArrowheads="1"/>
          </p:cNvSpPr>
          <p:nvPr/>
        </p:nvSpPr>
        <p:spPr bwMode="auto">
          <a:xfrm>
            <a:off x="3962400" y="2266146"/>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85" name="Oval 24"/>
          <p:cNvSpPr>
            <a:spLocks noChangeArrowheads="1"/>
          </p:cNvSpPr>
          <p:nvPr/>
        </p:nvSpPr>
        <p:spPr bwMode="auto">
          <a:xfrm>
            <a:off x="4267200" y="2113746"/>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86" name="Oval 25"/>
          <p:cNvSpPr>
            <a:spLocks noChangeArrowheads="1"/>
          </p:cNvSpPr>
          <p:nvPr/>
        </p:nvSpPr>
        <p:spPr bwMode="auto">
          <a:xfrm>
            <a:off x="3810000" y="2570946"/>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87" name="Oval 26"/>
          <p:cNvSpPr>
            <a:spLocks noChangeArrowheads="1"/>
          </p:cNvSpPr>
          <p:nvPr/>
        </p:nvSpPr>
        <p:spPr bwMode="auto">
          <a:xfrm>
            <a:off x="4114800" y="2494746"/>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88" name="Oval 27"/>
          <p:cNvSpPr>
            <a:spLocks noChangeArrowheads="1"/>
          </p:cNvSpPr>
          <p:nvPr/>
        </p:nvSpPr>
        <p:spPr bwMode="auto">
          <a:xfrm>
            <a:off x="4419600" y="2266146"/>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89" name="Oval 28"/>
          <p:cNvSpPr>
            <a:spLocks noChangeArrowheads="1"/>
          </p:cNvSpPr>
          <p:nvPr/>
        </p:nvSpPr>
        <p:spPr bwMode="auto">
          <a:xfrm>
            <a:off x="4343400" y="2570946"/>
            <a:ext cx="76200" cy="76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5390" name="Text Box 29"/>
          <p:cNvSpPr txBox="1">
            <a:spLocks noChangeArrowheads="1"/>
          </p:cNvSpPr>
          <p:nvPr/>
        </p:nvSpPr>
        <p:spPr bwMode="auto">
          <a:xfrm>
            <a:off x="441325" y="3844121"/>
            <a:ext cx="7904728" cy="861774"/>
          </a:xfrm>
          <a:prstGeom prst="rect">
            <a:avLst/>
          </a:prstGeom>
          <a:noFill/>
          <a:ln w="9525">
            <a:noFill/>
            <a:miter lim="800000"/>
            <a:headEnd/>
            <a:tailEnd/>
          </a:ln>
        </p:spPr>
        <p:txBody>
          <a:bodyPr wrap="none">
            <a:prstTxWarp prst="textNoShape">
              <a:avLst/>
            </a:prstTxWarp>
            <a:spAutoFit/>
          </a:bodyPr>
          <a:lstStyle/>
          <a:p>
            <a:r>
              <a:rPr lang="en-US" sz="2500" dirty="0">
                <a:latin typeface="Times New Roman"/>
                <a:cs typeface="Times New Roman"/>
              </a:rPr>
              <a:t>Number density of absorbers (particles per unit volume) = </a:t>
            </a:r>
            <a:r>
              <a:rPr lang="en-US" sz="2500" dirty="0" err="1">
                <a:latin typeface="Times New Roman"/>
                <a:cs typeface="Times New Roman"/>
              </a:rPr>
              <a:t>n</a:t>
            </a:r>
            <a:endParaRPr lang="en-US" sz="2500" dirty="0">
              <a:latin typeface="Times New Roman"/>
              <a:cs typeface="Times New Roman"/>
            </a:endParaRPr>
          </a:p>
          <a:p>
            <a:r>
              <a:rPr lang="en-US" sz="2500" dirty="0">
                <a:latin typeface="Times New Roman"/>
                <a:cs typeface="Times New Roman"/>
              </a:rPr>
              <a:t>Each absorber has cross-sectional area = </a:t>
            </a:r>
            <a:r>
              <a:rPr lang="en-US" sz="2500" dirty="0" err="1">
                <a:latin typeface="Times New Roman"/>
                <a:cs typeface="Times New Roman"/>
              </a:rPr>
              <a:t>s</a:t>
            </a:r>
            <a:r>
              <a:rPr lang="en-US" sz="2500" baseline="-25000" dirty="0" err="1">
                <a:latin typeface="Times New Roman"/>
                <a:cs typeface="Times New Roman"/>
              </a:rPr>
              <a:t>n</a:t>
            </a:r>
            <a:r>
              <a:rPr lang="en-US" sz="2500" dirty="0">
                <a:latin typeface="Times New Roman"/>
                <a:cs typeface="Times New Roman"/>
              </a:rPr>
              <a:t> (units cm</a:t>
            </a:r>
            <a:r>
              <a:rPr lang="en-US" sz="2500" baseline="30000" dirty="0">
                <a:latin typeface="Times New Roman"/>
                <a:cs typeface="Times New Roman"/>
              </a:rPr>
              <a:t>2</a:t>
            </a:r>
            <a:r>
              <a:rPr lang="en-US" sz="2500" dirty="0">
                <a:latin typeface="Times New Roman"/>
                <a:cs typeface="Times New Roman"/>
              </a:rPr>
              <a:t>)</a:t>
            </a:r>
          </a:p>
        </p:txBody>
      </p:sp>
      <p:sp>
        <p:nvSpPr>
          <p:cNvPr id="15391" name="Text Box 30"/>
          <p:cNvSpPr txBox="1">
            <a:spLocks noChangeArrowheads="1"/>
          </p:cNvSpPr>
          <p:nvPr/>
        </p:nvSpPr>
        <p:spPr bwMode="auto">
          <a:xfrm>
            <a:off x="457200" y="4856946"/>
            <a:ext cx="6932933" cy="477054"/>
          </a:xfrm>
          <a:prstGeom prst="rect">
            <a:avLst/>
          </a:prstGeom>
          <a:noFill/>
          <a:ln w="9525">
            <a:noFill/>
            <a:miter lim="800000"/>
            <a:headEnd/>
            <a:tailEnd/>
          </a:ln>
        </p:spPr>
        <p:txBody>
          <a:bodyPr wrap="none">
            <a:prstTxWarp prst="textNoShape">
              <a:avLst/>
            </a:prstTxWarp>
            <a:spAutoFit/>
          </a:bodyPr>
          <a:lstStyle/>
          <a:p>
            <a:r>
              <a:rPr lang="en-US" sz="2500" dirty="0">
                <a:latin typeface="Times New Roman"/>
                <a:cs typeface="Times New Roman"/>
              </a:rPr>
              <a:t>If beam travels through </a:t>
            </a:r>
            <a:r>
              <a:rPr lang="en-US" sz="2500" dirty="0" err="1">
                <a:latin typeface="Times New Roman"/>
                <a:cs typeface="Times New Roman"/>
              </a:rPr>
              <a:t>ds</a:t>
            </a:r>
            <a:r>
              <a:rPr lang="en-US" sz="2500" dirty="0">
                <a:latin typeface="Times New Roman"/>
                <a:cs typeface="Times New Roman"/>
              </a:rPr>
              <a:t>, total area of absorbers is:</a:t>
            </a:r>
          </a:p>
        </p:txBody>
      </p:sp>
      <p:graphicFrame>
        <p:nvGraphicFramePr>
          <p:cNvPr id="15362" name="Object 2"/>
          <p:cNvGraphicFramePr>
            <a:graphicFrameLocks noChangeAspect="1"/>
          </p:cNvGraphicFramePr>
          <p:nvPr/>
        </p:nvGraphicFramePr>
        <p:xfrm>
          <a:off x="533400" y="5466546"/>
          <a:ext cx="7620000" cy="425450"/>
        </p:xfrm>
        <a:graphic>
          <a:graphicData uri="http://schemas.openxmlformats.org/presentationml/2006/ole">
            <p:oleObj spid="_x0000_s187394" name="Equation" r:id="rId3" imgW="3175000" imgH="177800" progId="Equation.3">
              <p:embed/>
            </p:oleObj>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8" name="Text Box 3"/>
          <p:cNvSpPr txBox="1">
            <a:spLocks noChangeArrowheads="1"/>
          </p:cNvSpPr>
          <p:nvPr/>
        </p:nvSpPr>
        <p:spPr bwMode="auto">
          <a:xfrm>
            <a:off x="533400" y="304800"/>
            <a:ext cx="7540477" cy="47705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Fraction of radiation absorbed = fraction of area blocked:</a:t>
            </a:r>
          </a:p>
        </p:txBody>
      </p:sp>
      <p:graphicFrame>
        <p:nvGraphicFramePr>
          <p:cNvPr id="16386" name="Object 2"/>
          <p:cNvGraphicFramePr>
            <a:graphicFrameLocks noChangeAspect="1"/>
          </p:cNvGraphicFramePr>
          <p:nvPr/>
        </p:nvGraphicFramePr>
        <p:xfrm>
          <a:off x="2209800" y="919163"/>
          <a:ext cx="4495800" cy="1666875"/>
        </p:xfrm>
        <a:graphic>
          <a:graphicData uri="http://schemas.openxmlformats.org/presentationml/2006/ole">
            <p:oleObj spid="_x0000_s188418" name="Equation" r:id="rId3" imgW="1714500" imgH="635000" progId="Equation.3">
              <p:embed/>
            </p:oleObj>
          </a:graphicData>
        </a:graphic>
      </p:graphicFrame>
      <p:sp>
        <p:nvSpPr>
          <p:cNvPr id="16389" name="Line 5"/>
          <p:cNvSpPr>
            <a:spLocks noChangeShapeType="1"/>
          </p:cNvSpPr>
          <p:nvPr/>
        </p:nvSpPr>
        <p:spPr bwMode="auto">
          <a:xfrm>
            <a:off x="5486400" y="2679700"/>
            <a:ext cx="0" cy="609600"/>
          </a:xfrm>
          <a:prstGeom prst="line">
            <a:avLst/>
          </a:prstGeom>
          <a:noFill/>
          <a:ln w="22225">
            <a:solidFill>
              <a:schemeClr val="tx1"/>
            </a:solidFill>
            <a:round/>
            <a:headEnd type="arrow" w="med" len="med"/>
            <a:tailEnd/>
          </a:ln>
        </p:spPr>
        <p:txBody>
          <a:bodyPr wrap="none" anchor="ctr">
            <a:prstTxWarp prst="textNoShape">
              <a:avLst/>
            </a:prstTxWarp>
          </a:bodyPr>
          <a:lstStyle/>
          <a:p>
            <a:endParaRPr lang="en-US" sz="2500">
              <a:latin typeface="Times New Roman"/>
              <a:cs typeface="Times New Roman"/>
            </a:endParaRPr>
          </a:p>
        </p:txBody>
      </p:sp>
      <p:sp>
        <p:nvSpPr>
          <p:cNvPr id="16390" name="Text Box 6"/>
          <p:cNvSpPr txBox="1">
            <a:spLocks noChangeArrowheads="1"/>
          </p:cNvSpPr>
          <p:nvPr/>
        </p:nvSpPr>
        <p:spPr bwMode="auto">
          <a:xfrm>
            <a:off x="3048000" y="3289300"/>
            <a:ext cx="4681214" cy="477054"/>
          </a:xfrm>
          <a:prstGeom prst="rect">
            <a:avLst/>
          </a:prstGeom>
          <a:noFill/>
          <a:ln w="9525">
            <a:noFill/>
            <a:miter lim="800000"/>
            <a:headEnd/>
            <a:tailEnd/>
          </a:ln>
        </p:spPr>
        <p:txBody>
          <a:bodyPr wrap="none">
            <a:prstTxWarp prst="textNoShape">
              <a:avLst/>
            </a:prstTxWarp>
            <a:spAutoFit/>
          </a:bodyPr>
          <a:lstStyle/>
          <a:p>
            <a:r>
              <a:rPr lang="en-US" sz="2500" b="1">
                <a:solidFill>
                  <a:srgbClr val="A31714"/>
                </a:solidFill>
                <a:latin typeface="Times New Roman"/>
                <a:cs typeface="Times New Roman"/>
              </a:rPr>
              <a:t>absorption coefficient</a:t>
            </a:r>
            <a:r>
              <a:rPr lang="en-US" sz="2500">
                <a:solidFill>
                  <a:srgbClr val="A31714"/>
                </a:solidFill>
                <a:latin typeface="Times New Roman"/>
                <a:cs typeface="Times New Roman"/>
              </a:rPr>
              <a:t> (units cm</a:t>
            </a:r>
            <a:r>
              <a:rPr lang="en-US" sz="2500" baseline="30000">
                <a:solidFill>
                  <a:srgbClr val="A31714"/>
                </a:solidFill>
                <a:latin typeface="Times New Roman"/>
                <a:cs typeface="Times New Roman"/>
              </a:rPr>
              <a:t>-1)</a:t>
            </a:r>
            <a:endParaRPr lang="en-US" sz="2500" b="1">
              <a:solidFill>
                <a:srgbClr val="A31714"/>
              </a:solidFill>
              <a:latin typeface="Times New Roman"/>
              <a:cs typeface="Times New Roman"/>
            </a:endParaRPr>
          </a:p>
        </p:txBody>
      </p:sp>
      <p:sp>
        <p:nvSpPr>
          <p:cNvPr id="16391" name="Text Box 7"/>
          <p:cNvSpPr txBox="1">
            <a:spLocks noChangeArrowheads="1"/>
          </p:cNvSpPr>
          <p:nvPr/>
        </p:nvSpPr>
        <p:spPr bwMode="auto">
          <a:xfrm>
            <a:off x="533400" y="3975100"/>
            <a:ext cx="4859517" cy="47705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Can also write this in terms of mass:</a:t>
            </a:r>
          </a:p>
        </p:txBody>
      </p:sp>
      <p:graphicFrame>
        <p:nvGraphicFramePr>
          <p:cNvPr id="16387" name="Object 3"/>
          <p:cNvGraphicFramePr>
            <a:graphicFrameLocks noChangeAspect="1"/>
          </p:cNvGraphicFramePr>
          <p:nvPr/>
        </p:nvGraphicFramePr>
        <p:xfrm>
          <a:off x="3352800" y="4508500"/>
          <a:ext cx="1447800" cy="431800"/>
        </p:xfrm>
        <a:graphic>
          <a:graphicData uri="http://schemas.openxmlformats.org/presentationml/2006/ole">
            <p:oleObj spid="_x0000_s188419" name="Equation" r:id="rId4" imgW="596900" imgH="177800" progId="Equation.3">
              <p:embed/>
            </p:oleObj>
          </a:graphicData>
        </a:graphic>
      </p:graphicFrame>
      <p:sp>
        <p:nvSpPr>
          <p:cNvPr id="16392" name="Text Box 9"/>
          <p:cNvSpPr txBox="1">
            <a:spLocks noChangeArrowheads="1"/>
          </p:cNvSpPr>
          <p:nvPr/>
        </p:nvSpPr>
        <p:spPr bwMode="auto">
          <a:xfrm>
            <a:off x="533400" y="5118100"/>
            <a:ext cx="7679018" cy="477054"/>
          </a:xfrm>
          <a:prstGeom prst="rect">
            <a:avLst/>
          </a:prstGeom>
          <a:noFill/>
          <a:ln w="9525">
            <a:noFill/>
            <a:miter lim="800000"/>
            <a:headEnd/>
            <a:tailEnd/>
          </a:ln>
        </p:spPr>
        <p:txBody>
          <a:bodyPr wrap="none">
            <a:prstTxWarp prst="textNoShape">
              <a:avLst/>
            </a:prstTxWarp>
            <a:spAutoFit/>
          </a:bodyPr>
          <a:lstStyle/>
          <a:p>
            <a:r>
              <a:rPr lang="en-US" sz="2500" i="1" dirty="0" err="1" smtClean="0">
                <a:latin typeface="Times New Roman"/>
                <a:cs typeface="Times New Roman"/>
              </a:rPr>
              <a:t>κ</a:t>
            </a:r>
            <a:r>
              <a:rPr lang="en-US" sz="2500" i="1" baseline="-25000" dirty="0" err="1" smtClean="0">
                <a:latin typeface="Times New Roman"/>
                <a:cs typeface="Times New Roman"/>
              </a:rPr>
              <a:t>ν</a:t>
            </a:r>
            <a:r>
              <a:rPr lang="en-US" sz="2500" dirty="0" smtClean="0">
                <a:latin typeface="Times New Roman"/>
                <a:cs typeface="Times New Roman"/>
              </a:rPr>
              <a:t> is </a:t>
            </a:r>
            <a:r>
              <a:rPr lang="en-US" sz="2500" dirty="0">
                <a:latin typeface="Times New Roman"/>
                <a:cs typeface="Times New Roman"/>
              </a:rPr>
              <a:t>called the mass absorption coefficient or the </a:t>
            </a:r>
            <a:r>
              <a:rPr lang="en-US" sz="2500" b="1" dirty="0" smtClean="0">
                <a:latin typeface="Times New Roman"/>
                <a:cs typeface="Times New Roman"/>
              </a:rPr>
              <a:t>opacity</a:t>
            </a:r>
            <a:endParaRPr lang="en-US" sz="2500" dirty="0">
              <a:latin typeface="Times New Roman"/>
              <a:cs typeface="Times New Roman"/>
            </a:endParaRPr>
          </a:p>
        </p:txBody>
      </p:sp>
      <p:sp>
        <p:nvSpPr>
          <p:cNvPr id="16393" name="Text Box 10"/>
          <p:cNvSpPr txBox="1">
            <a:spLocks noChangeArrowheads="1"/>
          </p:cNvSpPr>
          <p:nvPr/>
        </p:nvSpPr>
        <p:spPr bwMode="auto">
          <a:xfrm>
            <a:off x="593725" y="5705475"/>
            <a:ext cx="184666" cy="477054"/>
          </a:xfrm>
          <a:prstGeom prst="rect">
            <a:avLst/>
          </a:prstGeom>
          <a:noFill/>
          <a:ln w="9525">
            <a:noFill/>
            <a:miter lim="800000"/>
            <a:headEnd/>
            <a:tailEnd/>
          </a:ln>
        </p:spPr>
        <p:txBody>
          <a:bodyPr wrap="none">
            <a:prstTxWarp prst="textNoShape">
              <a:avLst/>
            </a:prstTxWarp>
            <a:spAutoFit/>
          </a:bodyPr>
          <a:lstStyle/>
          <a:p>
            <a:endParaRPr lang="en-US" sz="2500">
              <a:latin typeface="Times New Roman"/>
              <a:cs typeface="Times New Roman"/>
            </a:endParaRPr>
          </a:p>
        </p:txBody>
      </p:sp>
      <p:sp>
        <p:nvSpPr>
          <p:cNvPr id="16394" name="Text Box 11"/>
          <p:cNvSpPr txBox="1">
            <a:spLocks noChangeArrowheads="1"/>
          </p:cNvSpPr>
          <p:nvPr/>
        </p:nvSpPr>
        <p:spPr bwMode="auto">
          <a:xfrm>
            <a:off x="533400" y="5781675"/>
            <a:ext cx="7841353" cy="861774"/>
          </a:xfrm>
          <a:prstGeom prst="rect">
            <a:avLst/>
          </a:prstGeom>
          <a:noFill/>
          <a:ln w="9525">
            <a:noFill/>
            <a:miter lim="800000"/>
            <a:headEnd/>
            <a:tailEnd/>
          </a:ln>
        </p:spPr>
        <p:txBody>
          <a:bodyPr wrap="none">
            <a:prstTxWarp prst="textNoShape">
              <a:avLst/>
            </a:prstTxWarp>
            <a:spAutoFit/>
          </a:bodyPr>
          <a:lstStyle/>
          <a:p>
            <a:r>
              <a:rPr lang="en-US" sz="2500" dirty="0">
                <a:latin typeface="Times New Roman"/>
                <a:cs typeface="Times New Roman"/>
              </a:rPr>
              <a:t>Opacity has units of cm</a:t>
            </a:r>
            <a:r>
              <a:rPr lang="en-US" sz="2500" baseline="30000" dirty="0">
                <a:latin typeface="Times New Roman"/>
                <a:cs typeface="Times New Roman"/>
              </a:rPr>
              <a:t>2</a:t>
            </a:r>
            <a:r>
              <a:rPr lang="en-US" sz="2500" dirty="0">
                <a:latin typeface="Times New Roman"/>
                <a:cs typeface="Times New Roman"/>
              </a:rPr>
              <a:t> g</a:t>
            </a:r>
            <a:r>
              <a:rPr lang="en-US" sz="2500" baseline="30000" dirty="0">
                <a:latin typeface="Times New Roman"/>
                <a:cs typeface="Times New Roman"/>
              </a:rPr>
              <a:t>-1</a:t>
            </a:r>
            <a:r>
              <a:rPr lang="en-US" sz="2500" dirty="0">
                <a:latin typeface="Times New Roman"/>
                <a:cs typeface="Times New Roman"/>
              </a:rPr>
              <a:t> (i.e. the cross section of a gram</a:t>
            </a:r>
          </a:p>
          <a:p>
            <a:r>
              <a:rPr lang="en-US" sz="2500" dirty="0">
                <a:latin typeface="Times New Roman"/>
                <a:cs typeface="Times New Roman"/>
              </a:rPr>
              <a:t>of gas).</a:t>
            </a:r>
          </a:p>
        </p:txBody>
      </p:sp>
      <p:sp>
        <p:nvSpPr>
          <p:cNvPr id="12" name="Text Box 2"/>
          <p:cNvSpPr txBox="1">
            <a:spLocks noChangeArrowheads="1"/>
          </p:cNvSpPr>
          <p:nvPr/>
        </p:nvSpPr>
        <p:spPr bwMode="auto">
          <a:xfrm>
            <a:off x="7010400" y="6533346"/>
            <a:ext cx="2116410" cy="369332"/>
          </a:xfrm>
          <a:prstGeom prst="rect">
            <a:avLst/>
          </a:prstGeom>
          <a:noFill/>
          <a:ln w="9525">
            <a:noFill/>
            <a:miter lim="800000"/>
            <a:headEnd/>
            <a:tailEnd/>
          </a:ln>
        </p:spPr>
        <p:txBody>
          <a:bodyPr wrap="none">
            <a:prstTxWarp prst="textNoShape">
              <a:avLst/>
            </a:prstTxWarp>
            <a:spAutoFit/>
          </a:bodyPr>
          <a:lstStyle/>
          <a:p>
            <a:r>
              <a:rPr lang="en-US" b="1" i="1" dirty="0">
                <a:latin typeface="Times New Roman"/>
                <a:cs typeface="Times New Roman"/>
              </a:rPr>
              <a:t>(From P. </a:t>
            </a:r>
            <a:r>
              <a:rPr lang="en-US" b="1" i="1" dirty="0" err="1">
                <a:latin typeface="Times New Roman"/>
                <a:cs typeface="Times New Roman"/>
              </a:rPr>
              <a:t>Armitage</a:t>
            </a:r>
            <a:r>
              <a:rPr lang="en-US" b="1" i="1" dirty="0">
                <a:latin typeface="Times New Roman"/>
                <a:cs typeface="Times New Roman"/>
              </a:rPr>
              <a:t>)</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953000" y="3581400"/>
            <a:ext cx="3962400" cy="2743200"/>
          </a:xfrm>
        </p:spPr>
        <p:txBody>
          <a:bodyPr/>
          <a:lstStyle/>
          <a:p>
            <a:pPr eaLnBrk="1" hangingPunct="1"/>
            <a:r>
              <a:rPr lang="en-US" sz="3600" b="1" dirty="0"/>
              <a:t>Some Common Photometric Systems</a:t>
            </a:r>
            <a:br>
              <a:rPr lang="en-US" sz="3600" b="1" dirty="0"/>
            </a:br>
            <a:r>
              <a:rPr lang="en-US" sz="3600" b="1" dirty="0"/>
              <a:t>(in the visible)</a:t>
            </a:r>
            <a:endParaRPr lang="en-US" dirty="0"/>
          </a:p>
        </p:txBody>
      </p:sp>
      <p:pic>
        <p:nvPicPr>
          <p:cNvPr id="15363" name="Picture 3" descr=" ugriz.gif                                                      0001F32F&#10;george's disk                  B9F1EF54:"/>
          <p:cNvPicPr>
            <a:picLocks noChangeAspect="1" noChangeArrowheads="1"/>
          </p:cNvPicPr>
          <p:nvPr/>
        </p:nvPicPr>
        <p:blipFill>
          <a:blip r:embed="rId2">
            <a:lum bright="-20000" contrast="34000"/>
          </a:blip>
          <a:srcRect/>
          <a:stretch>
            <a:fillRect/>
          </a:stretch>
        </p:blipFill>
        <p:spPr bwMode="auto">
          <a:xfrm>
            <a:off x="152400" y="2286000"/>
            <a:ext cx="4572000" cy="4572000"/>
          </a:xfrm>
          <a:prstGeom prst="rect">
            <a:avLst/>
          </a:prstGeom>
          <a:noFill/>
          <a:ln w="9525">
            <a:noFill/>
            <a:miter lim="800000"/>
            <a:headEnd/>
            <a:tailEnd/>
          </a:ln>
        </p:spPr>
      </p:pic>
      <p:pic>
        <p:nvPicPr>
          <p:cNvPr id="15364" name="Picture 4" descr=" UBVRI.gif                                                      0001F32F&#10;george's disk                  B9F1EF54:"/>
          <p:cNvPicPr>
            <a:picLocks noChangeAspect="1" noChangeArrowheads="1"/>
          </p:cNvPicPr>
          <p:nvPr/>
        </p:nvPicPr>
        <p:blipFill>
          <a:blip r:embed="rId3"/>
          <a:srcRect/>
          <a:stretch>
            <a:fillRect/>
          </a:stretch>
        </p:blipFill>
        <p:spPr bwMode="auto">
          <a:xfrm>
            <a:off x="2743200" y="0"/>
            <a:ext cx="6400800" cy="3371850"/>
          </a:xfrm>
          <a:prstGeom prst="rect">
            <a:avLst/>
          </a:prstGeom>
          <a:noFill/>
          <a:ln w="9525">
            <a:noFill/>
            <a:miter lim="800000"/>
            <a:headEnd/>
            <a:tailEnd/>
          </a:ln>
        </p:spPr>
      </p:pic>
      <p:sp>
        <p:nvSpPr>
          <p:cNvPr id="15365" name="Text Box 5"/>
          <p:cNvSpPr txBox="1">
            <a:spLocks noChangeArrowheads="1"/>
          </p:cNvSpPr>
          <p:nvPr/>
        </p:nvSpPr>
        <p:spPr bwMode="auto">
          <a:xfrm>
            <a:off x="609600" y="463550"/>
            <a:ext cx="2047875" cy="1920875"/>
          </a:xfrm>
          <a:prstGeom prst="rect">
            <a:avLst/>
          </a:prstGeom>
          <a:noFill/>
          <a:ln w="9525">
            <a:noFill/>
            <a:miter lim="800000"/>
            <a:headEnd/>
            <a:tailEnd/>
          </a:ln>
        </p:spPr>
        <p:txBody>
          <a:bodyPr wrap="none">
            <a:prstTxWarp prst="textNoShape">
              <a:avLst/>
            </a:prstTxWarp>
            <a:spAutoFit/>
          </a:bodyPr>
          <a:lstStyle/>
          <a:p>
            <a:r>
              <a:rPr lang="en-US" sz="3000"/>
              <a:t>Johnson </a:t>
            </a:r>
            <a:r>
              <a:rPr lang="en-US" sz="3000">
                <a:sym typeface="Monotype Sorts" charset="2"/>
              </a:rPr>
              <a:t></a:t>
            </a:r>
            <a:endParaRPr lang="en-US" sz="3000">
              <a:sym typeface="Wingdings" charset="2"/>
            </a:endParaRPr>
          </a:p>
          <a:p>
            <a:endParaRPr lang="en-US" sz="3000">
              <a:sym typeface="Wingdings" charset="2"/>
            </a:endParaRPr>
          </a:p>
          <a:p>
            <a:r>
              <a:rPr lang="en-US" sz="3000">
                <a:sym typeface="Wingdings" charset="2"/>
              </a:rPr>
              <a:t>Gunn/SDSS</a:t>
            </a:r>
          </a:p>
          <a:p>
            <a:r>
              <a:rPr lang="en-US" sz="3000">
                <a:sym typeface="Wingdings" charset="2"/>
              </a:rPr>
              <a:t></a:t>
            </a:r>
            <a:endParaRPr lang="en-US" sz="3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2" name="Text Box 3"/>
          <p:cNvSpPr txBox="1">
            <a:spLocks noChangeArrowheads="1"/>
          </p:cNvSpPr>
          <p:nvPr/>
        </p:nvSpPr>
        <p:spPr bwMode="auto">
          <a:xfrm>
            <a:off x="593725" y="434975"/>
            <a:ext cx="184666" cy="477054"/>
          </a:xfrm>
          <a:prstGeom prst="rect">
            <a:avLst/>
          </a:prstGeom>
          <a:noFill/>
          <a:ln w="9525">
            <a:noFill/>
            <a:miter lim="800000"/>
            <a:headEnd/>
            <a:tailEnd/>
          </a:ln>
        </p:spPr>
        <p:txBody>
          <a:bodyPr wrap="none">
            <a:prstTxWarp prst="textNoShape">
              <a:avLst/>
            </a:prstTxWarp>
            <a:spAutoFit/>
          </a:bodyPr>
          <a:lstStyle/>
          <a:p>
            <a:endParaRPr lang="en-US" sz="2500">
              <a:latin typeface="Times New Roman"/>
              <a:cs typeface="Times New Roman"/>
            </a:endParaRPr>
          </a:p>
        </p:txBody>
      </p:sp>
      <p:sp>
        <p:nvSpPr>
          <p:cNvPr id="17413" name="Text Box 4"/>
          <p:cNvSpPr txBox="1">
            <a:spLocks noChangeArrowheads="1"/>
          </p:cNvSpPr>
          <p:nvPr/>
        </p:nvSpPr>
        <p:spPr bwMode="auto">
          <a:xfrm>
            <a:off x="423863" y="381000"/>
            <a:ext cx="6576640" cy="86177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Equation of radiative transfer for pure absorption:</a:t>
            </a:r>
          </a:p>
          <a:p>
            <a:r>
              <a:rPr lang="en-US" sz="2500">
                <a:latin typeface="Times New Roman"/>
                <a:cs typeface="Times New Roman"/>
              </a:rPr>
              <a:t>Rearrange previous equation:</a:t>
            </a:r>
          </a:p>
        </p:txBody>
      </p:sp>
      <p:graphicFrame>
        <p:nvGraphicFramePr>
          <p:cNvPr id="17410" name="Object 2"/>
          <p:cNvGraphicFramePr>
            <a:graphicFrameLocks noChangeAspect="1"/>
          </p:cNvGraphicFramePr>
          <p:nvPr/>
        </p:nvGraphicFramePr>
        <p:xfrm>
          <a:off x="5105400" y="914400"/>
          <a:ext cx="2133600" cy="1030288"/>
        </p:xfrm>
        <a:graphic>
          <a:graphicData uri="http://schemas.openxmlformats.org/presentationml/2006/ole">
            <p:oleObj spid="_x0000_s189442" name="Equation" r:id="rId3" imgW="762000" imgH="368300" progId="Equation.3">
              <p:embed/>
            </p:oleObj>
          </a:graphicData>
        </a:graphic>
      </p:graphicFrame>
      <p:sp>
        <p:nvSpPr>
          <p:cNvPr id="17414" name="Text Box 6"/>
          <p:cNvSpPr txBox="1">
            <a:spLocks noChangeArrowheads="1"/>
          </p:cNvSpPr>
          <p:nvPr/>
        </p:nvSpPr>
        <p:spPr bwMode="auto">
          <a:xfrm>
            <a:off x="457200" y="1981200"/>
            <a:ext cx="7404591" cy="861774"/>
          </a:xfrm>
          <a:prstGeom prst="rect">
            <a:avLst/>
          </a:prstGeom>
          <a:noFill/>
          <a:ln w="9525">
            <a:noFill/>
            <a:miter lim="800000"/>
            <a:headEnd/>
            <a:tailEnd/>
          </a:ln>
        </p:spPr>
        <p:txBody>
          <a:bodyPr wrap="none">
            <a:prstTxWarp prst="textNoShape">
              <a:avLst/>
            </a:prstTxWarp>
            <a:spAutoFit/>
          </a:bodyPr>
          <a:lstStyle/>
          <a:p>
            <a:r>
              <a:rPr lang="en-US" sz="2500" b="1" dirty="0">
                <a:latin typeface="Times New Roman"/>
                <a:cs typeface="Times New Roman"/>
              </a:rPr>
              <a:t>Different</a:t>
            </a:r>
            <a:r>
              <a:rPr lang="en-US" sz="2500" dirty="0">
                <a:latin typeface="Times New Roman"/>
                <a:cs typeface="Times New Roman"/>
              </a:rPr>
              <a:t> from emission because depends on how much </a:t>
            </a:r>
          </a:p>
          <a:p>
            <a:r>
              <a:rPr lang="en-US" sz="2500" dirty="0">
                <a:latin typeface="Times New Roman"/>
                <a:cs typeface="Times New Roman"/>
              </a:rPr>
              <a:t>radiation we already </a:t>
            </a:r>
            <a:r>
              <a:rPr lang="en-US" sz="2500" dirty="0" smtClean="0">
                <a:latin typeface="Times New Roman"/>
                <a:cs typeface="Times New Roman"/>
              </a:rPr>
              <a:t>have</a:t>
            </a:r>
            <a:endParaRPr lang="en-US" sz="2500" b="1" dirty="0">
              <a:latin typeface="Times New Roman"/>
              <a:cs typeface="Times New Roman"/>
            </a:endParaRPr>
          </a:p>
        </p:txBody>
      </p:sp>
      <p:grpSp>
        <p:nvGrpSpPr>
          <p:cNvPr id="2" name="Group 7"/>
          <p:cNvGrpSpPr>
            <a:grpSpLocks/>
          </p:cNvGrpSpPr>
          <p:nvPr/>
        </p:nvGrpSpPr>
        <p:grpSpPr bwMode="auto">
          <a:xfrm>
            <a:off x="5715000" y="3657600"/>
            <a:ext cx="2895600" cy="1752600"/>
            <a:chOff x="432" y="2736"/>
            <a:chExt cx="1824" cy="1104"/>
          </a:xfrm>
        </p:grpSpPr>
        <p:sp>
          <p:nvSpPr>
            <p:cNvPr id="17418" name="Oval 8"/>
            <p:cNvSpPr>
              <a:spLocks noChangeArrowheads="1"/>
            </p:cNvSpPr>
            <p:nvPr/>
          </p:nvSpPr>
          <p:spPr bwMode="auto">
            <a:xfrm>
              <a:off x="1056" y="2736"/>
              <a:ext cx="624" cy="1104"/>
            </a:xfrm>
            <a:prstGeom prst="ellipse">
              <a:avLst/>
            </a:prstGeom>
            <a:solidFill>
              <a:srgbClr val="A31714"/>
            </a:solidFill>
            <a:ln w="9525">
              <a:noFill/>
              <a:round/>
              <a:headEnd/>
              <a:tailEnd/>
            </a:ln>
          </p:spPr>
          <p:txBody>
            <a:bodyPr wrap="none" anchor="ctr">
              <a:prstTxWarp prst="textNoShape">
                <a:avLst/>
              </a:prstTxWarp>
            </a:bodyPr>
            <a:lstStyle/>
            <a:p>
              <a:endParaRPr lang="en-US" sz="2500">
                <a:latin typeface="Times New Roman"/>
                <a:cs typeface="Times New Roman"/>
              </a:endParaRPr>
            </a:p>
          </p:txBody>
        </p:sp>
        <p:sp>
          <p:nvSpPr>
            <p:cNvPr id="17419" name="Line 9"/>
            <p:cNvSpPr>
              <a:spLocks noChangeShapeType="1"/>
            </p:cNvSpPr>
            <p:nvPr/>
          </p:nvSpPr>
          <p:spPr bwMode="auto">
            <a:xfrm>
              <a:off x="432" y="3312"/>
              <a:ext cx="1824" cy="0"/>
            </a:xfrm>
            <a:prstGeom prst="line">
              <a:avLst/>
            </a:prstGeom>
            <a:noFill/>
            <a:ln w="22225">
              <a:solidFill>
                <a:schemeClr val="tx2"/>
              </a:solidFill>
              <a:round/>
              <a:headEnd/>
              <a:tailEnd type="arrow" w="med" len="med"/>
            </a:ln>
          </p:spPr>
          <p:txBody>
            <a:bodyPr wrap="none" anchor="ctr">
              <a:prstTxWarp prst="textNoShape">
                <a:avLst/>
              </a:prstTxWarp>
            </a:bodyPr>
            <a:lstStyle/>
            <a:p>
              <a:endParaRPr lang="en-US" sz="2500">
                <a:latin typeface="Times New Roman"/>
                <a:cs typeface="Times New Roman"/>
              </a:endParaRPr>
            </a:p>
          </p:txBody>
        </p:sp>
        <p:sp>
          <p:nvSpPr>
            <p:cNvPr id="17420" name="Text Box 10"/>
            <p:cNvSpPr txBox="1">
              <a:spLocks noChangeArrowheads="1"/>
            </p:cNvSpPr>
            <p:nvPr/>
          </p:nvSpPr>
          <p:spPr bwMode="auto">
            <a:xfrm>
              <a:off x="528" y="3321"/>
              <a:ext cx="456" cy="301"/>
            </a:xfrm>
            <a:prstGeom prst="rect">
              <a:avLst/>
            </a:prstGeom>
            <a:noFill/>
            <a:ln w="9525">
              <a:noFill/>
              <a:miter lim="800000"/>
              <a:headEnd/>
              <a:tailEnd/>
            </a:ln>
          </p:spPr>
          <p:txBody>
            <a:bodyPr wrap="none">
              <a:prstTxWarp prst="textNoShape">
                <a:avLst/>
              </a:prstTxWarp>
              <a:spAutoFit/>
            </a:bodyPr>
            <a:lstStyle/>
            <a:p>
              <a:r>
                <a:rPr lang="en-US" sz="2500">
                  <a:solidFill>
                    <a:schemeClr val="tx2"/>
                  </a:solidFill>
                  <a:latin typeface="Times New Roman"/>
                  <a:cs typeface="Times New Roman"/>
                </a:rPr>
                <a:t>s=s</a:t>
              </a:r>
              <a:r>
                <a:rPr lang="en-US" sz="2500" baseline="-25000">
                  <a:solidFill>
                    <a:schemeClr val="tx2"/>
                  </a:solidFill>
                  <a:latin typeface="Times New Roman"/>
                  <a:cs typeface="Times New Roman"/>
                </a:rPr>
                <a:t>0</a:t>
              </a:r>
              <a:endParaRPr lang="en-US" sz="2500">
                <a:solidFill>
                  <a:schemeClr val="tx2"/>
                </a:solidFill>
                <a:latin typeface="Times New Roman"/>
                <a:cs typeface="Times New Roman"/>
              </a:endParaRPr>
            </a:p>
          </p:txBody>
        </p:sp>
        <p:sp>
          <p:nvSpPr>
            <p:cNvPr id="17421" name="Text Box 11"/>
            <p:cNvSpPr txBox="1">
              <a:spLocks noChangeArrowheads="1"/>
            </p:cNvSpPr>
            <p:nvPr/>
          </p:nvSpPr>
          <p:spPr bwMode="auto">
            <a:xfrm>
              <a:off x="1814" y="3321"/>
              <a:ext cx="195" cy="301"/>
            </a:xfrm>
            <a:prstGeom prst="rect">
              <a:avLst/>
            </a:prstGeom>
            <a:noFill/>
            <a:ln w="9525">
              <a:noFill/>
              <a:miter lim="800000"/>
              <a:headEnd/>
              <a:tailEnd/>
            </a:ln>
          </p:spPr>
          <p:txBody>
            <a:bodyPr wrap="none">
              <a:prstTxWarp prst="textNoShape">
                <a:avLst/>
              </a:prstTxWarp>
              <a:spAutoFit/>
            </a:bodyPr>
            <a:lstStyle/>
            <a:p>
              <a:r>
                <a:rPr lang="en-US" sz="2500">
                  <a:solidFill>
                    <a:schemeClr val="tx2"/>
                  </a:solidFill>
                  <a:latin typeface="Times New Roman"/>
                  <a:cs typeface="Times New Roman"/>
                </a:rPr>
                <a:t>s</a:t>
              </a:r>
            </a:p>
          </p:txBody>
        </p:sp>
      </p:grpSp>
      <p:sp>
        <p:nvSpPr>
          <p:cNvPr id="17416" name="Text Box 12"/>
          <p:cNvSpPr txBox="1">
            <a:spLocks noChangeArrowheads="1"/>
          </p:cNvSpPr>
          <p:nvPr/>
        </p:nvSpPr>
        <p:spPr bwMode="auto">
          <a:xfrm>
            <a:off x="457200" y="2895600"/>
            <a:ext cx="6728174" cy="477054"/>
          </a:xfrm>
          <a:prstGeom prst="rect">
            <a:avLst/>
          </a:prstGeom>
          <a:noFill/>
          <a:ln w="9525">
            <a:noFill/>
            <a:miter lim="800000"/>
            <a:headEnd/>
            <a:tailEnd/>
          </a:ln>
        </p:spPr>
        <p:txBody>
          <a:bodyPr wrap="none">
            <a:prstTxWarp prst="textNoShape">
              <a:avLst/>
            </a:prstTxWarp>
            <a:spAutoFit/>
          </a:bodyPr>
          <a:lstStyle/>
          <a:p>
            <a:r>
              <a:rPr lang="en-US" sz="2500" dirty="0">
                <a:latin typeface="Times New Roman"/>
                <a:cs typeface="Times New Roman"/>
              </a:rPr>
              <a:t>Integrate to find how radiation changes along path:</a:t>
            </a:r>
          </a:p>
        </p:txBody>
      </p:sp>
      <p:graphicFrame>
        <p:nvGraphicFramePr>
          <p:cNvPr id="17411" name="Object 3"/>
          <p:cNvGraphicFramePr>
            <a:graphicFrameLocks noChangeAspect="1"/>
          </p:cNvGraphicFramePr>
          <p:nvPr/>
        </p:nvGraphicFramePr>
        <p:xfrm>
          <a:off x="762000" y="3429000"/>
          <a:ext cx="3657600" cy="3257550"/>
        </p:xfrm>
        <a:graphic>
          <a:graphicData uri="http://schemas.openxmlformats.org/presentationml/2006/ole">
            <p:oleObj spid="_x0000_s189443" name="Equation" r:id="rId4" imgW="1511300" imgH="1346200" progId="Equation.3">
              <p:embed/>
            </p:oleObj>
          </a:graphicData>
        </a:graphic>
      </p:graphicFrame>
      <p:sp>
        <p:nvSpPr>
          <p:cNvPr id="14" name="Text Box 2"/>
          <p:cNvSpPr txBox="1">
            <a:spLocks noChangeArrowheads="1"/>
          </p:cNvSpPr>
          <p:nvPr/>
        </p:nvSpPr>
        <p:spPr bwMode="auto">
          <a:xfrm>
            <a:off x="7010400" y="6533346"/>
            <a:ext cx="2116410" cy="369332"/>
          </a:xfrm>
          <a:prstGeom prst="rect">
            <a:avLst/>
          </a:prstGeom>
          <a:noFill/>
          <a:ln w="9525">
            <a:noFill/>
            <a:miter lim="800000"/>
            <a:headEnd/>
            <a:tailEnd/>
          </a:ln>
        </p:spPr>
        <p:txBody>
          <a:bodyPr wrap="none">
            <a:prstTxWarp prst="textNoShape">
              <a:avLst/>
            </a:prstTxWarp>
            <a:spAutoFit/>
          </a:bodyPr>
          <a:lstStyle/>
          <a:p>
            <a:r>
              <a:rPr lang="en-US" b="1" i="1" dirty="0">
                <a:latin typeface="Times New Roman"/>
                <a:cs typeface="Times New Roman"/>
              </a:rPr>
              <a:t>(From P. </a:t>
            </a:r>
            <a:r>
              <a:rPr lang="en-US" b="1" i="1" dirty="0" err="1">
                <a:latin typeface="Times New Roman"/>
                <a:cs typeface="Times New Roman"/>
              </a:rPr>
              <a:t>Armitage</a:t>
            </a:r>
            <a:r>
              <a:rPr lang="en-US" b="1" i="1" dirty="0">
                <a:latin typeface="Times New Roman"/>
                <a:cs typeface="Times New Roman"/>
              </a:rPr>
              <a:t>)</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6" name="Text Box 3"/>
          <p:cNvSpPr txBox="1">
            <a:spLocks noChangeArrowheads="1"/>
          </p:cNvSpPr>
          <p:nvPr/>
        </p:nvSpPr>
        <p:spPr bwMode="auto">
          <a:xfrm>
            <a:off x="304800" y="381000"/>
            <a:ext cx="7596951" cy="861774"/>
          </a:xfrm>
          <a:prstGeom prst="rect">
            <a:avLst/>
          </a:prstGeom>
          <a:noFill/>
          <a:ln w="9525">
            <a:noFill/>
            <a:miter lim="800000"/>
            <a:headEnd/>
            <a:tailEnd/>
          </a:ln>
        </p:spPr>
        <p:txBody>
          <a:bodyPr wrap="none">
            <a:prstTxWarp prst="textNoShape">
              <a:avLst/>
            </a:prstTxWarp>
            <a:spAutoFit/>
          </a:bodyPr>
          <a:lstStyle/>
          <a:p>
            <a:r>
              <a:rPr lang="en-US" sz="2500" dirty="0">
                <a:latin typeface="Times New Roman"/>
                <a:cs typeface="Times New Roman"/>
              </a:rPr>
              <a:t>e.g</a:t>
            </a:r>
            <a:r>
              <a:rPr lang="en-US" sz="2500" dirty="0" smtClean="0">
                <a:latin typeface="Times New Roman"/>
                <a:cs typeface="Times New Roman"/>
              </a:rPr>
              <a:t>., </a:t>
            </a:r>
            <a:r>
              <a:rPr lang="en-US" sz="2500" dirty="0">
                <a:latin typeface="Times New Roman"/>
                <a:cs typeface="Times New Roman"/>
              </a:rPr>
              <a:t>if the absorption coefficient is a constant (example, a </a:t>
            </a:r>
          </a:p>
          <a:p>
            <a:r>
              <a:rPr lang="en-US" sz="2500" dirty="0">
                <a:latin typeface="Times New Roman"/>
                <a:cs typeface="Times New Roman"/>
              </a:rPr>
              <a:t>uniform density gas of ionized hydrogen):</a:t>
            </a:r>
          </a:p>
        </p:txBody>
      </p:sp>
      <p:graphicFrame>
        <p:nvGraphicFramePr>
          <p:cNvPr id="18434" name="Object 2"/>
          <p:cNvGraphicFramePr>
            <a:graphicFrameLocks noChangeAspect="1"/>
          </p:cNvGraphicFramePr>
          <p:nvPr/>
        </p:nvGraphicFramePr>
        <p:xfrm>
          <a:off x="3124200" y="1371600"/>
          <a:ext cx="2463800" cy="519113"/>
        </p:xfrm>
        <a:graphic>
          <a:graphicData uri="http://schemas.openxmlformats.org/presentationml/2006/ole">
            <p:oleObj spid="_x0000_s190466" name="Equation" r:id="rId3" imgW="965200" imgH="203200" progId="Equation.3">
              <p:embed/>
            </p:oleObj>
          </a:graphicData>
        </a:graphic>
      </p:graphicFrame>
      <p:sp>
        <p:nvSpPr>
          <p:cNvPr id="18437" name="Line 5"/>
          <p:cNvSpPr>
            <a:spLocks noChangeShapeType="1"/>
          </p:cNvSpPr>
          <p:nvPr/>
        </p:nvSpPr>
        <p:spPr bwMode="auto">
          <a:xfrm flipH="1">
            <a:off x="2438400" y="1905000"/>
            <a:ext cx="762000" cy="457200"/>
          </a:xfrm>
          <a:prstGeom prst="line">
            <a:avLst/>
          </a:prstGeom>
          <a:noFill/>
          <a:ln w="22225">
            <a:solidFill>
              <a:schemeClr val="tx1"/>
            </a:solidFill>
            <a:round/>
            <a:headEnd type="arrow" w="med" len="med"/>
            <a:tailEnd/>
          </a:ln>
        </p:spPr>
        <p:txBody>
          <a:bodyPr wrap="none" anchor="ctr">
            <a:prstTxWarp prst="textNoShape">
              <a:avLst/>
            </a:prstTxWarp>
          </a:bodyPr>
          <a:lstStyle/>
          <a:p>
            <a:endParaRPr lang="en-US" sz="2500">
              <a:latin typeface="Times New Roman"/>
              <a:cs typeface="Times New Roman"/>
            </a:endParaRPr>
          </a:p>
        </p:txBody>
      </p:sp>
      <p:sp>
        <p:nvSpPr>
          <p:cNvPr id="18438" name="Line 6"/>
          <p:cNvSpPr>
            <a:spLocks noChangeShapeType="1"/>
          </p:cNvSpPr>
          <p:nvPr/>
        </p:nvSpPr>
        <p:spPr bwMode="auto">
          <a:xfrm>
            <a:off x="4572000" y="1905000"/>
            <a:ext cx="0" cy="685800"/>
          </a:xfrm>
          <a:prstGeom prst="line">
            <a:avLst/>
          </a:prstGeom>
          <a:noFill/>
          <a:ln w="22225">
            <a:solidFill>
              <a:schemeClr val="tx1"/>
            </a:solidFill>
            <a:round/>
            <a:headEnd type="arrow" w="med" len="med"/>
            <a:tailEnd/>
          </a:ln>
        </p:spPr>
        <p:txBody>
          <a:bodyPr wrap="none" anchor="ctr">
            <a:prstTxWarp prst="textNoShape">
              <a:avLst/>
            </a:prstTxWarp>
          </a:bodyPr>
          <a:lstStyle/>
          <a:p>
            <a:endParaRPr lang="en-US" sz="2500">
              <a:latin typeface="Times New Roman"/>
              <a:cs typeface="Times New Roman"/>
            </a:endParaRPr>
          </a:p>
        </p:txBody>
      </p:sp>
      <p:sp>
        <p:nvSpPr>
          <p:cNvPr id="18439" name="Line 7"/>
          <p:cNvSpPr>
            <a:spLocks noChangeShapeType="1"/>
          </p:cNvSpPr>
          <p:nvPr/>
        </p:nvSpPr>
        <p:spPr bwMode="auto">
          <a:xfrm>
            <a:off x="5029200" y="1905000"/>
            <a:ext cx="685800" cy="609600"/>
          </a:xfrm>
          <a:prstGeom prst="line">
            <a:avLst/>
          </a:prstGeom>
          <a:noFill/>
          <a:ln w="22225">
            <a:solidFill>
              <a:schemeClr val="tx1"/>
            </a:solidFill>
            <a:round/>
            <a:headEnd type="arrow" w="med" len="med"/>
            <a:tailEnd/>
          </a:ln>
        </p:spPr>
        <p:txBody>
          <a:bodyPr wrap="none" anchor="ctr">
            <a:prstTxWarp prst="textNoShape">
              <a:avLst/>
            </a:prstTxWarp>
          </a:bodyPr>
          <a:lstStyle/>
          <a:p>
            <a:endParaRPr lang="en-US" sz="2500">
              <a:latin typeface="Times New Roman"/>
              <a:cs typeface="Times New Roman"/>
            </a:endParaRPr>
          </a:p>
        </p:txBody>
      </p:sp>
      <p:sp>
        <p:nvSpPr>
          <p:cNvPr id="18440" name="Text Box 8"/>
          <p:cNvSpPr txBox="1">
            <a:spLocks noChangeArrowheads="1"/>
          </p:cNvSpPr>
          <p:nvPr/>
        </p:nvSpPr>
        <p:spPr bwMode="auto">
          <a:xfrm>
            <a:off x="838200" y="2362200"/>
            <a:ext cx="3086821" cy="86177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Specific intensity after</a:t>
            </a:r>
          </a:p>
          <a:p>
            <a:r>
              <a:rPr lang="en-US" sz="2500">
                <a:latin typeface="Times New Roman"/>
                <a:cs typeface="Times New Roman"/>
              </a:rPr>
              <a:t>distance Ds</a:t>
            </a:r>
          </a:p>
        </p:txBody>
      </p:sp>
      <p:sp>
        <p:nvSpPr>
          <p:cNvPr id="18441" name="Text Box 9"/>
          <p:cNvSpPr txBox="1">
            <a:spLocks noChangeArrowheads="1"/>
          </p:cNvSpPr>
          <p:nvPr/>
        </p:nvSpPr>
        <p:spPr bwMode="auto">
          <a:xfrm>
            <a:off x="4114800" y="2606675"/>
            <a:ext cx="1300356" cy="86177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Initial</a:t>
            </a:r>
          </a:p>
          <a:p>
            <a:r>
              <a:rPr lang="en-US" sz="2500">
                <a:latin typeface="Times New Roman"/>
                <a:cs typeface="Times New Roman"/>
              </a:rPr>
              <a:t>intensity</a:t>
            </a:r>
          </a:p>
        </p:txBody>
      </p:sp>
      <p:sp>
        <p:nvSpPr>
          <p:cNvPr id="18442" name="Text Box 10"/>
          <p:cNvSpPr txBox="1">
            <a:spLocks noChangeArrowheads="1"/>
          </p:cNvSpPr>
          <p:nvPr/>
        </p:nvSpPr>
        <p:spPr bwMode="auto">
          <a:xfrm>
            <a:off x="5726113" y="2301875"/>
            <a:ext cx="3262432" cy="86177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Radiation exponentially</a:t>
            </a:r>
          </a:p>
          <a:p>
            <a:r>
              <a:rPr lang="en-US" sz="2500">
                <a:latin typeface="Times New Roman"/>
                <a:cs typeface="Times New Roman"/>
              </a:rPr>
              <a:t>absorbed with distance</a:t>
            </a:r>
          </a:p>
        </p:txBody>
      </p:sp>
      <p:sp>
        <p:nvSpPr>
          <p:cNvPr id="18443" name="Text Box 11"/>
          <p:cNvSpPr txBox="1">
            <a:spLocks noChangeArrowheads="1"/>
          </p:cNvSpPr>
          <p:nvPr/>
        </p:nvSpPr>
        <p:spPr bwMode="auto">
          <a:xfrm>
            <a:off x="304800" y="3810000"/>
            <a:ext cx="8242573" cy="47705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Radiative transfer equation with both absorption and emission:</a:t>
            </a:r>
          </a:p>
        </p:txBody>
      </p:sp>
      <p:graphicFrame>
        <p:nvGraphicFramePr>
          <p:cNvPr id="18435" name="Object 3"/>
          <p:cNvGraphicFramePr>
            <a:graphicFrameLocks noChangeAspect="1"/>
          </p:cNvGraphicFramePr>
          <p:nvPr/>
        </p:nvGraphicFramePr>
        <p:xfrm>
          <a:off x="3352800" y="4343400"/>
          <a:ext cx="2286000" cy="798513"/>
        </p:xfrm>
        <a:graphic>
          <a:graphicData uri="http://schemas.openxmlformats.org/presentationml/2006/ole">
            <p:oleObj spid="_x0000_s190467" name="Equation" r:id="rId4" imgW="1054100" imgH="368300" progId="Equation.3">
              <p:embed/>
            </p:oleObj>
          </a:graphicData>
        </a:graphic>
      </p:graphicFrame>
      <p:sp>
        <p:nvSpPr>
          <p:cNvPr id="18444" name="Line 13"/>
          <p:cNvSpPr>
            <a:spLocks noChangeShapeType="1"/>
          </p:cNvSpPr>
          <p:nvPr/>
        </p:nvSpPr>
        <p:spPr bwMode="auto">
          <a:xfrm flipH="1">
            <a:off x="3657600" y="5105400"/>
            <a:ext cx="838200" cy="533400"/>
          </a:xfrm>
          <a:prstGeom prst="line">
            <a:avLst/>
          </a:prstGeom>
          <a:noFill/>
          <a:ln w="22225">
            <a:solidFill>
              <a:schemeClr val="tx1"/>
            </a:solidFill>
            <a:round/>
            <a:headEnd type="arrow" w="med" len="med"/>
            <a:tailEnd/>
          </a:ln>
        </p:spPr>
        <p:txBody>
          <a:bodyPr wrap="none" anchor="ctr">
            <a:prstTxWarp prst="textNoShape">
              <a:avLst/>
            </a:prstTxWarp>
          </a:bodyPr>
          <a:lstStyle/>
          <a:p>
            <a:endParaRPr lang="en-US" sz="2500">
              <a:latin typeface="Times New Roman"/>
              <a:cs typeface="Times New Roman"/>
            </a:endParaRPr>
          </a:p>
        </p:txBody>
      </p:sp>
      <p:sp>
        <p:nvSpPr>
          <p:cNvPr id="18445" name="Line 14"/>
          <p:cNvSpPr>
            <a:spLocks noChangeShapeType="1"/>
          </p:cNvSpPr>
          <p:nvPr/>
        </p:nvSpPr>
        <p:spPr bwMode="auto">
          <a:xfrm>
            <a:off x="5486400" y="5105400"/>
            <a:ext cx="990600" cy="609600"/>
          </a:xfrm>
          <a:prstGeom prst="line">
            <a:avLst/>
          </a:prstGeom>
          <a:noFill/>
          <a:ln w="22225">
            <a:solidFill>
              <a:schemeClr val="tx1"/>
            </a:solidFill>
            <a:round/>
            <a:headEnd type="arrow" w="med" len="med"/>
            <a:tailEnd/>
          </a:ln>
        </p:spPr>
        <p:txBody>
          <a:bodyPr wrap="none" anchor="ctr">
            <a:prstTxWarp prst="textNoShape">
              <a:avLst/>
            </a:prstTxWarp>
          </a:bodyPr>
          <a:lstStyle/>
          <a:p>
            <a:endParaRPr lang="en-US" sz="2500">
              <a:latin typeface="Times New Roman"/>
              <a:cs typeface="Times New Roman"/>
            </a:endParaRPr>
          </a:p>
        </p:txBody>
      </p:sp>
      <p:sp>
        <p:nvSpPr>
          <p:cNvPr id="18446" name="Text Box 15"/>
          <p:cNvSpPr txBox="1">
            <a:spLocks noChangeArrowheads="1"/>
          </p:cNvSpPr>
          <p:nvPr/>
        </p:nvSpPr>
        <p:spPr bwMode="auto">
          <a:xfrm>
            <a:off x="2809875" y="5638800"/>
            <a:ext cx="1544012" cy="477054"/>
          </a:xfrm>
          <a:prstGeom prst="rect">
            <a:avLst/>
          </a:prstGeom>
          <a:noFill/>
          <a:ln w="9525">
            <a:noFill/>
            <a:miter lim="800000"/>
            <a:headEnd/>
            <a:tailEnd/>
          </a:ln>
        </p:spPr>
        <p:txBody>
          <a:bodyPr wrap="none">
            <a:prstTxWarp prst="textNoShape">
              <a:avLst/>
            </a:prstTxWarp>
            <a:spAutoFit/>
          </a:bodyPr>
          <a:lstStyle/>
          <a:p>
            <a:r>
              <a:rPr lang="en-US" sz="2500">
                <a:solidFill>
                  <a:srgbClr val="A31714"/>
                </a:solidFill>
                <a:latin typeface="Times New Roman"/>
                <a:cs typeface="Times New Roman"/>
              </a:rPr>
              <a:t>absorption</a:t>
            </a:r>
          </a:p>
        </p:txBody>
      </p:sp>
      <p:sp>
        <p:nvSpPr>
          <p:cNvPr id="18447" name="Text Box 16"/>
          <p:cNvSpPr txBox="1">
            <a:spLocks noChangeArrowheads="1"/>
          </p:cNvSpPr>
          <p:nvPr/>
        </p:nvSpPr>
        <p:spPr bwMode="auto">
          <a:xfrm>
            <a:off x="5791200" y="5715000"/>
            <a:ext cx="1326004" cy="477054"/>
          </a:xfrm>
          <a:prstGeom prst="rect">
            <a:avLst/>
          </a:prstGeom>
          <a:noFill/>
          <a:ln w="9525">
            <a:noFill/>
            <a:miter lim="800000"/>
            <a:headEnd/>
            <a:tailEnd/>
          </a:ln>
        </p:spPr>
        <p:txBody>
          <a:bodyPr wrap="none">
            <a:prstTxWarp prst="textNoShape">
              <a:avLst/>
            </a:prstTxWarp>
            <a:spAutoFit/>
          </a:bodyPr>
          <a:lstStyle/>
          <a:p>
            <a:r>
              <a:rPr lang="en-US" sz="2500">
                <a:solidFill>
                  <a:srgbClr val="A31714"/>
                </a:solidFill>
                <a:latin typeface="Times New Roman"/>
                <a:cs typeface="Times New Roman"/>
              </a:rPr>
              <a:t>emission</a:t>
            </a:r>
          </a:p>
        </p:txBody>
      </p:sp>
      <p:sp>
        <p:nvSpPr>
          <p:cNvPr id="17" name="Text Box 2"/>
          <p:cNvSpPr txBox="1">
            <a:spLocks noChangeArrowheads="1"/>
          </p:cNvSpPr>
          <p:nvPr/>
        </p:nvSpPr>
        <p:spPr bwMode="auto">
          <a:xfrm>
            <a:off x="7010400" y="6533346"/>
            <a:ext cx="2116410" cy="369332"/>
          </a:xfrm>
          <a:prstGeom prst="rect">
            <a:avLst/>
          </a:prstGeom>
          <a:noFill/>
          <a:ln w="9525">
            <a:noFill/>
            <a:miter lim="800000"/>
            <a:headEnd/>
            <a:tailEnd/>
          </a:ln>
        </p:spPr>
        <p:txBody>
          <a:bodyPr wrap="none">
            <a:prstTxWarp prst="textNoShape">
              <a:avLst/>
            </a:prstTxWarp>
            <a:spAutoFit/>
          </a:bodyPr>
          <a:lstStyle/>
          <a:p>
            <a:r>
              <a:rPr lang="en-US" b="1" i="1" dirty="0">
                <a:latin typeface="Times New Roman"/>
                <a:cs typeface="Times New Roman"/>
              </a:rPr>
              <a:t>(From P. </a:t>
            </a:r>
            <a:r>
              <a:rPr lang="en-US" b="1" i="1" dirty="0" err="1">
                <a:latin typeface="Times New Roman"/>
                <a:cs typeface="Times New Roman"/>
              </a:rPr>
              <a:t>Armitage</a:t>
            </a:r>
            <a:r>
              <a:rPr lang="en-US" b="1" i="1" dirty="0">
                <a:latin typeface="Times New Roman"/>
                <a:cs typeface="Times New Roman"/>
              </a:rPr>
              <a:t>)</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60" name="Text Box 3"/>
          <p:cNvSpPr txBox="1">
            <a:spLocks noChangeArrowheads="1"/>
          </p:cNvSpPr>
          <p:nvPr/>
        </p:nvSpPr>
        <p:spPr bwMode="auto">
          <a:xfrm>
            <a:off x="2971800" y="0"/>
            <a:ext cx="3276708"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0090"/>
                </a:solidFill>
                <a:latin typeface="Times New Roman"/>
                <a:cs typeface="Times New Roman"/>
              </a:rPr>
              <a:t>Optical</a:t>
            </a:r>
            <a:r>
              <a:rPr lang="en-US" sz="4000" b="1" dirty="0" smtClean="0">
                <a:solidFill>
                  <a:srgbClr val="000090"/>
                </a:solidFill>
                <a:latin typeface="Times New Roman"/>
                <a:cs typeface="Times New Roman"/>
              </a:rPr>
              <a:t> Depth</a:t>
            </a:r>
            <a:endParaRPr lang="en-US" sz="4000" b="1" dirty="0">
              <a:solidFill>
                <a:srgbClr val="000090"/>
              </a:solidFill>
              <a:latin typeface="Times New Roman"/>
              <a:cs typeface="Times New Roman"/>
            </a:endParaRPr>
          </a:p>
        </p:txBody>
      </p:sp>
      <p:sp>
        <p:nvSpPr>
          <p:cNvPr id="19461" name="Text Box 4"/>
          <p:cNvSpPr txBox="1">
            <a:spLocks noChangeArrowheads="1"/>
          </p:cNvSpPr>
          <p:nvPr/>
        </p:nvSpPr>
        <p:spPr bwMode="auto">
          <a:xfrm>
            <a:off x="457200" y="815975"/>
            <a:ext cx="6710641" cy="47705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Look again at general solution for pure absorption:</a:t>
            </a:r>
          </a:p>
        </p:txBody>
      </p:sp>
      <p:graphicFrame>
        <p:nvGraphicFramePr>
          <p:cNvPr id="19458" name="Object 2"/>
          <p:cNvGraphicFramePr>
            <a:graphicFrameLocks noChangeAspect="1"/>
          </p:cNvGraphicFramePr>
          <p:nvPr/>
        </p:nvGraphicFramePr>
        <p:xfrm>
          <a:off x="2971800" y="1295400"/>
          <a:ext cx="3257550" cy="830263"/>
        </p:xfrm>
        <a:graphic>
          <a:graphicData uri="http://schemas.openxmlformats.org/presentationml/2006/ole">
            <p:oleObj spid="_x0000_s191490" name="Equation" r:id="rId3" imgW="1346200" imgH="342900" progId="Equation.3">
              <p:embed/>
            </p:oleObj>
          </a:graphicData>
        </a:graphic>
      </p:graphicFrame>
      <p:sp>
        <p:nvSpPr>
          <p:cNvPr id="19462" name="Text Box 6"/>
          <p:cNvSpPr txBox="1">
            <a:spLocks noChangeArrowheads="1"/>
          </p:cNvSpPr>
          <p:nvPr/>
        </p:nvSpPr>
        <p:spPr bwMode="auto">
          <a:xfrm>
            <a:off x="481013" y="2362200"/>
            <a:ext cx="8134246" cy="86177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Imagine radiation traveling into a cloud of absorbing gas,</a:t>
            </a:r>
          </a:p>
          <a:p>
            <a:r>
              <a:rPr lang="en-US" sz="2500">
                <a:latin typeface="Times New Roman"/>
                <a:cs typeface="Times New Roman"/>
              </a:rPr>
              <a:t>exponential defines a scale over which radiation is attenuated.</a:t>
            </a:r>
          </a:p>
        </p:txBody>
      </p:sp>
      <p:sp>
        <p:nvSpPr>
          <p:cNvPr id="19463" name="Rectangle 7"/>
          <p:cNvSpPr>
            <a:spLocks noChangeArrowheads="1"/>
          </p:cNvSpPr>
          <p:nvPr/>
        </p:nvSpPr>
        <p:spPr bwMode="auto">
          <a:xfrm>
            <a:off x="6324600" y="3505200"/>
            <a:ext cx="2514600" cy="2590800"/>
          </a:xfrm>
          <a:prstGeom prst="rect">
            <a:avLst/>
          </a:prstGeom>
          <a:solidFill>
            <a:srgbClr val="A31714"/>
          </a:solidFill>
          <a:ln w="9525">
            <a:noFill/>
            <a:miter lim="800000"/>
            <a:headEnd/>
            <a:tailEnd/>
          </a:ln>
        </p:spPr>
        <p:txBody>
          <a:bodyPr wrap="none" anchor="ctr">
            <a:prstTxWarp prst="textNoShape">
              <a:avLst/>
            </a:prstTxWarp>
          </a:bodyPr>
          <a:lstStyle/>
          <a:p>
            <a:endParaRPr lang="en-US" sz="2500">
              <a:latin typeface="Times New Roman"/>
              <a:cs typeface="Times New Roman"/>
            </a:endParaRPr>
          </a:p>
        </p:txBody>
      </p:sp>
      <p:sp>
        <p:nvSpPr>
          <p:cNvPr id="19464" name="Line 8"/>
          <p:cNvSpPr>
            <a:spLocks noChangeShapeType="1"/>
          </p:cNvSpPr>
          <p:nvPr/>
        </p:nvSpPr>
        <p:spPr bwMode="auto">
          <a:xfrm>
            <a:off x="5334000" y="4800600"/>
            <a:ext cx="1905000" cy="0"/>
          </a:xfrm>
          <a:prstGeom prst="line">
            <a:avLst/>
          </a:prstGeom>
          <a:noFill/>
          <a:ln w="22225">
            <a:solidFill>
              <a:schemeClr val="tx2"/>
            </a:solidFill>
            <a:round/>
            <a:headEnd/>
            <a:tailEnd/>
          </a:ln>
        </p:spPr>
        <p:txBody>
          <a:bodyPr wrap="none" anchor="ctr">
            <a:prstTxWarp prst="textNoShape">
              <a:avLst/>
            </a:prstTxWarp>
          </a:bodyPr>
          <a:lstStyle/>
          <a:p>
            <a:endParaRPr lang="en-US" sz="2500">
              <a:latin typeface="Times New Roman"/>
              <a:cs typeface="Times New Roman"/>
            </a:endParaRPr>
          </a:p>
        </p:txBody>
      </p:sp>
      <p:sp>
        <p:nvSpPr>
          <p:cNvPr id="19465" name="Line 9"/>
          <p:cNvSpPr>
            <a:spLocks noChangeShapeType="1"/>
          </p:cNvSpPr>
          <p:nvPr/>
        </p:nvSpPr>
        <p:spPr bwMode="auto">
          <a:xfrm>
            <a:off x="7239000" y="4800600"/>
            <a:ext cx="533400" cy="0"/>
          </a:xfrm>
          <a:prstGeom prst="line">
            <a:avLst/>
          </a:prstGeom>
          <a:noFill/>
          <a:ln w="22225">
            <a:solidFill>
              <a:schemeClr val="tx2"/>
            </a:solidFill>
            <a:prstDash val="dash"/>
            <a:round/>
            <a:headEnd/>
            <a:tailEnd/>
          </a:ln>
        </p:spPr>
        <p:txBody>
          <a:bodyPr wrap="none" anchor="ctr">
            <a:prstTxWarp prst="textNoShape">
              <a:avLst/>
            </a:prstTxWarp>
          </a:bodyPr>
          <a:lstStyle/>
          <a:p>
            <a:endParaRPr lang="en-US" sz="2500">
              <a:latin typeface="Times New Roman"/>
              <a:cs typeface="Times New Roman"/>
            </a:endParaRPr>
          </a:p>
        </p:txBody>
      </p:sp>
      <p:sp>
        <p:nvSpPr>
          <p:cNvPr id="19466" name="Line 10"/>
          <p:cNvSpPr>
            <a:spLocks noChangeShapeType="1"/>
          </p:cNvSpPr>
          <p:nvPr/>
        </p:nvSpPr>
        <p:spPr bwMode="auto">
          <a:xfrm>
            <a:off x="7772400" y="4800600"/>
            <a:ext cx="457200" cy="0"/>
          </a:xfrm>
          <a:prstGeom prst="line">
            <a:avLst/>
          </a:prstGeom>
          <a:noFill/>
          <a:ln w="22225">
            <a:solidFill>
              <a:schemeClr val="tx2"/>
            </a:solidFill>
            <a:prstDash val="sysDot"/>
            <a:round/>
            <a:headEnd/>
            <a:tailEnd type="arrow" w="med" len="med"/>
          </a:ln>
        </p:spPr>
        <p:txBody>
          <a:bodyPr wrap="none" anchor="ctr">
            <a:prstTxWarp prst="textNoShape">
              <a:avLst/>
            </a:prstTxWarp>
          </a:bodyPr>
          <a:lstStyle/>
          <a:p>
            <a:endParaRPr lang="en-US" sz="2500">
              <a:latin typeface="Times New Roman"/>
              <a:cs typeface="Times New Roman"/>
            </a:endParaRPr>
          </a:p>
        </p:txBody>
      </p:sp>
      <p:sp>
        <p:nvSpPr>
          <p:cNvPr id="19467" name="Text Box 11"/>
          <p:cNvSpPr txBox="1">
            <a:spLocks noChangeArrowheads="1"/>
          </p:cNvSpPr>
          <p:nvPr/>
        </p:nvSpPr>
        <p:spPr bwMode="auto">
          <a:xfrm>
            <a:off x="5638800" y="3200400"/>
            <a:ext cx="723275" cy="477054"/>
          </a:xfrm>
          <a:prstGeom prst="rect">
            <a:avLst/>
          </a:prstGeom>
          <a:noFill/>
          <a:ln w="9525">
            <a:noFill/>
            <a:miter lim="800000"/>
            <a:headEnd/>
            <a:tailEnd/>
          </a:ln>
        </p:spPr>
        <p:txBody>
          <a:bodyPr wrap="none">
            <a:prstTxWarp prst="textNoShape">
              <a:avLst/>
            </a:prstTxWarp>
            <a:spAutoFit/>
          </a:bodyPr>
          <a:lstStyle/>
          <a:p>
            <a:r>
              <a:rPr lang="en-US" sz="2500" dirty="0" err="1">
                <a:solidFill>
                  <a:schemeClr val="tx2"/>
                </a:solidFill>
                <a:latin typeface="Times New Roman"/>
                <a:cs typeface="Times New Roman"/>
              </a:rPr>
              <a:t>s</a:t>
            </a:r>
            <a:r>
              <a:rPr lang="en-US" sz="2500" dirty="0">
                <a:solidFill>
                  <a:schemeClr val="tx2"/>
                </a:solidFill>
                <a:latin typeface="Times New Roman"/>
                <a:cs typeface="Times New Roman"/>
              </a:rPr>
              <a:t>=s</a:t>
            </a:r>
            <a:r>
              <a:rPr lang="en-US" sz="2500" baseline="-25000" dirty="0">
                <a:solidFill>
                  <a:schemeClr val="tx2"/>
                </a:solidFill>
                <a:latin typeface="Times New Roman"/>
                <a:cs typeface="Times New Roman"/>
              </a:rPr>
              <a:t>0</a:t>
            </a:r>
            <a:endParaRPr lang="en-US" sz="2500" dirty="0">
              <a:solidFill>
                <a:schemeClr val="tx2"/>
              </a:solidFill>
              <a:latin typeface="Times New Roman"/>
              <a:cs typeface="Times New Roman"/>
            </a:endParaRPr>
          </a:p>
        </p:txBody>
      </p:sp>
      <p:sp>
        <p:nvSpPr>
          <p:cNvPr id="19468" name="Text Box 12"/>
          <p:cNvSpPr txBox="1">
            <a:spLocks noChangeArrowheads="1"/>
          </p:cNvSpPr>
          <p:nvPr/>
        </p:nvSpPr>
        <p:spPr bwMode="auto">
          <a:xfrm>
            <a:off x="517525" y="3330575"/>
            <a:ext cx="1039236" cy="47705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When:</a:t>
            </a:r>
          </a:p>
        </p:txBody>
      </p:sp>
      <p:graphicFrame>
        <p:nvGraphicFramePr>
          <p:cNvPr id="19459" name="Object 3"/>
          <p:cNvGraphicFramePr>
            <a:graphicFrameLocks noChangeAspect="1"/>
          </p:cNvGraphicFramePr>
          <p:nvPr/>
        </p:nvGraphicFramePr>
        <p:xfrm>
          <a:off x="1676400" y="3352800"/>
          <a:ext cx="1828800" cy="927100"/>
        </p:xfrm>
        <a:graphic>
          <a:graphicData uri="http://schemas.openxmlformats.org/presentationml/2006/ole">
            <p:oleObj spid="_x0000_s191491" name="Equation" r:id="rId4" imgW="901700" imgH="457200" progId="Equation.3">
              <p:embed/>
            </p:oleObj>
          </a:graphicData>
        </a:graphic>
      </p:graphicFrame>
      <p:sp>
        <p:nvSpPr>
          <p:cNvPr id="19469" name="Text Box 14"/>
          <p:cNvSpPr txBox="1">
            <a:spLocks noChangeArrowheads="1"/>
          </p:cNvSpPr>
          <p:nvPr/>
        </p:nvSpPr>
        <p:spPr bwMode="auto">
          <a:xfrm>
            <a:off x="555625" y="4868863"/>
            <a:ext cx="184150" cy="477054"/>
          </a:xfrm>
          <a:prstGeom prst="rect">
            <a:avLst/>
          </a:prstGeom>
          <a:noFill/>
          <a:ln w="9525">
            <a:noFill/>
            <a:miter lim="800000"/>
            <a:headEnd/>
            <a:tailEnd/>
          </a:ln>
        </p:spPr>
        <p:txBody>
          <a:bodyPr>
            <a:prstTxWarp prst="textNoShape">
              <a:avLst/>
            </a:prstTxWarp>
            <a:spAutoFit/>
          </a:bodyPr>
          <a:lstStyle/>
          <a:p>
            <a:pPr>
              <a:spcBef>
                <a:spcPct val="50000"/>
              </a:spcBef>
            </a:pPr>
            <a:endParaRPr lang="en-US" sz="2500">
              <a:latin typeface="Times New Roman"/>
              <a:cs typeface="Times New Roman"/>
            </a:endParaRPr>
          </a:p>
        </p:txBody>
      </p:sp>
      <p:sp>
        <p:nvSpPr>
          <p:cNvPr id="19470" name="Text Box 15"/>
          <p:cNvSpPr txBox="1">
            <a:spLocks noChangeArrowheads="1"/>
          </p:cNvSpPr>
          <p:nvPr/>
        </p:nvSpPr>
        <p:spPr bwMode="auto">
          <a:xfrm>
            <a:off x="573088" y="4359275"/>
            <a:ext cx="3995398" cy="86177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…intensity will be reduced to </a:t>
            </a:r>
          </a:p>
          <a:p>
            <a:r>
              <a:rPr lang="en-US" sz="2500">
                <a:latin typeface="Times New Roman"/>
                <a:cs typeface="Times New Roman"/>
              </a:rPr>
              <a:t>1/e of its original value.</a:t>
            </a:r>
          </a:p>
        </p:txBody>
      </p:sp>
      <p:sp>
        <p:nvSpPr>
          <p:cNvPr id="16" name="Text Box 2"/>
          <p:cNvSpPr txBox="1">
            <a:spLocks noChangeArrowheads="1"/>
          </p:cNvSpPr>
          <p:nvPr/>
        </p:nvSpPr>
        <p:spPr bwMode="auto">
          <a:xfrm>
            <a:off x="7010400" y="6533346"/>
            <a:ext cx="2116410" cy="369332"/>
          </a:xfrm>
          <a:prstGeom prst="rect">
            <a:avLst/>
          </a:prstGeom>
          <a:noFill/>
          <a:ln w="9525">
            <a:noFill/>
            <a:miter lim="800000"/>
            <a:headEnd/>
            <a:tailEnd/>
          </a:ln>
        </p:spPr>
        <p:txBody>
          <a:bodyPr wrap="none">
            <a:prstTxWarp prst="textNoShape">
              <a:avLst/>
            </a:prstTxWarp>
            <a:spAutoFit/>
          </a:bodyPr>
          <a:lstStyle/>
          <a:p>
            <a:r>
              <a:rPr lang="en-US" b="1" i="1" dirty="0">
                <a:latin typeface="Times New Roman"/>
                <a:cs typeface="Times New Roman"/>
              </a:rPr>
              <a:t>(From P. </a:t>
            </a:r>
            <a:r>
              <a:rPr lang="en-US" b="1" i="1" dirty="0" err="1">
                <a:latin typeface="Times New Roman"/>
                <a:cs typeface="Times New Roman"/>
              </a:rPr>
              <a:t>Armitage</a:t>
            </a:r>
            <a:r>
              <a:rPr lang="en-US" b="1" i="1" dirty="0">
                <a:latin typeface="Times New Roman"/>
                <a:cs typeface="Times New Roman"/>
              </a:rPr>
              <a:t>)</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5" name="Text Box 3"/>
          <p:cNvSpPr txBox="1">
            <a:spLocks noChangeArrowheads="1"/>
          </p:cNvSpPr>
          <p:nvPr/>
        </p:nvSpPr>
        <p:spPr bwMode="auto">
          <a:xfrm>
            <a:off x="457200" y="381000"/>
            <a:ext cx="3572575" cy="477054"/>
          </a:xfrm>
          <a:prstGeom prst="rect">
            <a:avLst/>
          </a:prstGeom>
          <a:noFill/>
          <a:ln w="9525">
            <a:noFill/>
            <a:miter lim="800000"/>
            <a:headEnd/>
            <a:tailEnd/>
          </a:ln>
        </p:spPr>
        <p:txBody>
          <a:bodyPr wrap="none">
            <a:prstTxWarp prst="textNoShape">
              <a:avLst/>
            </a:prstTxWarp>
            <a:spAutoFit/>
          </a:bodyPr>
          <a:lstStyle/>
          <a:p>
            <a:r>
              <a:rPr lang="en-US" sz="2500" dirty="0">
                <a:latin typeface="Times New Roman"/>
                <a:cs typeface="Times New Roman"/>
              </a:rPr>
              <a:t>Define </a:t>
            </a:r>
            <a:r>
              <a:rPr lang="en-US" sz="2500" b="1" dirty="0">
                <a:latin typeface="Times New Roman"/>
                <a:cs typeface="Times New Roman"/>
              </a:rPr>
              <a:t>optical depth</a:t>
            </a:r>
            <a:r>
              <a:rPr lang="en-US" sz="2500" dirty="0" smtClean="0">
                <a:latin typeface="Times New Roman"/>
                <a:cs typeface="Times New Roman"/>
              </a:rPr>
              <a:t> </a:t>
            </a:r>
            <a:r>
              <a:rPr lang="en-US" sz="2500" dirty="0" err="1" smtClean="0">
                <a:latin typeface="Times New Roman"/>
                <a:cs typeface="Times New Roman"/>
              </a:rPr>
              <a:t>τ</a:t>
            </a:r>
            <a:r>
              <a:rPr lang="en-US" sz="2500" dirty="0" smtClean="0">
                <a:latin typeface="Times New Roman"/>
                <a:cs typeface="Times New Roman"/>
              </a:rPr>
              <a:t> </a:t>
            </a:r>
            <a:r>
              <a:rPr lang="en-US" sz="2500" dirty="0">
                <a:latin typeface="Times New Roman"/>
                <a:cs typeface="Times New Roman"/>
              </a:rPr>
              <a:t>as:</a:t>
            </a:r>
          </a:p>
        </p:txBody>
      </p:sp>
      <p:graphicFrame>
        <p:nvGraphicFramePr>
          <p:cNvPr id="20482" name="Object 2"/>
          <p:cNvGraphicFramePr>
            <a:graphicFrameLocks noChangeAspect="1"/>
          </p:cNvGraphicFramePr>
          <p:nvPr/>
        </p:nvGraphicFramePr>
        <p:xfrm>
          <a:off x="3124200" y="914400"/>
          <a:ext cx="2489200" cy="1460500"/>
        </p:xfrm>
        <a:graphic>
          <a:graphicData uri="http://schemas.openxmlformats.org/presentationml/2006/ole">
            <p:oleObj spid="_x0000_s192514" name="Equation" r:id="rId3" imgW="1168400" imgH="685800" progId="Equation.3">
              <p:embed/>
            </p:oleObj>
          </a:graphicData>
        </a:graphic>
      </p:graphicFrame>
      <p:sp>
        <p:nvSpPr>
          <p:cNvPr id="20486" name="Text Box 5"/>
          <p:cNvSpPr txBox="1">
            <a:spLocks noChangeArrowheads="1"/>
          </p:cNvSpPr>
          <p:nvPr/>
        </p:nvSpPr>
        <p:spPr bwMode="auto">
          <a:xfrm>
            <a:off x="971550" y="1905000"/>
            <a:ext cx="2121093" cy="47705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or equivalently</a:t>
            </a:r>
          </a:p>
        </p:txBody>
      </p:sp>
      <p:sp>
        <p:nvSpPr>
          <p:cNvPr id="20487" name="Oval 6"/>
          <p:cNvSpPr>
            <a:spLocks noChangeArrowheads="1"/>
          </p:cNvSpPr>
          <p:nvPr/>
        </p:nvSpPr>
        <p:spPr bwMode="auto">
          <a:xfrm>
            <a:off x="7162800" y="2514600"/>
            <a:ext cx="1447800" cy="2057400"/>
          </a:xfrm>
          <a:prstGeom prst="ellipse">
            <a:avLst/>
          </a:prstGeom>
          <a:solidFill>
            <a:srgbClr val="A31714"/>
          </a:solidFill>
          <a:ln w="9525">
            <a:noFill/>
            <a:round/>
            <a:headEnd/>
            <a:tailEnd/>
          </a:ln>
        </p:spPr>
        <p:txBody>
          <a:bodyPr wrap="none" anchor="ctr">
            <a:prstTxWarp prst="textNoShape">
              <a:avLst/>
            </a:prstTxWarp>
          </a:bodyPr>
          <a:lstStyle/>
          <a:p>
            <a:endParaRPr lang="en-US" sz="2500">
              <a:latin typeface="Times New Roman"/>
              <a:cs typeface="Times New Roman"/>
            </a:endParaRPr>
          </a:p>
        </p:txBody>
      </p:sp>
      <p:sp>
        <p:nvSpPr>
          <p:cNvPr id="20488" name="Line 7"/>
          <p:cNvSpPr>
            <a:spLocks noChangeShapeType="1"/>
          </p:cNvSpPr>
          <p:nvPr/>
        </p:nvSpPr>
        <p:spPr bwMode="auto">
          <a:xfrm>
            <a:off x="6781800" y="2667000"/>
            <a:ext cx="2133600" cy="1371600"/>
          </a:xfrm>
          <a:prstGeom prst="line">
            <a:avLst/>
          </a:prstGeom>
          <a:noFill/>
          <a:ln w="22225">
            <a:solidFill>
              <a:schemeClr val="tx2"/>
            </a:solidFill>
            <a:round/>
            <a:headEnd/>
            <a:tailEnd type="arrow" w="med" len="med"/>
          </a:ln>
        </p:spPr>
        <p:txBody>
          <a:bodyPr wrap="none" anchor="ctr">
            <a:prstTxWarp prst="textNoShape">
              <a:avLst/>
            </a:prstTxWarp>
          </a:bodyPr>
          <a:lstStyle/>
          <a:p>
            <a:endParaRPr lang="en-US" sz="2500">
              <a:latin typeface="Times New Roman"/>
              <a:cs typeface="Times New Roman"/>
            </a:endParaRPr>
          </a:p>
        </p:txBody>
      </p:sp>
      <p:sp>
        <p:nvSpPr>
          <p:cNvPr id="20489" name="Text Box 8"/>
          <p:cNvSpPr txBox="1">
            <a:spLocks noChangeArrowheads="1"/>
          </p:cNvSpPr>
          <p:nvPr/>
        </p:nvSpPr>
        <p:spPr bwMode="auto">
          <a:xfrm>
            <a:off x="441325" y="2644775"/>
            <a:ext cx="6186309" cy="1246495"/>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A medium is </a:t>
            </a:r>
            <a:r>
              <a:rPr lang="en-US" sz="2500" b="1">
                <a:latin typeface="Times New Roman"/>
                <a:cs typeface="Times New Roman"/>
              </a:rPr>
              <a:t>optically thick</a:t>
            </a:r>
            <a:r>
              <a:rPr lang="en-US" sz="2500">
                <a:latin typeface="Times New Roman"/>
                <a:cs typeface="Times New Roman"/>
              </a:rPr>
              <a:t> at a frequency</a:t>
            </a:r>
          </a:p>
          <a:p>
            <a:pPr>
              <a:buFont typeface="Symbol" charset="2"/>
              <a:buChar char="n"/>
            </a:pPr>
            <a:r>
              <a:rPr lang="en-US" sz="2500">
                <a:latin typeface="Times New Roman"/>
                <a:cs typeface="Times New Roman"/>
              </a:rPr>
              <a:t> if the optical depth for a typical path through</a:t>
            </a:r>
          </a:p>
          <a:p>
            <a:pPr>
              <a:buFont typeface="Symbol" charset="2"/>
              <a:buNone/>
            </a:pPr>
            <a:r>
              <a:rPr lang="en-US" sz="2500">
                <a:latin typeface="Times New Roman"/>
                <a:cs typeface="Times New Roman"/>
              </a:rPr>
              <a:t>the medium satisfies:</a:t>
            </a:r>
          </a:p>
        </p:txBody>
      </p:sp>
      <p:graphicFrame>
        <p:nvGraphicFramePr>
          <p:cNvPr id="20483" name="Object 3"/>
          <p:cNvGraphicFramePr>
            <a:graphicFrameLocks noChangeAspect="1"/>
          </p:cNvGraphicFramePr>
          <p:nvPr/>
        </p:nvGraphicFramePr>
        <p:xfrm>
          <a:off x="3276600" y="3886200"/>
          <a:ext cx="990600" cy="461963"/>
        </p:xfrm>
        <a:graphic>
          <a:graphicData uri="http://schemas.openxmlformats.org/presentationml/2006/ole">
            <p:oleObj spid="_x0000_s192515" name="Equation" r:id="rId4" imgW="381000" imgH="177800" progId="Equation.3">
              <p:embed/>
            </p:oleObj>
          </a:graphicData>
        </a:graphic>
      </p:graphicFrame>
      <p:sp>
        <p:nvSpPr>
          <p:cNvPr id="20490" name="Text Box 10"/>
          <p:cNvSpPr txBox="1">
            <a:spLocks noChangeArrowheads="1"/>
          </p:cNvSpPr>
          <p:nvPr/>
        </p:nvSpPr>
        <p:spPr bwMode="auto">
          <a:xfrm>
            <a:off x="457200" y="4495800"/>
            <a:ext cx="6115464" cy="477054"/>
          </a:xfrm>
          <a:prstGeom prst="rect">
            <a:avLst/>
          </a:prstGeom>
          <a:noFill/>
          <a:ln w="9525">
            <a:noFill/>
            <a:miter lim="800000"/>
            <a:headEnd/>
            <a:tailEnd/>
          </a:ln>
        </p:spPr>
        <p:txBody>
          <a:bodyPr wrap="none">
            <a:prstTxWarp prst="textNoShape">
              <a:avLst/>
            </a:prstTxWarp>
            <a:spAutoFit/>
          </a:bodyPr>
          <a:lstStyle/>
          <a:p>
            <a:r>
              <a:rPr lang="en-US" sz="2500">
                <a:latin typeface="Times New Roman"/>
                <a:cs typeface="Times New Roman"/>
              </a:rPr>
              <a:t>Medium is said to be </a:t>
            </a:r>
            <a:r>
              <a:rPr lang="en-US" sz="2500" b="1">
                <a:latin typeface="Times New Roman"/>
                <a:cs typeface="Times New Roman"/>
              </a:rPr>
              <a:t>optically thin</a:t>
            </a:r>
            <a:r>
              <a:rPr lang="en-US" sz="2500">
                <a:latin typeface="Times New Roman"/>
                <a:cs typeface="Times New Roman"/>
              </a:rPr>
              <a:t> if instead:</a:t>
            </a:r>
          </a:p>
        </p:txBody>
      </p:sp>
      <p:graphicFrame>
        <p:nvGraphicFramePr>
          <p:cNvPr id="20484" name="Object 4"/>
          <p:cNvGraphicFramePr>
            <a:graphicFrameLocks noChangeAspect="1"/>
          </p:cNvGraphicFramePr>
          <p:nvPr/>
        </p:nvGraphicFramePr>
        <p:xfrm>
          <a:off x="3352800" y="5100638"/>
          <a:ext cx="990600" cy="461962"/>
        </p:xfrm>
        <a:graphic>
          <a:graphicData uri="http://schemas.openxmlformats.org/presentationml/2006/ole">
            <p:oleObj spid="_x0000_s192516" name="Equation" r:id="rId5" imgW="381000" imgH="177800" progId="Equation.3">
              <p:embed/>
            </p:oleObj>
          </a:graphicData>
        </a:graphic>
      </p:graphicFrame>
      <p:sp>
        <p:nvSpPr>
          <p:cNvPr id="20491" name="Text Box 12"/>
          <p:cNvSpPr txBox="1">
            <a:spLocks noChangeArrowheads="1"/>
          </p:cNvSpPr>
          <p:nvPr/>
        </p:nvSpPr>
        <p:spPr bwMode="auto">
          <a:xfrm>
            <a:off x="457200" y="5616575"/>
            <a:ext cx="7276351" cy="1246495"/>
          </a:xfrm>
          <a:prstGeom prst="rect">
            <a:avLst/>
          </a:prstGeom>
          <a:noFill/>
          <a:ln w="9525">
            <a:noFill/>
            <a:miter lim="800000"/>
            <a:headEnd/>
            <a:tailEnd/>
          </a:ln>
        </p:spPr>
        <p:txBody>
          <a:bodyPr wrap="none">
            <a:prstTxWarp prst="textNoShape">
              <a:avLst/>
            </a:prstTxWarp>
            <a:spAutoFit/>
          </a:bodyPr>
          <a:lstStyle/>
          <a:p>
            <a:r>
              <a:rPr lang="en-US" sz="2500" dirty="0">
                <a:latin typeface="Times New Roman"/>
                <a:cs typeface="Times New Roman"/>
              </a:rPr>
              <a:t>Interpretation: an optically thin medium is one which a </a:t>
            </a:r>
          </a:p>
          <a:p>
            <a:r>
              <a:rPr lang="en-US" sz="2500" dirty="0">
                <a:latin typeface="Times New Roman"/>
                <a:cs typeface="Times New Roman"/>
              </a:rPr>
              <a:t>typical photon of frequency</a:t>
            </a:r>
            <a:r>
              <a:rPr lang="en-US" sz="2500" dirty="0" smtClean="0">
                <a:latin typeface="Times New Roman"/>
                <a:cs typeface="Times New Roman"/>
              </a:rPr>
              <a:t> </a:t>
            </a:r>
            <a:r>
              <a:rPr lang="en-US" sz="2500" dirty="0" err="1" smtClean="0">
                <a:latin typeface="Times New Roman"/>
                <a:cs typeface="Times New Roman"/>
              </a:rPr>
              <a:t>ν</a:t>
            </a:r>
            <a:r>
              <a:rPr lang="en-US" sz="2500" dirty="0" smtClean="0">
                <a:latin typeface="Times New Roman"/>
                <a:cs typeface="Times New Roman"/>
              </a:rPr>
              <a:t> can </a:t>
            </a:r>
            <a:r>
              <a:rPr lang="en-US" sz="2500" dirty="0">
                <a:latin typeface="Times New Roman"/>
                <a:cs typeface="Times New Roman"/>
              </a:rPr>
              <a:t>pass through without</a:t>
            </a:r>
          </a:p>
          <a:p>
            <a:r>
              <a:rPr lang="en-US" sz="2500" dirty="0">
                <a:latin typeface="Times New Roman"/>
                <a:cs typeface="Times New Roman"/>
              </a:rPr>
              <a:t>being absorbed.</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228600"/>
            <a:ext cx="8839200" cy="609600"/>
          </a:xfrm>
        </p:spPr>
        <p:txBody>
          <a:bodyPr>
            <a:noAutofit/>
          </a:bodyPr>
          <a:lstStyle/>
          <a:p>
            <a:pPr eaLnBrk="1" hangingPunct="1"/>
            <a:r>
              <a:rPr lang="en-US" dirty="0"/>
              <a:t>Interstellar Extinction Curve</a:t>
            </a:r>
          </a:p>
        </p:txBody>
      </p:sp>
      <p:pic>
        <p:nvPicPr>
          <p:cNvPr id="22531" name="Picture 3" descr="extinction-curve.gif                                           000903E0&#10;george's disk                  B9F1EF54:"/>
          <p:cNvPicPr>
            <a:picLocks noChangeAspect="1" noChangeArrowheads="1"/>
          </p:cNvPicPr>
          <p:nvPr/>
        </p:nvPicPr>
        <p:blipFill>
          <a:blip r:embed="rId2">
            <a:lum bright="-10000" contrast="26000"/>
          </a:blip>
          <a:srcRect l="2087" t="10213" r="4173"/>
          <a:stretch>
            <a:fillRect/>
          </a:stretch>
        </p:blipFill>
        <p:spPr bwMode="auto">
          <a:xfrm>
            <a:off x="2514600" y="1063625"/>
            <a:ext cx="5562600" cy="4352925"/>
          </a:xfrm>
          <a:prstGeom prst="rect">
            <a:avLst/>
          </a:prstGeom>
          <a:noFill/>
          <a:ln w="9525">
            <a:noFill/>
            <a:miter lim="800000"/>
            <a:headEnd/>
            <a:tailEnd/>
          </a:ln>
        </p:spPr>
      </p:pic>
      <p:sp>
        <p:nvSpPr>
          <p:cNvPr id="22532" name="Text Box 4"/>
          <p:cNvSpPr txBox="1">
            <a:spLocks noChangeArrowheads="1"/>
          </p:cNvSpPr>
          <p:nvPr/>
        </p:nvSpPr>
        <p:spPr bwMode="auto">
          <a:xfrm>
            <a:off x="533400" y="1905000"/>
            <a:ext cx="1920875" cy="2015936"/>
          </a:xfrm>
          <a:prstGeom prst="rect">
            <a:avLst/>
          </a:prstGeom>
          <a:noFill/>
          <a:ln w="9525">
            <a:noFill/>
            <a:miter lim="800000"/>
            <a:headEnd/>
            <a:tailEnd/>
          </a:ln>
        </p:spPr>
        <p:txBody>
          <a:bodyPr>
            <a:prstTxWarp prst="textNoShape">
              <a:avLst/>
            </a:prstTxWarp>
            <a:spAutoFit/>
          </a:bodyPr>
          <a:lstStyle/>
          <a:p>
            <a:r>
              <a:rPr lang="en-US" sz="2500" dirty="0">
                <a:latin typeface="Times New Roman"/>
                <a:cs typeface="Times New Roman"/>
              </a:rPr>
              <a:t>Note: this is a log of the decrement!</a:t>
            </a:r>
          </a:p>
          <a:p>
            <a:r>
              <a:rPr lang="en-US" sz="2500" dirty="0">
                <a:latin typeface="Times New Roman"/>
                <a:cs typeface="Times New Roman"/>
              </a:rPr>
              <a:t>(i.e., just like magnitudes)</a:t>
            </a:r>
          </a:p>
        </p:txBody>
      </p:sp>
      <p:sp>
        <p:nvSpPr>
          <p:cNvPr id="22533" name="Text Box 5"/>
          <p:cNvSpPr txBox="1">
            <a:spLocks noChangeArrowheads="1"/>
          </p:cNvSpPr>
          <p:nvPr/>
        </p:nvSpPr>
        <p:spPr bwMode="auto">
          <a:xfrm>
            <a:off x="6994525" y="4876800"/>
            <a:ext cx="646331" cy="477054"/>
          </a:xfrm>
          <a:prstGeom prst="rect">
            <a:avLst/>
          </a:prstGeom>
          <a:noFill/>
          <a:ln w="9525">
            <a:noFill/>
            <a:miter lim="800000"/>
            <a:headEnd/>
            <a:tailEnd/>
          </a:ln>
        </p:spPr>
        <p:txBody>
          <a:bodyPr wrap="none">
            <a:prstTxWarp prst="textNoShape">
              <a:avLst/>
            </a:prstTxWarp>
            <a:spAutoFit/>
          </a:bodyPr>
          <a:lstStyle/>
          <a:p>
            <a:r>
              <a:rPr lang="en-US" sz="2500" b="1">
                <a:solidFill>
                  <a:schemeClr val="accent2"/>
                </a:solidFill>
                <a:latin typeface="Times New Roman"/>
                <a:cs typeface="Times New Roman"/>
              </a:rPr>
              <a:t>UV</a:t>
            </a:r>
          </a:p>
        </p:txBody>
      </p:sp>
      <p:sp>
        <p:nvSpPr>
          <p:cNvPr id="22534" name="Text Box 6"/>
          <p:cNvSpPr txBox="1">
            <a:spLocks noChangeArrowheads="1"/>
          </p:cNvSpPr>
          <p:nvPr/>
        </p:nvSpPr>
        <p:spPr bwMode="auto">
          <a:xfrm>
            <a:off x="3429000" y="4876800"/>
            <a:ext cx="543739" cy="477054"/>
          </a:xfrm>
          <a:prstGeom prst="rect">
            <a:avLst/>
          </a:prstGeom>
          <a:noFill/>
          <a:ln w="9525">
            <a:noFill/>
            <a:miter lim="800000"/>
            <a:headEnd/>
            <a:tailEnd/>
          </a:ln>
        </p:spPr>
        <p:txBody>
          <a:bodyPr wrap="none">
            <a:prstTxWarp prst="textNoShape">
              <a:avLst/>
            </a:prstTxWarp>
            <a:spAutoFit/>
          </a:bodyPr>
          <a:lstStyle/>
          <a:p>
            <a:r>
              <a:rPr lang="en-US" sz="2500" b="1">
                <a:solidFill>
                  <a:srgbClr val="A7181A"/>
                </a:solidFill>
                <a:latin typeface="Times New Roman"/>
                <a:cs typeface="Times New Roman"/>
              </a:rPr>
              <a:t>IR</a:t>
            </a:r>
          </a:p>
        </p:txBody>
      </p:sp>
      <p:sp>
        <p:nvSpPr>
          <p:cNvPr id="22535" name="Text Box 7"/>
          <p:cNvSpPr txBox="1">
            <a:spLocks noChangeArrowheads="1"/>
          </p:cNvSpPr>
          <p:nvPr/>
        </p:nvSpPr>
        <p:spPr bwMode="auto">
          <a:xfrm>
            <a:off x="381000" y="5486400"/>
            <a:ext cx="8321675" cy="1246495"/>
          </a:xfrm>
          <a:prstGeom prst="rect">
            <a:avLst/>
          </a:prstGeom>
          <a:noFill/>
          <a:ln w="9525">
            <a:noFill/>
            <a:miter lim="800000"/>
            <a:headEnd/>
            <a:tailEnd/>
          </a:ln>
        </p:spPr>
        <p:txBody>
          <a:bodyPr>
            <a:prstTxWarp prst="textNoShape">
              <a:avLst/>
            </a:prstTxWarp>
            <a:spAutoFit/>
          </a:bodyPr>
          <a:lstStyle/>
          <a:p>
            <a:r>
              <a:rPr lang="en-US" sz="2500" dirty="0">
                <a:latin typeface="Times New Roman"/>
                <a:cs typeface="Times New Roman"/>
              </a:rPr>
              <a:t>The bump at </a:t>
            </a:r>
            <a:r>
              <a:rPr lang="en-US" sz="2500" dirty="0" err="1">
                <a:latin typeface="Times New Roman"/>
                <a:cs typeface="Times New Roman"/>
                <a:sym typeface="Symbol" charset="2"/>
              </a:rPr>
              <a:t></a:t>
            </a:r>
            <a:r>
              <a:rPr lang="en-US" sz="2500" dirty="0">
                <a:latin typeface="Times New Roman"/>
                <a:cs typeface="Times New Roman"/>
                <a:sym typeface="Symbol" charset="2"/>
              </a:rPr>
              <a:t> ~ 2200 </a:t>
            </a:r>
            <a:r>
              <a:rPr lang="en-US" sz="2500" dirty="0">
                <a:latin typeface="Times New Roman"/>
                <a:cs typeface="Times New Roman"/>
              </a:rPr>
              <a:t>Å is due to silicates  in dust grains.  This is true for most Milky Way lines of sight, but not so in some other galaxies, e.g., the </a:t>
            </a:r>
            <a:r>
              <a:rPr lang="en-US" sz="2500" dirty="0" smtClean="0">
                <a:latin typeface="Times New Roman"/>
                <a:cs typeface="Times New Roman"/>
              </a:rPr>
              <a:t>SMC</a:t>
            </a:r>
            <a:endParaRPr lang="en-US" sz="2500" dirty="0">
              <a:latin typeface="Times New Roman"/>
              <a:cs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a:spLocks noGrp="1"/>
          </p:cNvSpPr>
          <p:nvPr>
            <p:ph type="title"/>
          </p:nvPr>
        </p:nvSpPr>
        <p:spPr>
          <a:xfrm>
            <a:off x="0" y="76200"/>
            <a:ext cx="9144000" cy="609600"/>
          </a:xfrm>
        </p:spPr>
        <p:txBody>
          <a:bodyPr>
            <a:normAutofit fontScale="90000"/>
          </a:bodyPr>
          <a:lstStyle/>
          <a:p>
            <a:r>
              <a:rPr lang="en-US" dirty="0" smtClean="0"/>
              <a:t>Extinction Curves are </a:t>
            </a:r>
            <a:r>
              <a:rPr lang="en-US" dirty="0" smtClean="0">
                <a:solidFill>
                  <a:srgbClr val="800000"/>
                </a:solidFill>
              </a:rPr>
              <a:t>Not</a:t>
            </a:r>
            <a:r>
              <a:rPr lang="en-US" dirty="0" smtClean="0"/>
              <a:t> Universal</a:t>
            </a:r>
            <a:endParaRPr lang="en-US" dirty="0"/>
          </a:p>
        </p:txBody>
      </p:sp>
      <p:pic>
        <p:nvPicPr>
          <p:cNvPr id="3" name="Picture 2" descr="f3.18.pdf"/>
          <p:cNvPicPr>
            <a:picLocks noChangeAspect="1"/>
          </p:cNvPicPr>
          <p:nvPr/>
        </p:nvPicPr>
        <mc:AlternateContent>
          <mc:Choice xmlns:ma="http://schemas.microsoft.com/office/mac/drawingml/2008/main" Requires="ma">
            <p:blipFill>
              <a:blip r:embed="rId2"/>
              <a:srcRect l="1818" t="2353" r="51818" b="31765"/>
              <a:stretch>
                <a:fillRect/>
              </a:stretch>
            </p:blipFill>
          </mc:Choice>
          <mc:Fallback>
            <p:blipFill>
              <a:blip r:embed="rId3"/>
              <a:srcRect l="1818" t="2353" r="51818" b="31765"/>
              <a:stretch>
                <a:fillRect/>
              </a:stretch>
            </p:blipFill>
          </mc:Fallback>
        </mc:AlternateContent>
        <p:spPr>
          <a:xfrm rot="16200000">
            <a:off x="224516" y="2343210"/>
            <a:ext cx="4303842" cy="4725738"/>
          </a:xfrm>
          <a:prstGeom prst="rect">
            <a:avLst/>
          </a:prstGeom>
        </p:spPr>
      </p:pic>
      <p:pic>
        <p:nvPicPr>
          <p:cNvPr id="4" name="Picture 3" descr="f3.17.pdf"/>
          <p:cNvPicPr>
            <a:picLocks noChangeAspect="1"/>
          </p:cNvPicPr>
          <p:nvPr/>
        </p:nvPicPr>
        <mc:AlternateContent>
          <mc:Choice xmlns:ma="http://schemas.microsoft.com/office/mac/drawingml/2008/main" Requires="ma">
            <p:blipFill>
              <a:blip r:embed="rId4"/>
              <a:srcRect l="1818" t="2353" r="51818" b="30588"/>
              <a:stretch>
                <a:fillRect/>
              </a:stretch>
            </p:blipFill>
          </mc:Choice>
          <mc:Fallback>
            <p:blipFill>
              <a:blip r:embed="rId5"/>
              <a:srcRect l="1818" t="2353" r="51818" b="30588"/>
              <a:stretch>
                <a:fillRect/>
              </a:stretch>
            </p:blipFill>
          </mc:Fallback>
        </mc:AlternateContent>
        <p:spPr>
          <a:xfrm rot="16200000">
            <a:off x="4967138" y="457967"/>
            <a:ext cx="3872828" cy="4328496"/>
          </a:xfrm>
          <a:prstGeom prst="rect">
            <a:avLst/>
          </a:prstGeom>
        </p:spPr>
      </p:pic>
      <p:sp>
        <p:nvSpPr>
          <p:cNvPr id="5" name="Text Box 4"/>
          <p:cNvSpPr txBox="1">
            <a:spLocks noChangeArrowheads="1"/>
          </p:cNvSpPr>
          <p:nvPr/>
        </p:nvSpPr>
        <p:spPr bwMode="auto">
          <a:xfrm>
            <a:off x="228600" y="897032"/>
            <a:ext cx="4510704" cy="1246495"/>
          </a:xfrm>
          <a:prstGeom prst="rect">
            <a:avLst/>
          </a:prstGeom>
          <a:noFill/>
          <a:ln w="9525">
            <a:noFill/>
            <a:miter lim="800000"/>
            <a:headEnd/>
            <a:tailEnd/>
          </a:ln>
        </p:spPr>
        <p:txBody>
          <a:bodyPr wrap="square">
            <a:prstTxWarp prst="textNoShape">
              <a:avLst/>
            </a:prstTxWarp>
            <a:spAutoFit/>
          </a:bodyPr>
          <a:lstStyle/>
          <a:p>
            <a:r>
              <a:rPr lang="en-US" sz="2500" dirty="0" smtClean="0">
                <a:latin typeface="Times New Roman"/>
                <a:cs typeface="Times New Roman"/>
              </a:rPr>
              <a:t>It depends on the chemical composition and size distribution of the dust grains</a:t>
            </a:r>
            <a:endParaRPr lang="en-US" sz="2500" dirty="0">
              <a:latin typeface="Times New Roman"/>
              <a:cs typeface="Times New Roman"/>
            </a:endParaRPr>
          </a:p>
        </p:txBody>
      </p:sp>
      <p:sp>
        <p:nvSpPr>
          <p:cNvPr id="6" name="Text Box 4"/>
          <p:cNvSpPr txBox="1">
            <a:spLocks noChangeArrowheads="1"/>
          </p:cNvSpPr>
          <p:nvPr/>
        </p:nvSpPr>
        <p:spPr bwMode="auto">
          <a:xfrm>
            <a:off x="5105400" y="4800600"/>
            <a:ext cx="3810000" cy="907941"/>
          </a:xfrm>
          <a:prstGeom prst="rect">
            <a:avLst/>
          </a:prstGeom>
          <a:noFill/>
          <a:ln w="9525">
            <a:noFill/>
            <a:miter lim="800000"/>
            <a:headEnd/>
            <a:tailEnd/>
          </a:ln>
        </p:spPr>
        <p:txBody>
          <a:bodyPr wrap="square">
            <a:prstTxWarp prst="textNoShape">
              <a:avLst/>
            </a:prstTxWarp>
            <a:spAutoFit/>
          </a:bodyPr>
          <a:lstStyle/>
          <a:p>
            <a:r>
              <a:rPr lang="en-US" sz="2500" dirty="0" smtClean="0">
                <a:latin typeface="Times New Roman"/>
                <a:cs typeface="Times New Roman"/>
              </a:rPr>
              <a:t>Often </a:t>
            </a:r>
            <a:r>
              <a:rPr lang="en-US" sz="2500" dirty="0" err="1" smtClean="0">
                <a:latin typeface="Times New Roman"/>
                <a:cs typeface="Times New Roman"/>
              </a:rPr>
              <a:t>parametrized</a:t>
            </a:r>
            <a:r>
              <a:rPr lang="en-US" sz="2500" dirty="0" smtClean="0">
                <a:latin typeface="Times New Roman"/>
                <a:cs typeface="Times New Roman"/>
              </a:rPr>
              <a:t> by</a:t>
            </a:r>
          </a:p>
          <a:p>
            <a:r>
              <a:rPr lang="en-US" sz="2800" i="1" dirty="0" smtClean="0">
                <a:latin typeface="Times New Roman"/>
                <a:cs typeface="Times New Roman"/>
              </a:rPr>
              <a:t>R</a:t>
            </a:r>
            <a:r>
              <a:rPr lang="en-US" sz="2800" i="1" baseline="-25000" dirty="0" smtClean="0">
                <a:latin typeface="Times New Roman"/>
                <a:cs typeface="Times New Roman"/>
              </a:rPr>
              <a:t>V</a:t>
            </a:r>
            <a:r>
              <a:rPr lang="en-US" sz="2800" i="1" dirty="0" smtClean="0">
                <a:latin typeface="Times New Roman"/>
                <a:cs typeface="Times New Roman"/>
              </a:rPr>
              <a:t> = A</a:t>
            </a:r>
            <a:r>
              <a:rPr lang="en-US" sz="2800" i="1" baseline="-25000" dirty="0" smtClean="0">
                <a:latin typeface="Times New Roman"/>
                <a:cs typeface="Times New Roman"/>
              </a:rPr>
              <a:t>V</a:t>
            </a:r>
            <a:r>
              <a:rPr lang="en-US" sz="2800" i="1" dirty="0" smtClean="0">
                <a:latin typeface="Times New Roman"/>
                <a:cs typeface="Times New Roman"/>
              </a:rPr>
              <a:t> / E</a:t>
            </a:r>
            <a:r>
              <a:rPr lang="en-US" sz="2800" i="1" baseline="-25000" dirty="0" smtClean="0">
                <a:latin typeface="Times New Roman"/>
                <a:cs typeface="Times New Roman"/>
              </a:rPr>
              <a:t>B-V</a:t>
            </a:r>
            <a:endParaRPr lang="en-US" sz="2800" i="1" baseline="-25000" dirty="0">
              <a:latin typeface="Times New Roman"/>
              <a:cs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a:spLocks noGrp="1"/>
          </p:cNvSpPr>
          <p:nvPr>
            <p:ph type="title"/>
          </p:nvPr>
        </p:nvSpPr>
        <p:spPr>
          <a:xfrm>
            <a:off x="0" y="76200"/>
            <a:ext cx="9144000" cy="609600"/>
          </a:xfrm>
        </p:spPr>
        <p:txBody>
          <a:bodyPr>
            <a:normAutofit fontScale="90000"/>
          </a:bodyPr>
          <a:lstStyle/>
          <a:p>
            <a:r>
              <a:rPr lang="en-US" dirty="0" smtClean="0"/>
              <a:t>Color </a:t>
            </a:r>
            <a:r>
              <a:rPr lang="en-US" dirty="0" err="1" smtClean="0"/>
              <a:t>Sequence(s</a:t>
            </a:r>
            <a:r>
              <a:rPr lang="en-US" dirty="0" smtClean="0"/>
              <a:t>)</a:t>
            </a:r>
            <a:endParaRPr lang="en-US" dirty="0"/>
          </a:p>
        </p:txBody>
      </p:sp>
      <p:pic>
        <p:nvPicPr>
          <p:cNvPr id="4" name="Picture 3" descr="f3.7.pdf"/>
          <p:cNvPicPr>
            <a:picLocks noChangeAspect="1"/>
          </p:cNvPicPr>
          <p:nvPr/>
        </p:nvPicPr>
        <mc:AlternateContent>
          <mc:Choice xmlns:ma="http://schemas.microsoft.com/office/mac/drawingml/2008/main" Requires="ma">
            <p:blipFill>
              <a:blip r:embed="rId2"/>
              <a:srcRect l="1818" t="2353" r="51818" b="29412"/>
              <a:stretch>
                <a:fillRect/>
              </a:stretch>
            </p:blipFill>
          </mc:Choice>
          <mc:Fallback>
            <p:blipFill>
              <a:blip r:embed="rId3"/>
              <a:srcRect l="1818" t="2353" r="51818" b="29412"/>
              <a:stretch>
                <a:fillRect/>
              </a:stretch>
            </p:blipFill>
          </mc:Fallback>
        </mc:AlternateContent>
        <p:spPr>
          <a:xfrm rot="16200000">
            <a:off x="288637" y="915324"/>
            <a:ext cx="4206240" cy="4783510"/>
          </a:xfrm>
          <a:prstGeom prst="rect">
            <a:avLst/>
          </a:prstGeom>
        </p:spPr>
      </p:pic>
      <p:pic>
        <p:nvPicPr>
          <p:cNvPr id="5" name="Picture 4" descr="f3.16.pdf"/>
          <p:cNvPicPr>
            <a:picLocks noChangeAspect="1"/>
          </p:cNvPicPr>
          <p:nvPr/>
        </p:nvPicPr>
        <mc:AlternateContent>
          <mc:Choice xmlns:ma="http://schemas.microsoft.com/office/mac/drawingml/2008/main" Requires="ma">
            <p:blipFill>
              <a:blip r:embed="rId4"/>
              <a:srcRect l="1818" t="2353" r="52727" b="29412"/>
              <a:stretch>
                <a:fillRect/>
              </a:stretch>
            </p:blipFill>
          </mc:Choice>
          <mc:Fallback>
            <p:blipFill>
              <a:blip r:embed="rId5"/>
              <a:srcRect l="1818" t="2353" r="52727" b="29412"/>
              <a:stretch>
                <a:fillRect/>
              </a:stretch>
            </p:blipFill>
          </mc:Fallback>
        </mc:AlternateContent>
        <p:spPr>
          <a:xfrm rot="16200000">
            <a:off x="4700006" y="966206"/>
            <a:ext cx="4114841" cy="4773147"/>
          </a:xfrm>
          <a:prstGeom prst="rect">
            <a:avLst/>
          </a:prstGeom>
        </p:spPr>
      </p:pic>
      <p:sp>
        <p:nvSpPr>
          <p:cNvPr id="8" name="Text Box 6"/>
          <p:cNvSpPr txBox="1">
            <a:spLocks noChangeArrowheads="1"/>
          </p:cNvSpPr>
          <p:nvPr/>
        </p:nvSpPr>
        <p:spPr bwMode="auto">
          <a:xfrm>
            <a:off x="2209800" y="1676400"/>
            <a:ext cx="2161053" cy="477054"/>
          </a:xfrm>
          <a:prstGeom prst="rect">
            <a:avLst/>
          </a:prstGeom>
          <a:noFill/>
          <a:ln w="9525">
            <a:noFill/>
            <a:miter lim="800000"/>
            <a:headEnd/>
            <a:tailEnd/>
          </a:ln>
        </p:spPr>
        <p:txBody>
          <a:bodyPr wrap="square">
            <a:prstTxWarp prst="textNoShape">
              <a:avLst/>
            </a:prstTxWarp>
            <a:spAutoFit/>
          </a:bodyPr>
          <a:lstStyle/>
          <a:p>
            <a:r>
              <a:rPr lang="en-US" sz="2500" dirty="0" smtClean="0">
                <a:latin typeface="Times New Roman"/>
                <a:cs typeface="Times New Roman"/>
              </a:rPr>
              <a:t>main sequence</a:t>
            </a:r>
            <a:endParaRPr lang="en-US" sz="2500" dirty="0">
              <a:latin typeface="Times New Roman"/>
              <a:cs typeface="Times New Roman"/>
            </a:endParaRPr>
          </a:p>
        </p:txBody>
      </p:sp>
      <p:sp>
        <p:nvSpPr>
          <p:cNvPr id="9" name="Text Box 6"/>
          <p:cNvSpPr txBox="1">
            <a:spLocks noChangeArrowheads="1"/>
          </p:cNvSpPr>
          <p:nvPr/>
        </p:nvSpPr>
        <p:spPr bwMode="auto">
          <a:xfrm>
            <a:off x="1364736" y="3352800"/>
            <a:ext cx="1690127" cy="477054"/>
          </a:xfrm>
          <a:prstGeom prst="rect">
            <a:avLst/>
          </a:prstGeom>
          <a:noFill/>
          <a:ln w="9525">
            <a:noFill/>
            <a:miter lim="800000"/>
            <a:headEnd/>
            <a:tailEnd/>
          </a:ln>
        </p:spPr>
        <p:txBody>
          <a:bodyPr wrap="square">
            <a:prstTxWarp prst="textNoShape">
              <a:avLst/>
            </a:prstTxWarp>
            <a:spAutoFit/>
          </a:bodyPr>
          <a:lstStyle/>
          <a:p>
            <a:r>
              <a:rPr lang="en-US" sz="2500" dirty="0" err="1" smtClean="0">
                <a:latin typeface="Times New Roman"/>
                <a:cs typeface="Times New Roman"/>
              </a:rPr>
              <a:t>supergiants</a:t>
            </a:r>
            <a:endParaRPr lang="en-US" sz="2500" dirty="0">
              <a:latin typeface="Times New Roman"/>
              <a:cs typeface="Times New Roman"/>
            </a:endParaRPr>
          </a:p>
        </p:txBody>
      </p:sp>
      <p:cxnSp>
        <p:nvCxnSpPr>
          <p:cNvPr id="10" name="Straight Arrow Connector 9"/>
          <p:cNvCxnSpPr/>
          <p:nvPr/>
        </p:nvCxnSpPr>
        <p:spPr>
          <a:xfrm rot="5400000" flipH="1" flipV="1">
            <a:off x="1943100" y="3086100"/>
            <a:ext cx="457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a:off x="2680359" y="2216296"/>
            <a:ext cx="437346" cy="3116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 Box 6"/>
          <p:cNvSpPr txBox="1">
            <a:spLocks noChangeArrowheads="1"/>
          </p:cNvSpPr>
          <p:nvPr/>
        </p:nvSpPr>
        <p:spPr bwMode="auto">
          <a:xfrm>
            <a:off x="284209" y="5715001"/>
            <a:ext cx="8631191" cy="861774"/>
          </a:xfrm>
          <a:prstGeom prst="rect">
            <a:avLst/>
          </a:prstGeom>
          <a:noFill/>
          <a:ln w="9525">
            <a:noFill/>
            <a:miter lim="800000"/>
            <a:headEnd/>
            <a:tailEnd/>
          </a:ln>
        </p:spPr>
        <p:txBody>
          <a:bodyPr wrap="square">
            <a:prstTxWarp prst="textNoShape">
              <a:avLst/>
            </a:prstTxWarp>
            <a:spAutoFit/>
          </a:bodyPr>
          <a:lstStyle/>
          <a:p>
            <a:r>
              <a:rPr lang="en-US" sz="2500" dirty="0" smtClean="0">
                <a:latin typeface="Times New Roman"/>
                <a:cs typeface="Times New Roman"/>
              </a:rPr>
              <a:t>Since the extinction affects different colors differently, the shift of the color seq. can be used to estimate the reddening/extinction</a:t>
            </a:r>
            <a:endParaRPr lang="en-US" sz="2500" dirty="0">
              <a:latin typeface="Times New Roman"/>
              <a:cs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152400"/>
            <a:ext cx="8839200" cy="1066800"/>
          </a:xfrm>
        </p:spPr>
        <p:txBody>
          <a:bodyPr>
            <a:normAutofit fontScale="90000"/>
          </a:bodyPr>
          <a:lstStyle/>
          <a:p>
            <a:pPr eaLnBrk="1" hangingPunct="1">
              <a:lnSpc>
                <a:spcPct val="90000"/>
              </a:lnSpc>
            </a:pPr>
            <a:r>
              <a:rPr lang="en-US" sz="3600"/>
              <a:t>Interstellar Extinction in Standard Photometric Bandpasses</a:t>
            </a:r>
            <a:endParaRPr lang="en-US"/>
          </a:p>
        </p:txBody>
      </p:sp>
      <p:pic>
        <p:nvPicPr>
          <p:cNvPr id="23555" name="Picture 3" descr="extinctiontable.pdf                                            0001F32F&#10;george's disk                  B9F1EF54:"/>
          <p:cNvPicPr>
            <a:picLocks noChangeAspect="1" noChangeArrowheads="1"/>
          </p:cNvPicPr>
          <p:nvPr/>
        </p:nvPicPr>
        <p:blipFill>
          <a:blip r:embed="rId2">
            <a:lum bright="-10000" contrast="20000"/>
          </a:blip>
          <a:srcRect/>
          <a:stretch>
            <a:fillRect/>
          </a:stretch>
        </p:blipFill>
        <p:spPr bwMode="auto">
          <a:xfrm>
            <a:off x="381000" y="1295400"/>
            <a:ext cx="7175500" cy="4254500"/>
          </a:xfrm>
          <a:prstGeom prst="rect">
            <a:avLst/>
          </a:prstGeom>
          <a:noFill/>
          <a:ln w="9525">
            <a:noFill/>
            <a:miter lim="800000"/>
            <a:headEnd/>
            <a:tailEnd/>
          </a:ln>
        </p:spPr>
      </p:pic>
      <p:sp>
        <p:nvSpPr>
          <p:cNvPr id="23556" name="Text Box 4"/>
          <p:cNvSpPr txBox="1">
            <a:spLocks noChangeArrowheads="1"/>
          </p:cNvSpPr>
          <p:nvPr/>
        </p:nvSpPr>
        <p:spPr bwMode="auto">
          <a:xfrm>
            <a:off x="7146925" y="2438400"/>
            <a:ext cx="1997075" cy="1917700"/>
          </a:xfrm>
          <a:prstGeom prst="rect">
            <a:avLst/>
          </a:prstGeom>
          <a:noFill/>
          <a:ln w="9525">
            <a:noFill/>
            <a:miter lim="800000"/>
            <a:headEnd/>
            <a:tailEnd/>
          </a:ln>
        </p:spPr>
        <p:txBody>
          <a:bodyPr>
            <a:prstTxWarp prst="textNoShape">
              <a:avLst/>
            </a:prstTxWarp>
            <a:spAutoFit/>
          </a:bodyPr>
          <a:lstStyle/>
          <a:p>
            <a:r>
              <a:rPr lang="en-US"/>
              <a:t>Note:</a:t>
            </a:r>
          </a:p>
          <a:p>
            <a:r>
              <a:rPr lang="en-US"/>
              <a:t>This is the ratio of extinction in magnitudes!</a:t>
            </a:r>
          </a:p>
        </p:txBody>
      </p:sp>
      <p:sp>
        <p:nvSpPr>
          <p:cNvPr id="23557" name="Text Box 5"/>
          <p:cNvSpPr txBox="1">
            <a:spLocks noChangeArrowheads="1"/>
          </p:cNvSpPr>
          <p:nvPr/>
        </p:nvSpPr>
        <p:spPr bwMode="auto">
          <a:xfrm>
            <a:off x="304800" y="5715000"/>
            <a:ext cx="8610600" cy="946150"/>
          </a:xfrm>
          <a:prstGeom prst="rect">
            <a:avLst/>
          </a:prstGeom>
          <a:noFill/>
          <a:ln w="9525">
            <a:noFill/>
            <a:miter lim="800000"/>
            <a:headEnd/>
            <a:tailEnd/>
          </a:ln>
        </p:spPr>
        <p:txBody>
          <a:bodyPr>
            <a:prstTxWarp prst="textNoShape">
              <a:avLst/>
            </a:prstTxWarp>
            <a:spAutoFit/>
          </a:bodyPr>
          <a:lstStyle/>
          <a:p>
            <a:r>
              <a:rPr lang="en-US" sz="2800" b="1" i="1">
                <a:solidFill>
                  <a:srgbClr val="A7181A"/>
                </a:solidFill>
              </a:rPr>
              <a:t>Dramatically lower extinction in IR!</a:t>
            </a:r>
            <a:r>
              <a:rPr lang="en-US" sz="2800"/>
              <a:t>  Which is why we use IR imaging to see through the dust…</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a:spLocks noGrp="1"/>
          </p:cNvSpPr>
          <p:nvPr>
            <p:ph type="title"/>
          </p:nvPr>
        </p:nvSpPr>
        <p:spPr>
          <a:xfrm>
            <a:off x="0" y="76200"/>
            <a:ext cx="9144000" cy="609600"/>
          </a:xfrm>
        </p:spPr>
        <p:txBody>
          <a:bodyPr>
            <a:noAutofit/>
          </a:bodyPr>
          <a:lstStyle/>
          <a:p>
            <a:r>
              <a:rPr lang="en-US" dirty="0" smtClean="0"/>
              <a:t>The Cosecant Law</a:t>
            </a:r>
            <a:endParaRPr lang="en-US" dirty="0"/>
          </a:p>
        </p:txBody>
      </p:sp>
      <p:pic>
        <p:nvPicPr>
          <p:cNvPr id="3" name="Picture 2" descr="f3.20.pdf"/>
          <p:cNvPicPr>
            <a:picLocks noChangeAspect="1"/>
          </p:cNvPicPr>
          <p:nvPr/>
        </p:nvPicPr>
        <mc:AlternateContent>
          <mc:Choice xmlns:ma="http://schemas.microsoft.com/office/mac/drawingml/2008/main" Requires="ma">
            <p:blipFill>
              <a:blip r:embed="rId2"/>
              <a:srcRect l="1818" t="2353" r="67273" b="29412"/>
              <a:stretch>
                <a:fillRect/>
              </a:stretch>
            </p:blipFill>
          </mc:Choice>
          <mc:Fallback>
            <p:blipFill>
              <a:blip r:embed="rId3"/>
              <a:srcRect l="1818" t="2353" r="67273" b="29412"/>
              <a:stretch>
                <a:fillRect/>
              </a:stretch>
            </p:blipFill>
          </mc:Fallback>
        </mc:AlternateContent>
        <p:spPr>
          <a:xfrm rot="16200000">
            <a:off x="5206425" y="1270574"/>
            <a:ext cx="2877249" cy="4908100"/>
          </a:xfrm>
          <a:prstGeom prst="rect">
            <a:avLst/>
          </a:prstGeom>
        </p:spPr>
      </p:pic>
      <p:sp>
        <p:nvSpPr>
          <p:cNvPr id="4" name="4-Point Star 3"/>
          <p:cNvSpPr/>
          <p:nvPr/>
        </p:nvSpPr>
        <p:spPr>
          <a:xfrm>
            <a:off x="8733340" y="2087880"/>
            <a:ext cx="365760" cy="365760"/>
          </a:xfrm>
          <a:prstGeom prst="star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46173" y="818346"/>
            <a:ext cx="8064427" cy="477054"/>
          </a:xfrm>
          <a:prstGeom prst="rect">
            <a:avLst/>
          </a:prstGeom>
          <a:noFill/>
        </p:spPr>
        <p:txBody>
          <a:bodyPr wrap="none" rtlCol="0">
            <a:spAutoFit/>
          </a:bodyPr>
          <a:lstStyle/>
          <a:p>
            <a:r>
              <a:rPr lang="en-US" sz="2500" dirty="0" smtClean="0">
                <a:latin typeface="Times New Roman"/>
                <a:cs typeface="Times New Roman"/>
              </a:rPr>
              <a:t>A rough estimate of the extinction along a given line of sight:</a:t>
            </a:r>
            <a:endParaRPr lang="en-US" sz="2500" dirty="0">
              <a:latin typeface="Times New Roman"/>
              <a:cs typeface="Times New Roman"/>
            </a:endParaRPr>
          </a:p>
        </p:txBody>
      </p:sp>
      <p:sp>
        <p:nvSpPr>
          <p:cNvPr id="6" name="TextBox 5"/>
          <p:cNvSpPr txBox="1"/>
          <p:nvPr/>
        </p:nvSpPr>
        <p:spPr>
          <a:xfrm>
            <a:off x="533400" y="1420505"/>
            <a:ext cx="7924800" cy="1246495"/>
          </a:xfrm>
          <a:prstGeom prst="rect">
            <a:avLst/>
          </a:prstGeom>
          <a:noFill/>
        </p:spPr>
        <p:txBody>
          <a:bodyPr wrap="square" rtlCol="0">
            <a:spAutoFit/>
          </a:bodyPr>
          <a:lstStyle/>
          <a:p>
            <a:r>
              <a:rPr lang="en-US" sz="2500" dirty="0" smtClean="0">
                <a:latin typeface="Times New Roman"/>
                <a:cs typeface="Times New Roman"/>
              </a:rPr>
              <a:t>Approximate the dust layer as a uniform, finite slab of dust.</a:t>
            </a:r>
          </a:p>
          <a:p>
            <a:r>
              <a:rPr lang="en-US" sz="2500" dirty="0" smtClean="0">
                <a:latin typeface="Times New Roman"/>
                <a:cs typeface="Times New Roman"/>
              </a:rPr>
              <a:t>Then the path length along a line of sight to some Galactic latitude </a:t>
            </a:r>
            <a:r>
              <a:rPr lang="en-US" sz="2500" i="1" dirty="0" err="1" smtClean="0">
                <a:latin typeface="Times New Roman"/>
                <a:cs typeface="Times New Roman"/>
              </a:rPr>
              <a:t>b</a:t>
            </a:r>
            <a:r>
              <a:rPr lang="en-US" sz="2500" dirty="0" smtClean="0">
                <a:latin typeface="Times New Roman"/>
                <a:cs typeface="Times New Roman"/>
              </a:rPr>
              <a:t> is proportional to </a:t>
            </a:r>
            <a:r>
              <a:rPr lang="en-US" sz="2500" i="1" dirty="0" smtClean="0">
                <a:latin typeface="Times New Roman"/>
                <a:cs typeface="Times New Roman"/>
              </a:rPr>
              <a:t>cosec </a:t>
            </a:r>
            <a:r>
              <a:rPr lang="en-US" sz="2500" i="1" dirty="0" err="1" smtClean="0">
                <a:latin typeface="Times New Roman"/>
                <a:cs typeface="Times New Roman"/>
              </a:rPr>
              <a:t>b</a:t>
            </a:r>
            <a:r>
              <a:rPr lang="en-US" sz="2500" i="1" dirty="0" smtClean="0">
                <a:latin typeface="Times New Roman"/>
                <a:cs typeface="Times New Roman"/>
              </a:rPr>
              <a:t>.</a:t>
            </a:r>
          </a:p>
        </p:txBody>
      </p:sp>
      <p:sp>
        <p:nvSpPr>
          <p:cNvPr id="8" name="TextBox 7"/>
          <p:cNvSpPr txBox="1"/>
          <p:nvPr/>
        </p:nvSpPr>
        <p:spPr>
          <a:xfrm>
            <a:off x="457200" y="2819400"/>
            <a:ext cx="3733800" cy="2015936"/>
          </a:xfrm>
          <a:prstGeom prst="rect">
            <a:avLst/>
          </a:prstGeom>
          <a:noFill/>
        </p:spPr>
        <p:txBody>
          <a:bodyPr wrap="square" rtlCol="0">
            <a:spAutoFit/>
          </a:bodyPr>
          <a:lstStyle/>
          <a:p>
            <a:r>
              <a:rPr lang="en-US" sz="2500" dirty="0" smtClean="0">
                <a:latin typeface="Times New Roman"/>
                <a:cs typeface="Times New Roman"/>
              </a:rPr>
              <a:t>Then just multiply the extinction towards the Galactic poles (A</a:t>
            </a:r>
            <a:r>
              <a:rPr lang="en-US" sz="2500" baseline="-25000" dirty="0" smtClean="0">
                <a:latin typeface="Times New Roman"/>
                <a:cs typeface="Times New Roman"/>
              </a:rPr>
              <a:t>V</a:t>
            </a:r>
            <a:r>
              <a:rPr lang="en-US" sz="2500" dirty="0" smtClean="0">
                <a:latin typeface="Times New Roman"/>
                <a:cs typeface="Times New Roman"/>
              </a:rPr>
              <a:t> ~ 0.1 </a:t>
            </a:r>
            <a:r>
              <a:rPr lang="en-US" sz="2500" dirty="0" err="1" smtClean="0">
                <a:latin typeface="Times New Roman"/>
                <a:cs typeface="Times New Roman"/>
              </a:rPr>
              <a:t>mag</a:t>
            </a:r>
            <a:r>
              <a:rPr lang="en-US" sz="2500" dirty="0" smtClean="0">
                <a:latin typeface="Times New Roman"/>
                <a:cs typeface="Times New Roman"/>
              </a:rPr>
              <a:t>) by </a:t>
            </a:r>
            <a:r>
              <a:rPr lang="en-US" sz="2500" i="1" dirty="0" smtClean="0">
                <a:latin typeface="Times New Roman"/>
                <a:cs typeface="Times New Roman"/>
              </a:rPr>
              <a:t>cosec </a:t>
            </a:r>
            <a:r>
              <a:rPr lang="en-US" sz="2500" i="1" dirty="0" err="1" smtClean="0">
                <a:latin typeface="Times New Roman"/>
                <a:cs typeface="Times New Roman"/>
              </a:rPr>
              <a:t>b</a:t>
            </a:r>
            <a:r>
              <a:rPr lang="en-US" sz="2500" dirty="0" smtClean="0">
                <a:latin typeface="Times New Roman"/>
                <a:cs typeface="Times New Roman"/>
              </a:rPr>
              <a:t> (all in magnitudes)</a:t>
            </a:r>
            <a:endParaRPr lang="en-US" sz="2500" i="1" dirty="0" smtClean="0">
              <a:latin typeface="Times New Roman"/>
              <a:cs typeface="Times New Roman"/>
            </a:endParaRPr>
          </a:p>
        </p:txBody>
      </p:sp>
      <p:sp>
        <p:nvSpPr>
          <p:cNvPr id="9" name="TextBox 8"/>
          <p:cNvSpPr txBox="1"/>
          <p:nvPr/>
        </p:nvSpPr>
        <p:spPr>
          <a:xfrm>
            <a:off x="457200" y="5386626"/>
            <a:ext cx="8641900" cy="861774"/>
          </a:xfrm>
          <a:prstGeom prst="rect">
            <a:avLst/>
          </a:prstGeom>
          <a:noFill/>
        </p:spPr>
        <p:txBody>
          <a:bodyPr wrap="square" rtlCol="0">
            <a:spAutoFit/>
          </a:bodyPr>
          <a:lstStyle/>
          <a:p>
            <a:r>
              <a:rPr lang="en-US" sz="2500" dirty="0" smtClean="0">
                <a:latin typeface="Times New Roman"/>
                <a:cs typeface="Times New Roman"/>
              </a:rPr>
              <a:t>Nowadays we actually use dust maps, derived from the FIR and radio emission maps, e.g., by Schlegel, </a:t>
            </a:r>
            <a:r>
              <a:rPr lang="en-US" sz="2500" dirty="0" err="1" smtClean="0">
                <a:latin typeface="Times New Roman"/>
                <a:cs typeface="Times New Roman"/>
              </a:rPr>
              <a:t>Finkbeiner</a:t>
            </a:r>
            <a:r>
              <a:rPr lang="en-US" sz="2500" dirty="0" smtClean="0">
                <a:latin typeface="Times New Roman"/>
                <a:cs typeface="Times New Roman"/>
              </a:rPr>
              <a:t>, &amp; Davis</a:t>
            </a:r>
            <a:endParaRPr lang="en-US" sz="2500" i="1" dirty="0" smtClean="0">
              <a:latin typeface="Times New Roman"/>
              <a:cs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Autofit/>
          </a:bodyPr>
          <a:lstStyle/>
          <a:p>
            <a:pPr eaLnBrk="1" hangingPunct="1"/>
            <a:r>
              <a:rPr lang="en-US" dirty="0"/>
              <a:t>Galactic Extinction Map</a:t>
            </a:r>
          </a:p>
        </p:txBody>
      </p:sp>
      <p:pic>
        <p:nvPicPr>
          <p:cNvPr id="25603" name="Picture 3" descr="SFD-dust-map.jpg                                               00095C70&#10;george's disk                  B9F1EF54:"/>
          <p:cNvPicPr>
            <a:picLocks noChangeAspect="1" noChangeArrowheads="1"/>
          </p:cNvPicPr>
          <p:nvPr/>
        </p:nvPicPr>
        <p:blipFill>
          <a:blip r:embed="rId2"/>
          <a:srcRect/>
          <a:stretch>
            <a:fillRect/>
          </a:stretch>
        </p:blipFill>
        <p:spPr bwMode="auto">
          <a:xfrm>
            <a:off x="0" y="1447800"/>
            <a:ext cx="9144000" cy="5167313"/>
          </a:xfrm>
          <a:prstGeom prst="rect">
            <a:avLst/>
          </a:prstGeom>
          <a:noFill/>
          <a:ln w="9525">
            <a:noFill/>
            <a:miter lim="800000"/>
            <a:headEnd/>
            <a:tailEnd/>
          </a:ln>
        </p:spPr>
      </p:pic>
      <p:sp>
        <p:nvSpPr>
          <p:cNvPr id="25604" name="Text Box 4"/>
          <p:cNvSpPr txBox="1">
            <a:spLocks noChangeArrowheads="1"/>
          </p:cNvSpPr>
          <p:nvPr/>
        </p:nvSpPr>
        <p:spPr bwMode="auto">
          <a:xfrm>
            <a:off x="5562600" y="6384925"/>
            <a:ext cx="3430588" cy="396875"/>
          </a:xfrm>
          <a:prstGeom prst="rect">
            <a:avLst/>
          </a:prstGeom>
          <a:noFill/>
          <a:ln w="9525">
            <a:noFill/>
            <a:miter lim="800000"/>
            <a:headEnd/>
            <a:tailEnd/>
          </a:ln>
        </p:spPr>
        <p:txBody>
          <a:bodyPr wrap="none">
            <a:prstTxWarp prst="textNoShape">
              <a:avLst/>
            </a:prstTxWarp>
            <a:spAutoFit/>
          </a:bodyPr>
          <a:lstStyle/>
          <a:p>
            <a:r>
              <a:rPr lang="en-US" sz="2000" i="1"/>
              <a:t>(Schlegel, Finkbeiner, &amp; Davis)</a:t>
            </a:r>
          </a:p>
        </p:txBody>
      </p:sp>
      <p:sp>
        <p:nvSpPr>
          <p:cNvPr id="25605" name="Text Box 5"/>
          <p:cNvSpPr txBox="1">
            <a:spLocks noChangeArrowheads="1"/>
          </p:cNvSpPr>
          <p:nvPr/>
        </p:nvSpPr>
        <p:spPr bwMode="auto">
          <a:xfrm>
            <a:off x="228600" y="701675"/>
            <a:ext cx="8763000" cy="861774"/>
          </a:xfrm>
          <a:prstGeom prst="rect">
            <a:avLst/>
          </a:prstGeom>
          <a:noFill/>
          <a:ln w="9525">
            <a:noFill/>
            <a:miter lim="800000"/>
            <a:headEnd/>
            <a:tailEnd/>
          </a:ln>
        </p:spPr>
        <p:txBody>
          <a:bodyPr wrap="square">
            <a:prstTxWarp prst="textNoShape">
              <a:avLst/>
            </a:prstTxWarp>
            <a:spAutoFit/>
          </a:bodyPr>
          <a:lstStyle/>
          <a:p>
            <a:r>
              <a:rPr lang="en-US" sz="2500" dirty="0">
                <a:latin typeface="Times New Roman"/>
                <a:cs typeface="Times New Roman"/>
              </a:rPr>
              <a:t>From IRAS FIR fluxes (thermal emission from dust, and H I and molecular gas maps.  These are the two Galactic hemispheres: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srcRect/>
          <a:stretch>
            <a:fillRect/>
          </a:stretch>
        </p:blipFill>
        <p:spPr bwMode="auto">
          <a:xfrm>
            <a:off x="2535238" y="76200"/>
            <a:ext cx="6151562" cy="6697663"/>
          </a:xfrm>
          <a:prstGeom prst="rect">
            <a:avLst/>
          </a:prstGeom>
          <a:noFill/>
          <a:ln w="9525">
            <a:noFill/>
            <a:miter lim="800000"/>
            <a:headEnd/>
            <a:tailEnd/>
          </a:ln>
        </p:spPr>
      </p:pic>
      <p:sp>
        <p:nvSpPr>
          <p:cNvPr id="23555" name="Text Box 3"/>
          <p:cNvSpPr txBox="1">
            <a:spLocks noChangeArrowheads="1"/>
          </p:cNvSpPr>
          <p:nvPr/>
        </p:nvSpPr>
        <p:spPr bwMode="auto">
          <a:xfrm>
            <a:off x="365125" y="457200"/>
            <a:ext cx="2149475" cy="2835275"/>
          </a:xfrm>
          <a:prstGeom prst="rect">
            <a:avLst/>
          </a:prstGeom>
          <a:noFill/>
          <a:ln w="9525">
            <a:noFill/>
            <a:miter lim="800000"/>
            <a:headEnd/>
            <a:tailEnd/>
          </a:ln>
        </p:spPr>
        <p:txBody>
          <a:bodyPr>
            <a:prstTxWarp prst="textNoShape">
              <a:avLst/>
            </a:prstTxWarp>
            <a:spAutoFit/>
          </a:bodyPr>
          <a:lstStyle/>
          <a:p>
            <a:r>
              <a:rPr lang="en-US" sz="3000" dirty="0">
                <a:latin typeface="Times New Roman"/>
                <a:cs typeface="Times New Roman"/>
              </a:rPr>
              <a:t>There are way, way too many photometric systems out there …</a:t>
            </a:r>
          </a:p>
        </p:txBody>
      </p:sp>
      <p:sp>
        <p:nvSpPr>
          <p:cNvPr id="23556" name="Text Box 4"/>
          <p:cNvSpPr txBox="1">
            <a:spLocks noChangeArrowheads="1"/>
          </p:cNvSpPr>
          <p:nvPr/>
        </p:nvSpPr>
        <p:spPr bwMode="auto">
          <a:xfrm>
            <a:off x="381000" y="4800600"/>
            <a:ext cx="2438400" cy="1552575"/>
          </a:xfrm>
          <a:prstGeom prst="rect">
            <a:avLst/>
          </a:prstGeom>
          <a:noFill/>
          <a:ln w="9525">
            <a:noFill/>
            <a:miter lim="800000"/>
            <a:headEnd/>
            <a:tailEnd/>
          </a:ln>
        </p:spPr>
        <p:txBody>
          <a:bodyPr>
            <a:prstTxWarp prst="textNoShape">
              <a:avLst/>
            </a:prstTxWarp>
            <a:spAutoFit/>
          </a:bodyPr>
          <a:lstStyle/>
          <a:p>
            <a:r>
              <a:rPr lang="en-US" i="1"/>
              <a:t>(Bandpass curves from Fukugita et al. 1995, PASP, 107, 945)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3" descr="SFD-dust-map-detail.jpg                                        00095C70&#10;george's disk                  B9F1EF54:"/>
          <p:cNvPicPr>
            <a:picLocks noChangeAspect="1" noChangeArrowheads="1"/>
          </p:cNvPicPr>
          <p:nvPr/>
        </p:nvPicPr>
        <p:blipFill>
          <a:blip r:embed="rId2">
            <a:lum bright="-4000" contrast="20000"/>
          </a:blip>
          <a:srcRect/>
          <a:stretch>
            <a:fillRect/>
          </a:stretch>
        </p:blipFill>
        <p:spPr bwMode="auto">
          <a:xfrm>
            <a:off x="0" y="-1282700"/>
            <a:ext cx="9144000" cy="8140700"/>
          </a:xfrm>
          <a:prstGeom prst="rect">
            <a:avLst/>
          </a:prstGeom>
          <a:noFill/>
          <a:ln w="9525">
            <a:noFill/>
            <a:miter lim="800000"/>
            <a:headEnd/>
            <a:tailEnd/>
          </a:ln>
        </p:spPr>
      </p:pic>
      <p:sp>
        <p:nvSpPr>
          <p:cNvPr id="26627" name="Text Box 5"/>
          <p:cNvSpPr txBox="1">
            <a:spLocks noChangeArrowheads="1"/>
          </p:cNvSpPr>
          <p:nvPr/>
        </p:nvSpPr>
        <p:spPr bwMode="auto">
          <a:xfrm>
            <a:off x="685800" y="1143000"/>
            <a:ext cx="2514600" cy="13112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solidFill>
                  <a:srgbClr val="FFFB0C"/>
                </a:solidFill>
                <a:latin typeface="Times New Roman" charset="0"/>
              </a:rPr>
              <a:t>Dust Map: Detail</a:t>
            </a:r>
          </a:p>
        </p:txBody>
      </p:sp>
      <p:sp>
        <p:nvSpPr>
          <p:cNvPr id="26628" name="Rectangle 7"/>
          <p:cNvSpPr>
            <a:spLocks noChangeArrowheads="1"/>
          </p:cNvSpPr>
          <p:nvPr/>
        </p:nvSpPr>
        <p:spPr bwMode="auto">
          <a:xfrm>
            <a:off x="5715000" y="4800600"/>
            <a:ext cx="2895600" cy="1066800"/>
          </a:xfrm>
          <a:prstGeom prst="rect">
            <a:avLst/>
          </a:prstGeom>
          <a:solidFill>
            <a:srgbClr val="A7181A"/>
          </a:solidFill>
          <a:ln w="9525">
            <a:solidFill>
              <a:schemeClr val="tx1"/>
            </a:solidFill>
            <a:miter lim="800000"/>
            <a:headEnd/>
            <a:tailEnd/>
          </a:ln>
        </p:spPr>
        <p:txBody>
          <a:bodyPr wrap="none" anchor="ctr">
            <a:prstTxWarp prst="textNoShape">
              <a:avLst/>
            </a:prstTxWarp>
          </a:bodyPr>
          <a:lstStyle/>
          <a:p>
            <a:pPr algn="ctr"/>
            <a:r>
              <a:rPr lang="en-US" b="1">
                <a:solidFill>
                  <a:srgbClr val="FFFB0C"/>
                </a:solidFill>
              </a:rPr>
              <a:t>Note the complex,</a:t>
            </a:r>
          </a:p>
          <a:p>
            <a:pPr algn="ctr"/>
            <a:r>
              <a:rPr lang="en-US" b="1">
                <a:solidFill>
                  <a:srgbClr val="FFFB0C"/>
                </a:solidFill>
              </a:rPr>
              <a:t>multi-scale (fractal?)</a:t>
            </a:r>
          </a:p>
          <a:p>
            <a:pPr algn="ctr"/>
            <a:r>
              <a:rPr lang="en-US" b="1">
                <a:solidFill>
                  <a:srgbClr val="FFFB0C"/>
                </a:solidFill>
              </a:rPr>
              <a:t>structure</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Gal_visible_big.png"/>
          <p:cNvPicPr>
            <a:picLocks noChangeAspect="1"/>
          </p:cNvPicPr>
          <p:nvPr/>
        </p:nvPicPr>
        <p:blipFill>
          <a:blip r:embed="rId2">
            <a:lum bright="5000" contrast="5000"/>
          </a:blip>
          <a:srcRect t="3668" b="3668"/>
          <a:stretch>
            <a:fillRect/>
          </a:stretch>
        </p:blipFill>
        <p:spPr>
          <a:xfrm>
            <a:off x="0" y="0"/>
            <a:ext cx="9144000" cy="3400264"/>
          </a:xfrm>
          <a:prstGeom prst="rect">
            <a:avLst/>
          </a:prstGeom>
        </p:spPr>
      </p:pic>
      <p:pic>
        <p:nvPicPr>
          <p:cNvPr id="4" name="Picture 3" descr="Gal_2MASS_big.png"/>
          <p:cNvPicPr>
            <a:picLocks noChangeAspect="1"/>
          </p:cNvPicPr>
          <p:nvPr/>
        </p:nvPicPr>
        <p:blipFill>
          <a:blip r:embed="rId3"/>
          <a:srcRect t="2710" b="2710"/>
          <a:stretch>
            <a:fillRect/>
          </a:stretch>
        </p:blipFill>
        <p:spPr>
          <a:xfrm>
            <a:off x="0" y="3400481"/>
            <a:ext cx="9144000" cy="3457519"/>
          </a:xfrm>
          <a:prstGeom prst="rect">
            <a:avLst/>
          </a:prstGeom>
        </p:spPr>
      </p:pic>
      <p:sp>
        <p:nvSpPr>
          <p:cNvPr id="9" name="Title 1"/>
          <p:cNvSpPr>
            <a:spLocks noGrp="1"/>
          </p:cNvSpPr>
          <p:nvPr>
            <p:ph type="title"/>
          </p:nvPr>
        </p:nvSpPr>
        <p:spPr>
          <a:xfrm>
            <a:off x="5943600" y="76200"/>
            <a:ext cx="3200400" cy="609600"/>
          </a:xfrm>
        </p:spPr>
        <p:txBody>
          <a:bodyPr>
            <a:normAutofit fontScale="90000"/>
          </a:bodyPr>
          <a:lstStyle/>
          <a:p>
            <a:r>
              <a:rPr lang="en-US" dirty="0" smtClean="0">
                <a:solidFill>
                  <a:srgbClr val="FFFF00"/>
                </a:solidFill>
              </a:rPr>
              <a:t>Visible Light</a:t>
            </a:r>
            <a:endParaRPr lang="en-US" dirty="0">
              <a:solidFill>
                <a:srgbClr val="FFFF00"/>
              </a:solidFill>
            </a:endParaRPr>
          </a:p>
        </p:txBody>
      </p:sp>
      <p:sp>
        <p:nvSpPr>
          <p:cNvPr id="10" name="Title 1"/>
          <p:cNvSpPr txBox="1">
            <a:spLocks/>
          </p:cNvSpPr>
          <p:nvPr/>
        </p:nvSpPr>
        <p:spPr>
          <a:xfrm>
            <a:off x="5943600" y="3429000"/>
            <a:ext cx="3200400" cy="609600"/>
          </a:xfrm>
          <a:prstGeom prst="rect">
            <a:avLst/>
          </a:prstGeom>
        </p:spPr>
        <p:txBody>
          <a:bodyPr vert="horz" lIns="91440" tIns="45720" rIns="91440" bIns="45720" rtlCol="0" anchor="ctr">
            <a:normAutofit fontScale="90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uLnTx/>
                <a:uFillTx/>
                <a:latin typeface="Times New Roman"/>
                <a:ea typeface="+mj-ea"/>
                <a:cs typeface="Times New Roman"/>
              </a:rPr>
              <a:t>Near IR</a:t>
            </a:r>
            <a:endParaRPr kumimoji="0" lang="en-US" sz="4000" b="1" i="0" u="none" strike="noStrike" kern="1200" cap="none" spc="0" normalizeH="0" baseline="0" noProof="0" dirty="0">
              <a:ln>
                <a:noFill/>
              </a:ln>
              <a:solidFill>
                <a:srgbClr val="FFFF00"/>
              </a:solidFill>
              <a:effectLst/>
              <a:uLnTx/>
              <a:uFillTx/>
              <a:latin typeface="Times New Roman"/>
              <a:ea typeface="+mj-ea"/>
              <a:cs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Gal_visible_big.png"/>
          <p:cNvPicPr>
            <a:picLocks noChangeAspect="1"/>
          </p:cNvPicPr>
          <p:nvPr/>
        </p:nvPicPr>
        <p:blipFill>
          <a:blip r:embed="rId2">
            <a:lum bright="5000" contrast="5000"/>
          </a:blip>
          <a:srcRect t="3668" b="3668"/>
          <a:stretch>
            <a:fillRect/>
          </a:stretch>
        </p:blipFill>
        <p:spPr>
          <a:xfrm>
            <a:off x="0" y="0"/>
            <a:ext cx="9144000" cy="3400264"/>
          </a:xfrm>
          <a:prstGeom prst="rect">
            <a:avLst/>
          </a:prstGeom>
        </p:spPr>
      </p:pic>
      <p:pic>
        <p:nvPicPr>
          <p:cNvPr id="5" name="Picture 4" descr="Gal_dust_big.png"/>
          <p:cNvPicPr>
            <a:picLocks noChangeAspect="1"/>
          </p:cNvPicPr>
          <p:nvPr/>
        </p:nvPicPr>
        <p:blipFill>
          <a:blip r:embed="rId3"/>
          <a:srcRect t="2696" b="2696"/>
          <a:stretch>
            <a:fillRect/>
          </a:stretch>
        </p:blipFill>
        <p:spPr>
          <a:xfrm>
            <a:off x="0" y="3378992"/>
            <a:ext cx="9144000" cy="3479008"/>
          </a:xfrm>
          <a:prstGeom prst="rect">
            <a:avLst/>
          </a:prstGeom>
        </p:spPr>
      </p:pic>
      <p:sp>
        <p:nvSpPr>
          <p:cNvPr id="9" name="Title 1"/>
          <p:cNvSpPr>
            <a:spLocks noGrp="1"/>
          </p:cNvSpPr>
          <p:nvPr>
            <p:ph type="title"/>
          </p:nvPr>
        </p:nvSpPr>
        <p:spPr>
          <a:xfrm>
            <a:off x="5943600" y="76200"/>
            <a:ext cx="3200400" cy="609600"/>
          </a:xfrm>
        </p:spPr>
        <p:txBody>
          <a:bodyPr>
            <a:normAutofit fontScale="90000"/>
          </a:bodyPr>
          <a:lstStyle/>
          <a:p>
            <a:r>
              <a:rPr lang="en-US" dirty="0" smtClean="0">
                <a:solidFill>
                  <a:srgbClr val="FFFF00"/>
                </a:solidFill>
              </a:rPr>
              <a:t>Visible Light</a:t>
            </a:r>
            <a:endParaRPr lang="en-US" dirty="0">
              <a:solidFill>
                <a:srgbClr val="FFFF00"/>
              </a:solidFill>
            </a:endParaRPr>
          </a:p>
        </p:txBody>
      </p:sp>
      <p:sp>
        <p:nvSpPr>
          <p:cNvPr id="10" name="Title 1"/>
          <p:cNvSpPr txBox="1">
            <a:spLocks/>
          </p:cNvSpPr>
          <p:nvPr/>
        </p:nvSpPr>
        <p:spPr>
          <a:xfrm>
            <a:off x="5943600" y="3429000"/>
            <a:ext cx="3200400" cy="609600"/>
          </a:xfrm>
          <a:prstGeom prst="rect">
            <a:avLst/>
          </a:prstGeom>
        </p:spPr>
        <p:txBody>
          <a:bodyPr vert="horz" lIns="91440" tIns="45720" rIns="91440" bIns="45720" rtlCol="0" anchor="ctr">
            <a:normAutofit fontScale="90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uLnTx/>
                <a:uFillTx/>
                <a:latin typeface="Times New Roman"/>
                <a:ea typeface="+mj-ea"/>
                <a:cs typeface="Times New Roman"/>
              </a:rPr>
              <a:t>Dust Map</a:t>
            </a:r>
            <a:endParaRPr kumimoji="0" lang="en-US" sz="4000" b="1" i="0" u="none" strike="noStrike" kern="1200" cap="none" spc="0" normalizeH="0" baseline="0" noProof="0" dirty="0">
              <a:ln>
                <a:noFill/>
              </a:ln>
              <a:solidFill>
                <a:srgbClr val="FFFF00"/>
              </a:solidFill>
              <a:effectLst/>
              <a:uLnTx/>
              <a:uFillTx/>
              <a:latin typeface="Times New Roman"/>
              <a:ea typeface="+mj-ea"/>
              <a:cs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Gal_visible_big.png"/>
          <p:cNvPicPr>
            <a:picLocks noChangeAspect="1"/>
          </p:cNvPicPr>
          <p:nvPr/>
        </p:nvPicPr>
        <p:blipFill>
          <a:blip r:embed="rId2">
            <a:lum bright="5000" contrast="5000"/>
          </a:blip>
          <a:srcRect t="3475" b="3475"/>
          <a:stretch>
            <a:fillRect/>
          </a:stretch>
        </p:blipFill>
        <p:spPr>
          <a:xfrm>
            <a:off x="0" y="0"/>
            <a:ext cx="9144000" cy="3414430"/>
          </a:xfrm>
          <a:prstGeom prst="rect">
            <a:avLst/>
          </a:prstGeom>
        </p:spPr>
      </p:pic>
      <p:pic>
        <p:nvPicPr>
          <p:cNvPr id="6" name="Picture 5" descr="Gal_IRAS_big.png"/>
          <p:cNvPicPr>
            <a:picLocks noChangeAspect="1"/>
          </p:cNvPicPr>
          <p:nvPr/>
        </p:nvPicPr>
        <p:blipFill>
          <a:blip r:embed="rId3"/>
          <a:srcRect t="3461" b="3461"/>
          <a:stretch>
            <a:fillRect/>
          </a:stretch>
        </p:blipFill>
        <p:spPr>
          <a:xfrm>
            <a:off x="0" y="3432688"/>
            <a:ext cx="9144000" cy="3425312"/>
          </a:xfrm>
          <a:prstGeom prst="rect">
            <a:avLst/>
          </a:prstGeom>
        </p:spPr>
      </p:pic>
      <p:sp>
        <p:nvSpPr>
          <p:cNvPr id="9" name="Title 1"/>
          <p:cNvSpPr>
            <a:spLocks noGrp="1"/>
          </p:cNvSpPr>
          <p:nvPr>
            <p:ph type="title"/>
          </p:nvPr>
        </p:nvSpPr>
        <p:spPr>
          <a:xfrm>
            <a:off x="5943600" y="76200"/>
            <a:ext cx="3200400" cy="609600"/>
          </a:xfrm>
        </p:spPr>
        <p:txBody>
          <a:bodyPr>
            <a:normAutofit fontScale="90000"/>
          </a:bodyPr>
          <a:lstStyle/>
          <a:p>
            <a:r>
              <a:rPr lang="en-US" dirty="0" smtClean="0">
                <a:solidFill>
                  <a:srgbClr val="FFFF00"/>
                </a:solidFill>
              </a:rPr>
              <a:t>Visible Light</a:t>
            </a:r>
            <a:endParaRPr lang="en-US" dirty="0">
              <a:solidFill>
                <a:srgbClr val="FFFF00"/>
              </a:solidFill>
            </a:endParaRPr>
          </a:p>
        </p:txBody>
      </p:sp>
      <p:sp>
        <p:nvSpPr>
          <p:cNvPr id="10" name="Title 1"/>
          <p:cNvSpPr txBox="1">
            <a:spLocks/>
          </p:cNvSpPr>
          <p:nvPr/>
        </p:nvSpPr>
        <p:spPr>
          <a:xfrm>
            <a:off x="5943600" y="3505200"/>
            <a:ext cx="3200400" cy="609600"/>
          </a:xfrm>
          <a:prstGeom prst="rect">
            <a:avLst/>
          </a:prstGeom>
        </p:spPr>
        <p:txBody>
          <a:bodyPr vert="horz" lIns="91440" tIns="45720" rIns="91440" bIns="45720" rtlCol="0" anchor="ctr">
            <a:normAutofit fontScale="90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uLnTx/>
                <a:uFillTx/>
                <a:latin typeface="Times New Roman"/>
                <a:ea typeface="+mj-ea"/>
                <a:cs typeface="Times New Roman"/>
              </a:rPr>
              <a:t>Far IR</a:t>
            </a:r>
            <a:endParaRPr kumimoji="0" lang="en-US" sz="4000" b="1" i="0" u="none" strike="noStrike" kern="1200" cap="none" spc="0" normalizeH="0" baseline="0" noProof="0" dirty="0">
              <a:ln>
                <a:noFill/>
              </a:ln>
              <a:solidFill>
                <a:srgbClr val="FFFF00"/>
              </a:solidFill>
              <a:effectLst/>
              <a:uLnTx/>
              <a:uFillTx/>
              <a:latin typeface="Times New Roman"/>
              <a:ea typeface="+mj-ea"/>
              <a:cs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a:spLocks noGrp="1"/>
          </p:cNvSpPr>
          <p:nvPr>
            <p:ph type="title"/>
          </p:nvPr>
        </p:nvSpPr>
        <p:spPr>
          <a:xfrm>
            <a:off x="0" y="76200"/>
            <a:ext cx="9144000" cy="609600"/>
          </a:xfrm>
        </p:spPr>
        <p:txBody>
          <a:bodyPr>
            <a:noAutofit/>
          </a:bodyPr>
          <a:lstStyle/>
          <a:p>
            <a:r>
              <a:rPr lang="en-US" dirty="0" smtClean="0"/>
              <a:t>Interstellar Polarization</a:t>
            </a:r>
            <a:endParaRPr lang="en-US" dirty="0"/>
          </a:p>
        </p:txBody>
      </p:sp>
      <p:pic>
        <p:nvPicPr>
          <p:cNvPr id="3" name="Picture 2" descr="f3.19a.pdf"/>
          <p:cNvPicPr>
            <a:picLocks noChangeAspect="1"/>
          </p:cNvPicPr>
          <p:nvPr/>
        </p:nvPicPr>
        <mc:AlternateContent>
          <mc:Choice xmlns:ma="http://schemas.microsoft.com/office/mac/drawingml/2008/main" Requires="ma">
            <p:blipFill>
              <a:blip r:embed="rId2"/>
              <a:srcRect l="2727" t="2353" r="72727" b="29412"/>
              <a:stretch>
                <a:fillRect/>
              </a:stretch>
            </p:blipFill>
          </mc:Choice>
          <mc:Fallback>
            <p:blipFill>
              <a:blip r:embed="rId3"/>
              <a:srcRect l="2727" t="2353" r="72727" b="29412"/>
              <a:stretch>
                <a:fillRect/>
              </a:stretch>
            </p:blipFill>
          </mc:Fallback>
        </mc:AlternateContent>
        <p:spPr>
          <a:xfrm rot="16200000">
            <a:off x="5211589" y="258589"/>
            <a:ext cx="2498270" cy="5366552"/>
          </a:xfrm>
          <a:prstGeom prst="rect">
            <a:avLst/>
          </a:prstGeom>
        </p:spPr>
      </p:pic>
      <p:pic>
        <p:nvPicPr>
          <p:cNvPr id="4" name="Picture 3" descr="f3.19b.pdf"/>
          <p:cNvPicPr>
            <a:picLocks noChangeAspect="1"/>
          </p:cNvPicPr>
          <p:nvPr/>
        </p:nvPicPr>
        <mc:AlternateContent>
          <mc:Choice xmlns:ma="http://schemas.microsoft.com/office/mac/drawingml/2008/main" Requires="ma">
            <p:blipFill>
              <a:blip r:embed="rId4"/>
              <a:srcRect l="1818" t="2353" r="72727" b="29412"/>
              <a:stretch>
                <a:fillRect/>
              </a:stretch>
            </p:blipFill>
          </mc:Choice>
          <mc:Fallback>
            <p:blipFill>
              <a:blip r:embed="rId5"/>
              <a:srcRect l="1818" t="2353" r="72727" b="29412"/>
              <a:stretch>
                <a:fillRect/>
              </a:stretch>
            </p:blipFill>
          </mc:Fallback>
        </mc:AlternateContent>
        <p:spPr>
          <a:xfrm rot="16200000">
            <a:off x="5165324" y="2879323"/>
            <a:ext cx="2590800" cy="5366553"/>
          </a:xfrm>
          <a:prstGeom prst="rect">
            <a:avLst/>
          </a:prstGeom>
        </p:spPr>
      </p:pic>
      <p:pic>
        <p:nvPicPr>
          <p:cNvPr id="5" name="Picture 4" descr="f3.15.pdf"/>
          <p:cNvPicPr>
            <a:picLocks noChangeAspect="1"/>
          </p:cNvPicPr>
          <p:nvPr/>
        </p:nvPicPr>
        <mc:AlternateContent>
          <mc:Choice xmlns:ma="http://schemas.microsoft.com/office/mac/drawingml/2008/main" Requires="ma">
            <p:blipFill>
              <a:blip r:embed="rId6"/>
              <a:srcRect l="1818" t="2353" r="59091" b="28235"/>
              <a:stretch>
                <a:fillRect/>
              </a:stretch>
            </p:blipFill>
          </mc:Choice>
          <mc:Fallback>
            <p:blipFill>
              <a:blip r:embed="rId7"/>
              <a:srcRect l="1818" t="2353" r="59091" b="28235"/>
              <a:stretch>
                <a:fillRect/>
              </a:stretch>
            </p:blipFill>
          </mc:Fallback>
        </mc:AlternateContent>
        <p:spPr>
          <a:xfrm>
            <a:off x="152400" y="2097796"/>
            <a:ext cx="3469431" cy="4760204"/>
          </a:xfrm>
          <a:prstGeom prst="rect">
            <a:avLst/>
          </a:prstGeom>
        </p:spPr>
      </p:pic>
      <p:sp>
        <p:nvSpPr>
          <p:cNvPr id="6" name="Text Box 6"/>
          <p:cNvSpPr txBox="1">
            <a:spLocks noChangeArrowheads="1"/>
          </p:cNvSpPr>
          <p:nvPr/>
        </p:nvSpPr>
        <p:spPr bwMode="auto">
          <a:xfrm>
            <a:off x="152400" y="685800"/>
            <a:ext cx="8763000" cy="1246495"/>
          </a:xfrm>
          <a:prstGeom prst="rect">
            <a:avLst/>
          </a:prstGeom>
          <a:noFill/>
          <a:ln w="9525">
            <a:noFill/>
            <a:miter lim="800000"/>
            <a:headEnd/>
            <a:tailEnd/>
          </a:ln>
        </p:spPr>
        <p:txBody>
          <a:bodyPr wrap="square">
            <a:prstTxWarp prst="textNoShape">
              <a:avLst/>
            </a:prstTxWarp>
            <a:spAutoFit/>
          </a:bodyPr>
          <a:lstStyle/>
          <a:p>
            <a:r>
              <a:rPr lang="en-US" sz="2500" dirty="0" smtClean="0">
                <a:latin typeface="Times New Roman"/>
                <a:cs typeface="Times New Roman"/>
              </a:rPr>
              <a:t>Interstellar magnetic field orients the dust grains, which then serve as a polarizing screen.  Measuring the polarization of starlight can then be used to map the field.</a:t>
            </a:r>
            <a:endParaRPr lang="en-US" sz="2500" dirty="0">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2778125" y="88900"/>
            <a:ext cx="6061075" cy="6680200"/>
          </a:xfrm>
          <a:prstGeom prst="rect">
            <a:avLst/>
          </a:prstGeom>
          <a:noFill/>
          <a:ln w="9525">
            <a:noFill/>
            <a:miter lim="800000"/>
            <a:headEnd/>
            <a:tailEnd/>
          </a:ln>
        </p:spPr>
      </p:pic>
      <p:sp>
        <p:nvSpPr>
          <p:cNvPr id="25603" name="Text Box 3"/>
          <p:cNvSpPr txBox="1">
            <a:spLocks noChangeArrowheads="1"/>
          </p:cNvSpPr>
          <p:nvPr/>
        </p:nvSpPr>
        <p:spPr bwMode="auto">
          <a:xfrm>
            <a:off x="304800" y="685800"/>
            <a:ext cx="2748870" cy="1292662"/>
          </a:xfrm>
          <a:prstGeom prst="rect">
            <a:avLst/>
          </a:prstGeom>
          <a:noFill/>
          <a:ln w="9525">
            <a:noFill/>
            <a:miter lim="800000"/>
            <a:headEnd/>
            <a:tailEnd/>
          </a:ln>
        </p:spPr>
        <p:txBody>
          <a:bodyPr wrap="none">
            <a:prstTxWarp prst="textNoShape">
              <a:avLst/>
            </a:prstTxWarp>
            <a:spAutoFit/>
          </a:bodyPr>
          <a:lstStyle/>
          <a:p>
            <a:r>
              <a:rPr lang="en-US" sz="3200" dirty="0">
                <a:latin typeface="Times New Roman"/>
                <a:cs typeface="Times New Roman"/>
              </a:rPr>
              <a:t>… and more …</a:t>
            </a:r>
          </a:p>
          <a:p>
            <a:r>
              <a:rPr lang="en-US" sz="2800" dirty="0">
                <a:latin typeface="Times New Roman"/>
                <a:cs typeface="Times New Roman"/>
              </a:rPr>
              <a:t>… and </a:t>
            </a:r>
            <a:r>
              <a:rPr lang="en-US" sz="2800" dirty="0" smtClean="0">
                <a:latin typeface="Times New Roman"/>
                <a:cs typeface="Times New Roman"/>
              </a:rPr>
              <a:t>more </a:t>
            </a:r>
            <a:r>
              <a:rPr lang="en-US" sz="2800" dirty="0">
                <a:latin typeface="Times New Roman"/>
                <a:cs typeface="Times New Roman"/>
              </a:rPr>
              <a:t>…</a:t>
            </a:r>
            <a:endParaRPr lang="en-US" sz="3200" dirty="0">
              <a:latin typeface="Times New Roman"/>
              <a:cs typeface="Times New Roman"/>
            </a:endParaRPr>
          </a:p>
          <a:p>
            <a:r>
              <a:rPr lang="en-US" dirty="0">
                <a:latin typeface="Times New Roman"/>
                <a:cs typeface="Times New Roman"/>
              </a:rPr>
              <a:t>… and more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685800" y="304800"/>
            <a:ext cx="7772400" cy="609600"/>
          </a:xfrm>
        </p:spPr>
        <p:txBody>
          <a:bodyPr>
            <a:noAutofit/>
          </a:bodyPr>
          <a:lstStyle/>
          <a:p>
            <a:pPr eaLnBrk="1" hangingPunct="1"/>
            <a:r>
              <a:rPr lang="en-US" b="1" dirty="0"/>
              <a:t>Fluxes and Magnitudes</a:t>
            </a:r>
            <a:endParaRPr lang="en-US" dirty="0"/>
          </a:p>
        </p:txBody>
      </p:sp>
      <p:sp>
        <p:nvSpPr>
          <p:cNvPr id="16389" name="Text Box 3"/>
          <p:cNvSpPr txBox="1">
            <a:spLocks noChangeArrowheads="1"/>
          </p:cNvSpPr>
          <p:nvPr/>
        </p:nvSpPr>
        <p:spPr bwMode="auto">
          <a:xfrm>
            <a:off x="6781800" y="6308725"/>
            <a:ext cx="2208213" cy="396875"/>
          </a:xfrm>
          <a:prstGeom prst="rect">
            <a:avLst/>
          </a:prstGeom>
          <a:noFill/>
          <a:ln w="9525">
            <a:noFill/>
            <a:miter lim="800000"/>
            <a:headEnd/>
            <a:tailEnd/>
          </a:ln>
        </p:spPr>
        <p:txBody>
          <a:bodyPr wrap="none">
            <a:prstTxWarp prst="textNoShape">
              <a:avLst/>
            </a:prstTxWarp>
            <a:spAutoFit/>
          </a:bodyPr>
          <a:lstStyle/>
          <a:p>
            <a:r>
              <a:rPr lang="en-US" sz="2000" i="1">
                <a:latin typeface="Times New Roman" charset="0"/>
              </a:rPr>
              <a:t>(From P. Armitage)</a:t>
            </a:r>
          </a:p>
        </p:txBody>
      </p:sp>
      <p:sp>
        <p:nvSpPr>
          <p:cNvPr id="16390" name="Text Box 4"/>
          <p:cNvSpPr txBox="1">
            <a:spLocks noChangeArrowheads="1"/>
          </p:cNvSpPr>
          <p:nvPr/>
        </p:nvSpPr>
        <p:spPr bwMode="auto">
          <a:xfrm>
            <a:off x="354013" y="1111250"/>
            <a:ext cx="7807325" cy="946150"/>
          </a:xfrm>
          <a:prstGeom prst="rect">
            <a:avLst/>
          </a:prstGeom>
          <a:noFill/>
          <a:ln w="9525">
            <a:noFill/>
            <a:miter lim="800000"/>
            <a:headEnd/>
            <a:tailEnd/>
          </a:ln>
        </p:spPr>
        <p:txBody>
          <a:bodyPr wrap="none">
            <a:prstTxWarp prst="textNoShape">
              <a:avLst/>
            </a:prstTxWarp>
            <a:spAutoFit/>
          </a:bodyPr>
          <a:lstStyle/>
          <a:p>
            <a:r>
              <a:rPr lang="en-US" sz="2800">
                <a:latin typeface="Times New Roman" charset="0"/>
              </a:rPr>
              <a:t>For historical reasons, fluxes in the optical and IR are</a:t>
            </a:r>
          </a:p>
          <a:p>
            <a:r>
              <a:rPr lang="en-US" sz="2800">
                <a:latin typeface="Times New Roman" charset="0"/>
              </a:rPr>
              <a:t>measured in magnitudes:</a:t>
            </a:r>
          </a:p>
        </p:txBody>
      </p:sp>
      <p:graphicFrame>
        <p:nvGraphicFramePr>
          <p:cNvPr id="16386" name="Object 2"/>
          <p:cNvGraphicFramePr>
            <a:graphicFrameLocks noChangeAspect="1"/>
          </p:cNvGraphicFramePr>
          <p:nvPr/>
        </p:nvGraphicFramePr>
        <p:xfrm>
          <a:off x="4203700" y="1735138"/>
          <a:ext cx="4406900" cy="474662"/>
        </p:xfrm>
        <a:graphic>
          <a:graphicData uri="http://schemas.openxmlformats.org/presentationml/2006/ole">
            <p:oleObj spid="_x0000_s75778" name="Equation" r:id="rId3" imgW="1651000" imgH="177800" progId="Equation.3">
              <p:embed/>
            </p:oleObj>
          </a:graphicData>
        </a:graphic>
      </p:graphicFrame>
      <p:sp>
        <p:nvSpPr>
          <p:cNvPr id="16391" name="Text Box 6"/>
          <p:cNvSpPr txBox="1">
            <a:spLocks noChangeArrowheads="1"/>
          </p:cNvSpPr>
          <p:nvPr/>
        </p:nvSpPr>
        <p:spPr bwMode="auto">
          <a:xfrm>
            <a:off x="304800" y="2362200"/>
            <a:ext cx="8586788" cy="946150"/>
          </a:xfrm>
          <a:prstGeom prst="rect">
            <a:avLst/>
          </a:prstGeom>
          <a:noFill/>
          <a:ln w="9525">
            <a:noFill/>
            <a:miter lim="800000"/>
            <a:headEnd/>
            <a:tailEnd/>
          </a:ln>
        </p:spPr>
        <p:txBody>
          <a:bodyPr>
            <a:prstTxWarp prst="textNoShape">
              <a:avLst/>
            </a:prstTxWarp>
            <a:spAutoFit/>
          </a:bodyPr>
          <a:lstStyle/>
          <a:p>
            <a:r>
              <a:rPr lang="en-US" sz="2800">
                <a:latin typeface="Times New Roman" charset="0"/>
              </a:rPr>
              <a:t>If </a:t>
            </a:r>
            <a:r>
              <a:rPr lang="en-US" sz="2800" i="1">
                <a:latin typeface="Times New Roman" charset="0"/>
              </a:rPr>
              <a:t>F</a:t>
            </a:r>
            <a:r>
              <a:rPr lang="en-US" sz="2800">
                <a:latin typeface="Times New Roman" charset="0"/>
              </a:rPr>
              <a:t> is the total flux, then </a:t>
            </a:r>
            <a:r>
              <a:rPr lang="en-US" sz="2800" i="1">
                <a:latin typeface="Times New Roman" charset="0"/>
              </a:rPr>
              <a:t>m</a:t>
            </a:r>
            <a:r>
              <a:rPr lang="en-US" sz="2800">
                <a:latin typeface="Times New Roman" charset="0"/>
              </a:rPr>
              <a:t> is the bolometric magnitude. Usually instead consider a finite bandpass, e.g., </a:t>
            </a:r>
            <a:r>
              <a:rPr lang="en-US" sz="2800" i="1">
                <a:latin typeface="Times New Roman" charset="0"/>
              </a:rPr>
              <a:t>V</a:t>
            </a:r>
            <a:r>
              <a:rPr lang="en-US" sz="2800">
                <a:latin typeface="Times New Roman" charset="0"/>
              </a:rPr>
              <a:t> band.</a:t>
            </a:r>
          </a:p>
        </p:txBody>
      </p:sp>
      <p:sp>
        <p:nvSpPr>
          <p:cNvPr id="16392" name="Line 7"/>
          <p:cNvSpPr>
            <a:spLocks noChangeShapeType="1"/>
          </p:cNvSpPr>
          <p:nvPr/>
        </p:nvSpPr>
        <p:spPr bwMode="auto">
          <a:xfrm>
            <a:off x="1295400" y="3870325"/>
            <a:ext cx="0" cy="1981200"/>
          </a:xfrm>
          <a:prstGeom prst="line">
            <a:avLst/>
          </a:prstGeom>
          <a:noFill/>
          <a:ln w="22225">
            <a:solidFill>
              <a:schemeClr val="tx2"/>
            </a:solidFill>
            <a:round/>
            <a:headEnd/>
            <a:tailEnd/>
          </a:ln>
        </p:spPr>
        <p:txBody>
          <a:bodyPr wrap="none" anchor="ctr">
            <a:prstTxWarp prst="textNoShape">
              <a:avLst/>
            </a:prstTxWarp>
          </a:bodyPr>
          <a:lstStyle/>
          <a:p>
            <a:endParaRPr lang="en-US"/>
          </a:p>
        </p:txBody>
      </p:sp>
      <p:sp>
        <p:nvSpPr>
          <p:cNvPr id="16393" name="Line 8"/>
          <p:cNvSpPr>
            <a:spLocks noChangeShapeType="1"/>
          </p:cNvSpPr>
          <p:nvPr/>
        </p:nvSpPr>
        <p:spPr bwMode="auto">
          <a:xfrm>
            <a:off x="1295400" y="5851525"/>
            <a:ext cx="2590800" cy="0"/>
          </a:xfrm>
          <a:prstGeom prst="line">
            <a:avLst/>
          </a:prstGeom>
          <a:noFill/>
          <a:ln w="22225">
            <a:solidFill>
              <a:schemeClr val="tx2"/>
            </a:solidFill>
            <a:round/>
            <a:headEnd/>
            <a:tailEnd/>
          </a:ln>
        </p:spPr>
        <p:txBody>
          <a:bodyPr wrap="none" anchor="ctr">
            <a:prstTxWarp prst="textNoShape">
              <a:avLst/>
            </a:prstTxWarp>
          </a:bodyPr>
          <a:lstStyle/>
          <a:p>
            <a:endParaRPr lang="en-US"/>
          </a:p>
        </p:txBody>
      </p:sp>
      <p:sp>
        <p:nvSpPr>
          <p:cNvPr id="16394" name="Freeform 9"/>
          <p:cNvSpPr>
            <a:spLocks/>
          </p:cNvSpPr>
          <p:nvPr/>
        </p:nvSpPr>
        <p:spPr bwMode="auto">
          <a:xfrm>
            <a:off x="1371600" y="3997325"/>
            <a:ext cx="2438400" cy="1701800"/>
          </a:xfrm>
          <a:custGeom>
            <a:avLst/>
            <a:gdLst>
              <a:gd name="T0" fmla="*/ 0 w 1536"/>
              <a:gd name="T1" fmla="*/ 1072 h 1072"/>
              <a:gd name="T2" fmla="*/ 96 w 1536"/>
              <a:gd name="T3" fmla="*/ 688 h 1072"/>
              <a:gd name="T4" fmla="*/ 336 w 1536"/>
              <a:gd name="T5" fmla="*/ 160 h 1072"/>
              <a:gd name="T6" fmla="*/ 624 w 1536"/>
              <a:gd name="T7" fmla="*/ 16 h 1072"/>
              <a:gd name="T8" fmla="*/ 960 w 1536"/>
              <a:gd name="T9" fmla="*/ 64 h 1072"/>
              <a:gd name="T10" fmla="*/ 1200 w 1536"/>
              <a:gd name="T11" fmla="*/ 304 h 1072"/>
              <a:gd name="T12" fmla="*/ 1536 w 1536"/>
              <a:gd name="T13" fmla="*/ 1072 h 1072"/>
              <a:gd name="T14" fmla="*/ 0 60000 65536"/>
              <a:gd name="T15" fmla="*/ 0 60000 65536"/>
              <a:gd name="T16" fmla="*/ 0 60000 65536"/>
              <a:gd name="T17" fmla="*/ 0 60000 65536"/>
              <a:gd name="T18" fmla="*/ 0 60000 65536"/>
              <a:gd name="T19" fmla="*/ 0 60000 65536"/>
              <a:gd name="T20" fmla="*/ 0 60000 65536"/>
              <a:gd name="T21" fmla="*/ 0 w 1536"/>
              <a:gd name="T22" fmla="*/ 0 h 1072"/>
              <a:gd name="T23" fmla="*/ 1536 w 1536"/>
              <a:gd name="T24" fmla="*/ 1072 h 10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1072">
                <a:moveTo>
                  <a:pt x="0" y="1072"/>
                </a:moveTo>
                <a:cubicBezTo>
                  <a:pt x="20" y="956"/>
                  <a:pt x="40" y="840"/>
                  <a:pt x="96" y="688"/>
                </a:cubicBezTo>
                <a:cubicBezTo>
                  <a:pt x="152" y="536"/>
                  <a:pt x="248" y="272"/>
                  <a:pt x="336" y="160"/>
                </a:cubicBezTo>
                <a:cubicBezTo>
                  <a:pt x="424" y="48"/>
                  <a:pt x="520" y="32"/>
                  <a:pt x="624" y="16"/>
                </a:cubicBezTo>
                <a:cubicBezTo>
                  <a:pt x="728" y="0"/>
                  <a:pt x="864" y="16"/>
                  <a:pt x="960" y="64"/>
                </a:cubicBezTo>
                <a:cubicBezTo>
                  <a:pt x="1056" y="112"/>
                  <a:pt x="1104" y="136"/>
                  <a:pt x="1200" y="304"/>
                </a:cubicBezTo>
                <a:cubicBezTo>
                  <a:pt x="1296" y="472"/>
                  <a:pt x="1480" y="944"/>
                  <a:pt x="1536" y="1072"/>
                </a:cubicBezTo>
              </a:path>
            </a:pathLst>
          </a:custGeom>
          <a:noFill/>
          <a:ln w="25400">
            <a:solidFill>
              <a:srgbClr val="74110E"/>
            </a:solidFill>
            <a:round/>
            <a:headEnd/>
            <a:tailEnd/>
          </a:ln>
        </p:spPr>
        <p:txBody>
          <a:bodyPr wrap="none" anchor="ctr">
            <a:prstTxWarp prst="textNoShape">
              <a:avLst/>
            </a:prstTxWarp>
          </a:bodyPr>
          <a:lstStyle/>
          <a:p>
            <a:endParaRPr lang="en-US"/>
          </a:p>
        </p:txBody>
      </p:sp>
      <p:sp>
        <p:nvSpPr>
          <p:cNvPr id="16395" name="Line 10"/>
          <p:cNvSpPr>
            <a:spLocks noChangeShapeType="1"/>
          </p:cNvSpPr>
          <p:nvPr/>
        </p:nvSpPr>
        <p:spPr bwMode="auto">
          <a:xfrm flipV="1">
            <a:off x="2667000" y="4022725"/>
            <a:ext cx="0" cy="1828800"/>
          </a:xfrm>
          <a:prstGeom prst="line">
            <a:avLst/>
          </a:prstGeom>
          <a:noFill/>
          <a:ln w="22225">
            <a:solidFill>
              <a:schemeClr val="hlink"/>
            </a:solidFill>
            <a:round/>
            <a:headEnd/>
            <a:tailEnd/>
          </a:ln>
        </p:spPr>
        <p:txBody>
          <a:bodyPr wrap="none" anchor="ctr">
            <a:prstTxWarp prst="textNoShape">
              <a:avLst/>
            </a:prstTxWarp>
          </a:bodyPr>
          <a:lstStyle/>
          <a:p>
            <a:endParaRPr lang="en-US"/>
          </a:p>
        </p:txBody>
      </p:sp>
      <p:sp>
        <p:nvSpPr>
          <p:cNvPr id="16396" name="Line 11"/>
          <p:cNvSpPr>
            <a:spLocks noChangeShapeType="1"/>
          </p:cNvSpPr>
          <p:nvPr/>
        </p:nvSpPr>
        <p:spPr bwMode="auto">
          <a:xfrm flipV="1">
            <a:off x="3200400" y="4327525"/>
            <a:ext cx="0" cy="1524000"/>
          </a:xfrm>
          <a:prstGeom prst="line">
            <a:avLst/>
          </a:prstGeom>
          <a:noFill/>
          <a:ln w="22225">
            <a:solidFill>
              <a:schemeClr val="hlink"/>
            </a:solidFill>
            <a:round/>
            <a:headEnd/>
            <a:tailEnd/>
          </a:ln>
        </p:spPr>
        <p:txBody>
          <a:bodyPr wrap="none" anchor="ctr">
            <a:prstTxWarp prst="textNoShape">
              <a:avLst/>
            </a:prstTxWarp>
          </a:bodyPr>
          <a:lstStyle/>
          <a:p>
            <a:endParaRPr lang="en-US"/>
          </a:p>
        </p:txBody>
      </p:sp>
      <p:sp>
        <p:nvSpPr>
          <p:cNvPr id="16397" name="Line 12"/>
          <p:cNvSpPr>
            <a:spLocks noChangeShapeType="1"/>
          </p:cNvSpPr>
          <p:nvPr/>
        </p:nvSpPr>
        <p:spPr bwMode="auto">
          <a:xfrm>
            <a:off x="2667000" y="4479925"/>
            <a:ext cx="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6398" name="Line 13"/>
          <p:cNvSpPr>
            <a:spLocks noChangeShapeType="1"/>
          </p:cNvSpPr>
          <p:nvPr/>
        </p:nvSpPr>
        <p:spPr bwMode="auto">
          <a:xfrm flipV="1">
            <a:off x="2667000" y="5470525"/>
            <a:ext cx="533400" cy="381000"/>
          </a:xfrm>
          <a:prstGeom prst="line">
            <a:avLst/>
          </a:prstGeom>
          <a:noFill/>
          <a:ln w="9525">
            <a:solidFill>
              <a:schemeClr val="hlink"/>
            </a:solidFill>
            <a:round/>
            <a:headEnd/>
            <a:tailEnd/>
          </a:ln>
        </p:spPr>
        <p:txBody>
          <a:bodyPr wrap="none" anchor="ctr">
            <a:prstTxWarp prst="textNoShape">
              <a:avLst/>
            </a:prstTxWarp>
          </a:bodyPr>
          <a:lstStyle/>
          <a:p>
            <a:endParaRPr lang="en-US"/>
          </a:p>
        </p:txBody>
      </p:sp>
      <p:sp>
        <p:nvSpPr>
          <p:cNvPr id="16399" name="Line 14"/>
          <p:cNvSpPr>
            <a:spLocks noChangeShapeType="1"/>
          </p:cNvSpPr>
          <p:nvPr/>
        </p:nvSpPr>
        <p:spPr bwMode="auto">
          <a:xfrm flipV="1">
            <a:off x="2667000" y="5013325"/>
            <a:ext cx="533400" cy="381000"/>
          </a:xfrm>
          <a:prstGeom prst="line">
            <a:avLst/>
          </a:prstGeom>
          <a:noFill/>
          <a:ln w="9525">
            <a:solidFill>
              <a:schemeClr val="hlink"/>
            </a:solidFill>
            <a:round/>
            <a:headEnd/>
            <a:tailEnd/>
          </a:ln>
        </p:spPr>
        <p:txBody>
          <a:bodyPr wrap="none" anchor="ctr">
            <a:prstTxWarp prst="textNoShape">
              <a:avLst/>
            </a:prstTxWarp>
          </a:bodyPr>
          <a:lstStyle/>
          <a:p>
            <a:endParaRPr lang="en-US"/>
          </a:p>
        </p:txBody>
      </p:sp>
      <p:sp>
        <p:nvSpPr>
          <p:cNvPr id="16400" name="Line 15"/>
          <p:cNvSpPr>
            <a:spLocks noChangeShapeType="1"/>
          </p:cNvSpPr>
          <p:nvPr/>
        </p:nvSpPr>
        <p:spPr bwMode="auto">
          <a:xfrm flipV="1">
            <a:off x="2667000" y="4479925"/>
            <a:ext cx="533400" cy="381000"/>
          </a:xfrm>
          <a:prstGeom prst="line">
            <a:avLst/>
          </a:prstGeom>
          <a:noFill/>
          <a:ln w="9525">
            <a:solidFill>
              <a:schemeClr val="hlink"/>
            </a:solidFill>
            <a:round/>
            <a:headEnd/>
            <a:tailEnd/>
          </a:ln>
        </p:spPr>
        <p:txBody>
          <a:bodyPr wrap="none" anchor="ctr">
            <a:prstTxWarp prst="textNoShape">
              <a:avLst/>
            </a:prstTxWarp>
          </a:bodyPr>
          <a:lstStyle/>
          <a:p>
            <a:endParaRPr lang="en-US"/>
          </a:p>
        </p:txBody>
      </p:sp>
      <p:sp>
        <p:nvSpPr>
          <p:cNvPr id="16401" name="Line 16"/>
          <p:cNvSpPr>
            <a:spLocks noChangeShapeType="1"/>
          </p:cNvSpPr>
          <p:nvPr/>
        </p:nvSpPr>
        <p:spPr bwMode="auto">
          <a:xfrm flipV="1">
            <a:off x="2667000" y="4175125"/>
            <a:ext cx="381000" cy="228600"/>
          </a:xfrm>
          <a:prstGeom prst="line">
            <a:avLst/>
          </a:prstGeom>
          <a:noFill/>
          <a:ln w="9525">
            <a:solidFill>
              <a:schemeClr val="hlink"/>
            </a:solidFill>
            <a:round/>
            <a:headEnd/>
            <a:tailEnd/>
          </a:ln>
        </p:spPr>
        <p:txBody>
          <a:bodyPr wrap="none" anchor="ctr">
            <a:prstTxWarp prst="textNoShape">
              <a:avLst/>
            </a:prstTxWarp>
          </a:bodyPr>
          <a:lstStyle/>
          <a:p>
            <a:endParaRPr lang="en-US"/>
          </a:p>
        </p:txBody>
      </p:sp>
      <p:sp>
        <p:nvSpPr>
          <p:cNvPr id="16402" name="Text Box 17"/>
          <p:cNvSpPr txBox="1">
            <a:spLocks noChangeArrowheads="1"/>
          </p:cNvSpPr>
          <p:nvPr/>
        </p:nvSpPr>
        <p:spPr bwMode="auto">
          <a:xfrm>
            <a:off x="533400" y="4343400"/>
            <a:ext cx="609600" cy="519113"/>
          </a:xfrm>
          <a:prstGeom prst="rect">
            <a:avLst/>
          </a:prstGeom>
          <a:noFill/>
          <a:ln w="9525">
            <a:noFill/>
            <a:miter lim="800000"/>
            <a:headEnd/>
            <a:tailEnd/>
          </a:ln>
        </p:spPr>
        <p:txBody>
          <a:bodyPr>
            <a:prstTxWarp prst="textNoShape">
              <a:avLst/>
            </a:prstTxWarp>
            <a:spAutoFit/>
          </a:bodyPr>
          <a:lstStyle/>
          <a:p>
            <a:r>
              <a:rPr lang="en-US" sz="2800" i="1">
                <a:latin typeface="Times New Roman" charset="0"/>
              </a:rPr>
              <a:t>f</a:t>
            </a:r>
            <a:r>
              <a:rPr lang="en-US" sz="2800" i="1" baseline="-25000">
                <a:latin typeface="Times New Roman" charset="0"/>
                <a:sym typeface="Symbol" charset="2"/>
              </a:rPr>
              <a:t></a:t>
            </a:r>
            <a:endParaRPr lang="en-US" sz="2800" i="1">
              <a:latin typeface="Times New Roman" charset="0"/>
            </a:endParaRPr>
          </a:p>
        </p:txBody>
      </p:sp>
      <p:sp>
        <p:nvSpPr>
          <p:cNvPr id="16403" name="Text Box 18"/>
          <p:cNvSpPr txBox="1">
            <a:spLocks noChangeArrowheads="1"/>
          </p:cNvSpPr>
          <p:nvPr/>
        </p:nvSpPr>
        <p:spPr bwMode="auto">
          <a:xfrm>
            <a:off x="3581400" y="3671888"/>
            <a:ext cx="4916488" cy="519112"/>
          </a:xfrm>
          <a:prstGeom prst="rect">
            <a:avLst/>
          </a:prstGeom>
          <a:noFill/>
          <a:ln w="9525">
            <a:noFill/>
            <a:miter lim="800000"/>
            <a:headEnd/>
            <a:tailEnd/>
          </a:ln>
        </p:spPr>
        <p:txBody>
          <a:bodyPr wrap="none">
            <a:prstTxWarp prst="textNoShape">
              <a:avLst/>
            </a:prstTxWarp>
            <a:spAutoFit/>
          </a:bodyPr>
          <a:lstStyle/>
          <a:p>
            <a:r>
              <a:rPr lang="en-US" sz="2800">
                <a:latin typeface="Times New Roman" charset="0"/>
              </a:rPr>
              <a:t>e.g. in the </a:t>
            </a:r>
            <a:r>
              <a:rPr lang="en-US" sz="2800" i="1">
                <a:latin typeface="Times New Roman" charset="0"/>
              </a:rPr>
              <a:t>V</a:t>
            </a:r>
            <a:r>
              <a:rPr lang="en-US" sz="2800">
                <a:latin typeface="Times New Roman" charset="0"/>
              </a:rPr>
              <a:t> band (</a:t>
            </a:r>
            <a:r>
              <a:rPr lang="en-US" sz="2800">
                <a:latin typeface="Times New Roman" charset="0"/>
                <a:sym typeface="Symbol" charset="2"/>
              </a:rPr>
              <a:t> ~ </a:t>
            </a:r>
            <a:r>
              <a:rPr lang="en-US" sz="2800">
                <a:latin typeface="Times New Roman" charset="0"/>
              </a:rPr>
              <a:t> 550 nm): </a:t>
            </a:r>
          </a:p>
        </p:txBody>
      </p:sp>
      <p:graphicFrame>
        <p:nvGraphicFramePr>
          <p:cNvPr id="16387" name="Object 3"/>
          <p:cNvGraphicFramePr>
            <a:graphicFrameLocks noChangeAspect="1"/>
          </p:cNvGraphicFramePr>
          <p:nvPr/>
        </p:nvGraphicFramePr>
        <p:xfrm>
          <a:off x="4572000" y="4556125"/>
          <a:ext cx="3581400" cy="368300"/>
        </p:xfrm>
        <a:graphic>
          <a:graphicData uri="http://schemas.openxmlformats.org/presentationml/2006/ole">
            <p:oleObj spid="_x0000_s75779" name="Equation" r:id="rId4" imgW="1727200" imgH="177800" progId="Equation.3">
              <p:embed/>
            </p:oleObj>
          </a:graphicData>
        </a:graphic>
      </p:graphicFrame>
      <p:sp>
        <p:nvSpPr>
          <p:cNvPr id="16404" name="Line 20"/>
          <p:cNvSpPr>
            <a:spLocks noChangeShapeType="1"/>
          </p:cNvSpPr>
          <p:nvPr/>
        </p:nvSpPr>
        <p:spPr bwMode="auto">
          <a:xfrm>
            <a:off x="2971800" y="5318125"/>
            <a:ext cx="3657600" cy="0"/>
          </a:xfrm>
          <a:prstGeom prst="line">
            <a:avLst/>
          </a:prstGeom>
          <a:noFill/>
          <a:ln w="25400">
            <a:solidFill>
              <a:schemeClr val="tx1"/>
            </a:solidFill>
            <a:round/>
            <a:headEnd type="arrow" w="med" len="med"/>
            <a:tailEnd/>
          </a:ln>
        </p:spPr>
        <p:txBody>
          <a:bodyPr wrap="none" anchor="ctr">
            <a:prstTxWarp prst="textNoShape">
              <a:avLst/>
            </a:prstTxWarp>
          </a:bodyPr>
          <a:lstStyle/>
          <a:p>
            <a:endParaRPr lang="en-US"/>
          </a:p>
        </p:txBody>
      </p:sp>
      <p:sp>
        <p:nvSpPr>
          <p:cNvPr id="16405" name="Line 21"/>
          <p:cNvSpPr>
            <a:spLocks noChangeShapeType="1"/>
          </p:cNvSpPr>
          <p:nvPr/>
        </p:nvSpPr>
        <p:spPr bwMode="auto">
          <a:xfrm flipV="1">
            <a:off x="6629400" y="4937125"/>
            <a:ext cx="0" cy="3810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16406" name="Text Box 22"/>
          <p:cNvSpPr txBox="1">
            <a:spLocks noChangeArrowheads="1"/>
          </p:cNvSpPr>
          <p:nvPr/>
        </p:nvSpPr>
        <p:spPr bwMode="auto">
          <a:xfrm>
            <a:off x="4495800" y="5330825"/>
            <a:ext cx="4391025" cy="946150"/>
          </a:xfrm>
          <a:prstGeom prst="rect">
            <a:avLst/>
          </a:prstGeom>
          <a:noFill/>
          <a:ln w="9525">
            <a:noFill/>
            <a:miter lim="800000"/>
            <a:headEnd/>
            <a:tailEnd/>
          </a:ln>
        </p:spPr>
        <p:txBody>
          <a:bodyPr wrap="none">
            <a:prstTxWarp prst="textNoShape">
              <a:avLst/>
            </a:prstTxWarp>
            <a:spAutoFit/>
          </a:bodyPr>
          <a:lstStyle/>
          <a:p>
            <a:r>
              <a:rPr lang="en-US" sz="2800">
                <a:latin typeface="Times New Roman" charset="0"/>
              </a:rPr>
              <a:t>flux integrated over the range</a:t>
            </a:r>
          </a:p>
          <a:p>
            <a:r>
              <a:rPr lang="en-US" sz="2800">
                <a:latin typeface="Times New Roman" charset="0"/>
              </a:rPr>
              <a:t>of wavelengths for this band</a:t>
            </a:r>
          </a:p>
        </p:txBody>
      </p:sp>
      <p:sp>
        <p:nvSpPr>
          <p:cNvPr id="16407" name="Text Box 23"/>
          <p:cNvSpPr txBox="1">
            <a:spLocks noChangeArrowheads="1"/>
          </p:cNvSpPr>
          <p:nvPr/>
        </p:nvSpPr>
        <p:spPr bwMode="auto">
          <a:xfrm>
            <a:off x="3430588" y="5922963"/>
            <a:ext cx="379412" cy="519112"/>
          </a:xfrm>
          <a:prstGeom prst="rect">
            <a:avLst/>
          </a:prstGeom>
          <a:noFill/>
          <a:ln w="9525">
            <a:noFill/>
            <a:miter lim="800000"/>
            <a:headEnd/>
            <a:tailEnd/>
          </a:ln>
        </p:spPr>
        <p:txBody>
          <a:bodyPr wrap="none">
            <a:prstTxWarp prst="textNoShape">
              <a:avLst/>
            </a:prstTxWarp>
            <a:spAutoFit/>
          </a:bodyPr>
          <a:lstStyle/>
          <a:p>
            <a:r>
              <a:rPr lang="en-US" sz="2800">
                <a:latin typeface="Times New Roman" charset="0"/>
                <a:sym typeface="Symbol" charset="2"/>
              </a:rPr>
              <a:t></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1" name="Text Box 2"/>
          <p:cNvSpPr txBox="1">
            <a:spLocks noChangeArrowheads="1"/>
          </p:cNvSpPr>
          <p:nvPr/>
        </p:nvSpPr>
        <p:spPr bwMode="auto">
          <a:xfrm>
            <a:off x="6554788" y="6384925"/>
            <a:ext cx="2208212" cy="396875"/>
          </a:xfrm>
          <a:prstGeom prst="rect">
            <a:avLst/>
          </a:prstGeom>
          <a:noFill/>
          <a:ln w="9525">
            <a:noFill/>
            <a:miter lim="800000"/>
            <a:headEnd/>
            <a:tailEnd/>
          </a:ln>
        </p:spPr>
        <p:txBody>
          <a:bodyPr wrap="none">
            <a:prstTxWarp prst="textNoShape">
              <a:avLst/>
            </a:prstTxWarp>
            <a:spAutoFit/>
          </a:bodyPr>
          <a:lstStyle/>
          <a:p>
            <a:r>
              <a:rPr lang="en-US" sz="2000" i="1">
                <a:latin typeface="Times New Roman" charset="0"/>
              </a:rPr>
              <a:t>(From P. Armitage)</a:t>
            </a:r>
          </a:p>
        </p:txBody>
      </p:sp>
      <p:sp>
        <p:nvSpPr>
          <p:cNvPr id="17412" name="Text Box 3"/>
          <p:cNvSpPr txBox="1">
            <a:spLocks noChangeArrowheads="1"/>
          </p:cNvSpPr>
          <p:nvPr/>
        </p:nvSpPr>
        <p:spPr bwMode="auto">
          <a:xfrm>
            <a:off x="2444750" y="152400"/>
            <a:ext cx="4160865"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0090"/>
                </a:solidFill>
                <a:latin typeface="Times New Roman" charset="0"/>
              </a:rPr>
              <a:t>Using Magnitudes</a:t>
            </a:r>
          </a:p>
        </p:txBody>
      </p:sp>
      <p:sp>
        <p:nvSpPr>
          <p:cNvPr id="17413" name="Text Box 4"/>
          <p:cNvSpPr txBox="1">
            <a:spLocks noChangeArrowheads="1"/>
          </p:cNvSpPr>
          <p:nvPr/>
        </p:nvSpPr>
        <p:spPr bwMode="auto">
          <a:xfrm>
            <a:off x="457200" y="914400"/>
            <a:ext cx="8153400" cy="946150"/>
          </a:xfrm>
          <a:prstGeom prst="rect">
            <a:avLst/>
          </a:prstGeom>
          <a:noFill/>
          <a:ln w="9525">
            <a:noFill/>
            <a:miter lim="800000"/>
            <a:headEnd/>
            <a:tailEnd/>
          </a:ln>
        </p:spPr>
        <p:txBody>
          <a:bodyPr>
            <a:prstTxWarp prst="textNoShape">
              <a:avLst/>
            </a:prstTxWarp>
            <a:spAutoFit/>
          </a:bodyPr>
          <a:lstStyle/>
          <a:p>
            <a:r>
              <a:rPr lang="en-US" sz="2800">
                <a:latin typeface="Times New Roman" charset="0"/>
              </a:rPr>
              <a:t>Consider two stars, one of which is a hundred times fainter than the other in some waveband (say</a:t>
            </a:r>
            <a:r>
              <a:rPr lang="en-US" sz="2800" i="1">
                <a:latin typeface="Times New Roman" charset="0"/>
              </a:rPr>
              <a:t> V</a:t>
            </a:r>
            <a:r>
              <a:rPr lang="en-US" sz="2800">
                <a:latin typeface="Times New Roman" charset="0"/>
              </a:rPr>
              <a:t>).</a:t>
            </a:r>
          </a:p>
        </p:txBody>
      </p:sp>
      <p:graphicFrame>
        <p:nvGraphicFramePr>
          <p:cNvPr id="17410" name="Object 2"/>
          <p:cNvGraphicFramePr>
            <a:graphicFrameLocks noChangeAspect="1"/>
          </p:cNvGraphicFramePr>
          <p:nvPr/>
        </p:nvGraphicFramePr>
        <p:xfrm>
          <a:off x="2209800" y="1924050"/>
          <a:ext cx="5638800" cy="2449513"/>
        </p:xfrm>
        <a:graphic>
          <a:graphicData uri="http://schemas.openxmlformats.org/presentationml/2006/ole">
            <p:oleObj spid="_x0000_s76802" name="Equation" r:id="rId3" imgW="2514600" imgH="1092200" progId="Equation.3">
              <p:embed/>
            </p:oleObj>
          </a:graphicData>
        </a:graphic>
      </p:graphicFrame>
      <p:sp>
        <p:nvSpPr>
          <p:cNvPr id="17414" name="Text Box 6"/>
          <p:cNvSpPr txBox="1">
            <a:spLocks noChangeArrowheads="1"/>
          </p:cNvSpPr>
          <p:nvPr/>
        </p:nvSpPr>
        <p:spPr bwMode="auto">
          <a:xfrm>
            <a:off x="381000" y="4387850"/>
            <a:ext cx="8440738" cy="946150"/>
          </a:xfrm>
          <a:prstGeom prst="rect">
            <a:avLst/>
          </a:prstGeom>
          <a:noFill/>
          <a:ln w="9525">
            <a:noFill/>
            <a:miter lim="800000"/>
            <a:headEnd/>
            <a:tailEnd/>
          </a:ln>
        </p:spPr>
        <p:txBody>
          <a:bodyPr wrap="none">
            <a:prstTxWarp prst="textNoShape">
              <a:avLst/>
            </a:prstTxWarp>
            <a:spAutoFit/>
          </a:bodyPr>
          <a:lstStyle/>
          <a:p>
            <a:r>
              <a:rPr lang="en-US" sz="2800">
                <a:solidFill>
                  <a:srgbClr val="74110E"/>
                </a:solidFill>
                <a:latin typeface="Times New Roman" charset="0"/>
              </a:rPr>
              <a:t>Source that is 100 times </a:t>
            </a:r>
            <a:r>
              <a:rPr lang="en-US" sz="2800" b="1">
                <a:solidFill>
                  <a:srgbClr val="74110E"/>
                </a:solidFill>
                <a:latin typeface="Times New Roman" charset="0"/>
              </a:rPr>
              <a:t>fainter</a:t>
            </a:r>
            <a:r>
              <a:rPr lang="en-US" sz="2800">
                <a:solidFill>
                  <a:srgbClr val="74110E"/>
                </a:solidFill>
                <a:latin typeface="Times New Roman" charset="0"/>
              </a:rPr>
              <a:t> in flux is five magnitudes</a:t>
            </a:r>
          </a:p>
          <a:p>
            <a:r>
              <a:rPr lang="en-US" sz="2800">
                <a:solidFill>
                  <a:srgbClr val="74110E"/>
                </a:solidFill>
                <a:latin typeface="Times New Roman" charset="0"/>
              </a:rPr>
              <a:t>fainter (</a:t>
            </a:r>
            <a:r>
              <a:rPr lang="en-US" sz="2800" b="1">
                <a:solidFill>
                  <a:srgbClr val="74110E"/>
                </a:solidFill>
                <a:latin typeface="Times New Roman" charset="0"/>
              </a:rPr>
              <a:t>larger</a:t>
            </a:r>
            <a:r>
              <a:rPr lang="en-US" sz="2800">
                <a:solidFill>
                  <a:srgbClr val="74110E"/>
                </a:solidFill>
                <a:latin typeface="Times New Roman" charset="0"/>
              </a:rPr>
              <a:t> number).</a:t>
            </a:r>
          </a:p>
        </p:txBody>
      </p:sp>
      <p:sp>
        <p:nvSpPr>
          <p:cNvPr id="17415" name="Text Box 7"/>
          <p:cNvSpPr txBox="1">
            <a:spLocks noChangeArrowheads="1"/>
          </p:cNvSpPr>
          <p:nvPr/>
        </p:nvSpPr>
        <p:spPr bwMode="auto">
          <a:xfrm>
            <a:off x="381000" y="5334000"/>
            <a:ext cx="8340725" cy="946150"/>
          </a:xfrm>
          <a:prstGeom prst="rect">
            <a:avLst/>
          </a:prstGeom>
          <a:noFill/>
          <a:ln w="9525">
            <a:noFill/>
            <a:miter lim="800000"/>
            <a:headEnd/>
            <a:tailEnd/>
          </a:ln>
        </p:spPr>
        <p:txBody>
          <a:bodyPr wrap="none">
            <a:prstTxWarp prst="textNoShape">
              <a:avLst/>
            </a:prstTxWarp>
            <a:spAutoFit/>
          </a:bodyPr>
          <a:lstStyle/>
          <a:p>
            <a:r>
              <a:rPr lang="en-US" sz="2800">
                <a:latin typeface="Times New Roman" charset="0"/>
              </a:rPr>
              <a:t>Faintest objects detectable with </a:t>
            </a:r>
            <a:r>
              <a:rPr lang="en-US" sz="2800" i="1">
                <a:latin typeface="Times New Roman" charset="0"/>
              </a:rPr>
              <a:t>HST</a:t>
            </a:r>
            <a:r>
              <a:rPr lang="en-US" sz="2800">
                <a:latin typeface="Times New Roman" charset="0"/>
              </a:rPr>
              <a:t> have magnitudes of </a:t>
            </a:r>
          </a:p>
          <a:p>
            <a:r>
              <a:rPr lang="en-US" sz="2800">
                <a:latin typeface="Times New Roman" charset="0"/>
              </a:rPr>
              <a:t>~ 28 in R/I bands.  The sun has </a:t>
            </a:r>
            <a:r>
              <a:rPr lang="en-US" sz="2800" i="1">
                <a:latin typeface="Times New Roman" charset="0"/>
              </a:rPr>
              <a:t>m</a:t>
            </a:r>
            <a:r>
              <a:rPr lang="en-US" sz="2800" baseline="-25000">
                <a:latin typeface="Times New Roman" charset="0"/>
              </a:rPr>
              <a:t>V</a:t>
            </a:r>
            <a:r>
              <a:rPr lang="en-US" sz="2800">
                <a:latin typeface="Times New Roman" charset="0"/>
              </a:rPr>
              <a:t> = -26.75 mag</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contrast="20000"/>
          </a:blip>
          <a:srcRect/>
          <a:stretch>
            <a:fillRect/>
          </a:stretch>
        </p:blipFill>
        <p:spPr bwMode="auto">
          <a:xfrm>
            <a:off x="762000" y="1143000"/>
            <a:ext cx="7696200" cy="1143000"/>
          </a:xfrm>
          <a:prstGeom prst="rect">
            <a:avLst/>
          </a:prstGeom>
          <a:noFill/>
          <a:ln w="9525">
            <a:noFill/>
            <a:miter lim="800000"/>
            <a:headEnd/>
            <a:tailEnd/>
          </a:ln>
        </p:spPr>
      </p:pic>
      <p:pic>
        <p:nvPicPr>
          <p:cNvPr id="33795" name="Picture 3"/>
          <p:cNvPicPr>
            <a:picLocks noChangeAspect="1" noChangeArrowheads="1"/>
          </p:cNvPicPr>
          <p:nvPr/>
        </p:nvPicPr>
        <p:blipFill>
          <a:blip r:embed="rId4"/>
          <a:srcRect/>
          <a:stretch>
            <a:fillRect/>
          </a:stretch>
        </p:blipFill>
        <p:spPr bwMode="auto">
          <a:xfrm>
            <a:off x="1752600" y="2667000"/>
            <a:ext cx="4572000" cy="2538413"/>
          </a:xfrm>
          <a:prstGeom prst="rect">
            <a:avLst/>
          </a:prstGeom>
          <a:noFill/>
          <a:ln w="9525">
            <a:noFill/>
            <a:miter lim="800000"/>
            <a:headEnd/>
            <a:tailEnd/>
          </a:ln>
        </p:spPr>
      </p:pic>
      <p:pic>
        <p:nvPicPr>
          <p:cNvPr id="33796" name="Picture 4"/>
          <p:cNvPicPr>
            <a:picLocks noChangeAspect="1" noChangeArrowheads="1"/>
          </p:cNvPicPr>
          <p:nvPr/>
        </p:nvPicPr>
        <p:blipFill>
          <a:blip r:embed="rId5">
            <a:lum contrast="10000"/>
          </a:blip>
          <a:srcRect/>
          <a:stretch>
            <a:fillRect/>
          </a:stretch>
        </p:blipFill>
        <p:spPr bwMode="auto">
          <a:xfrm>
            <a:off x="990600" y="5430838"/>
            <a:ext cx="7467600" cy="1122362"/>
          </a:xfrm>
          <a:prstGeom prst="rect">
            <a:avLst/>
          </a:prstGeom>
          <a:noFill/>
          <a:ln w="9525">
            <a:noFill/>
            <a:miter lim="800000"/>
            <a:headEnd/>
            <a:tailEnd/>
          </a:ln>
        </p:spPr>
      </p:pic>
      <p:sp>
        <p:nvSpPr>
          <p:cNvPr id="33797" name="Text Box 5"/>
          <p:cNvSpPr txBox="1">
            <a:spLocks noChangeArrowheads="1"/>
          </p:cNvSpPr>
          <p:nvPr/>
        </p:nvSpPr>
        <p:spPr bwMode="auto">
          <a:xfrm>
            <a:off x="1085850" y="273050"/>
            <a:ext cx="7423226"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0090"/>
                </a:solidFill>
                <a:latin typeface="Times New Roman"/>
                <a:cs typeface="Times New Roman"/>
              </a:rPr>
              <a:t>Magnitudes, A Formal Definition</a:t>
            </a:r>
          </a:p>
        </p:txBody>
      </p:sp>
      <p:sp>
        <p:nvSpPr>
          <p:cNvPr id="33798" name="Text Box 6"/>
          <p:cNvSpPr txBox="1">
            <a:spLocks noChangeArrowheads="1"/>
          </p:cNvSpPr>
          <p:nvPr/>
        </p:nvSpPr>
        <p:spPr bwMode="auto">
          <a:xfrm>
            <a:off x="914400" y="2514600"/>
            <a:ext cx="700088" cy="457200"/>
          </a:xfrm>
          <a:prstGeom prst="rect">
            <a:avLst/>
          </a:prstGeom>
          <a:noFill/>
          <a:ln w="9525">
            <a:noFill/>
            <a:miter lim="800000"/>
            <a:headEnd/>
            <a:tailEnd/>
          </a:ln>
        </p:spPr>
        <p:txBody>
          <a:bodyPr wrap="none">
            <a:prstTxWarp prst="textNoShape">
              <a:avLst/>
            </a:prstTxWarp>
            <a:spAutoFit/>
          </a:bodyPr>
          <a:lstStyle/>
          <a:p>
            <a:r>
              <a:rPr lang="en-US"/>
              <a:t>e.g.,</a:t>
            </a:r>
          </a:p>
        </p:txBody>
      </p:sp>
      <p:sp>
        <p:nvSpPr>
          <p:cNvPr id="33799" name="Text Box 7"/>
          <p:cNvSpPr txBox="1">
            <a:spLocks noChangeArrowheads="1"/>
          </p:cNvSpPr>
          <p:nvPr/>
        </p:nvSpPr>
        <p:spPr bwMode="auto">
          <a:xfrm>
            <a:off x="6705600" y="2667000"/>
            <a:ext cx="2133600" cy="2101850"/>
          </a:xfrm>
          <a:prstGeom prst="rect">
            <a:avLst/>
          </a:prstGeom>
          <a:noFill/>
          <a:ln w="9525">
            <a:noFill/>
            <a:miter lim="800000"/>
            <a:headEnd/>
            <a:tailEnd/>
          </a:ln>
        </p:spPr>
        <p:txBody>
          <a:bodyPr>
            <a:prstTxWarp prst="textNoShape">
              <a:avLst/>
            </a:prstTxWarp>
            <a:spAutoFit/>
          </a:bodyPr>
          <a:lstStyle/>
          <a:p>
            <a:pPr algn="r"/>
            <a:r>
              <a:rPr lang="en-US" sz="2200"/>
              <a:t>Because Vega  (= </a:t>
            </a:r>
            <a:r>
              <a:rPr lang="en-US" sz="2200">
                <a:sym typeface="Symbol" charset="2"/>
              </a:rPr>
              <a:t> Lyrae) is declared to be the zero-point! (at least for the UBV… system)</a:t>
            </a:r>
            <a:endParaRPr lang="en-US" sz="2200"/>
          </a:p>
        </p:txBody>
      </p:sp>
      <p:sp>
        <p:nvSpPr>
          <p:cNvPr id="33800" name="Line 8"/>
          <p:cNvSpPr>
            <a:spLocks noChangeShapeType="1"/>
          </p:cNvSpPr>
          <p:nvPr/>
        </p:nvSpPr>
        <p:spPr bwMode="auto">
          <a:xfrm flipH="1" flipV="1">
            <a:off x="7010400" y="2133600"/>
            <a:ext cx="762000" cy="609600"/>
          </a:xfrm>
          <a:prstGeom prst="line">
            <a:avLst/>
          </a:prstGeom>
          <a:noFill/>
          <a:ln w="38100">
            <a:solidFill>
              <a:srgbClr val="810F0B"/>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3284538" y="304800"/>
            <a:ext cx="5326062" cy="3519488"/>
          </a:xfrm>
          <a:prstGeom prst="rect">
            <a:avLst/>
          </a:prstGeom>
          <a:noFill/>
          <a:ln w="9525">
            <a:noFill/>
            <a:miter lim="800000"/>
            <a:headEnd/>
            <a:tailEnd/>
          </a:ln>
        </p:spPr>
      </p:pic>
      <p:pic>
        <p:nvPicPr>
          <p:cNvPr id="35843" name="Picture 3"/>
          <p:cNvPicPr>
            <a:picLocks noChangeAspect="1" noChangeArrowheads="1"/>
          </p:cNvPicPr>
          <p:nvPr/>
        </p:nvPicPr>
        <p:blipFill>
          <a:blip r:embed="rId4"/>
          <a:srcRect/>
          <a:stretch>
            <a:fillRect/>
          </a:stretch>
        </p:blipFill>
        <p:spPr bwMode="auto">
          <a:xfrm>
            <a:off x="1981200" y="3921125"/>
            <a:ext cx="6477000" cy="2784475"/>
          </a:xfrm>
          <a:prstGeom prst="rect">
            <a:avLst/>
          </a:prstGeom>
          <a:noFill/>
          <a:ln w="9525">
            <a:noFill/>
            <a:miter lim="800000"/>
            <a:headEnd/>
            <a:tailEnd/>
          </a:ln>
        </p:spPr>
      </p:pic>
      <p:sp>
        <p:nvSpPr>
          <p:cNvPr id="35844" name="Text Box 4"/>
          <p:cNvSpPr txBox="1">
            <a:spLocks noChangeArrowheads="1"/>
          </p:cNvSpPr>
          <p:nvPr/>
        </p:nvSpPr>
        <p:spPr bwMode="auto">
          <a:xfrm>
            <a:off x="304800" y="228600"/>
            <a:ext cx="2707993" cy="4031873"/>
          </a:xfrm>
          <a:prstGeom prst="rect">
            <a:avLst/>
          </a:prstGeom>
          <a:noFill/>
          <a:ln w="9525">
            <a:noFill/>
            <a:miter lim="800000"/>
            <a:headEnd/>
            <a:tailEnd/>
          </a:ln>
        </p:spPr>
        <p:txBody>
          <a:bodyPr wrap="none">
            <a:prstTxWarp prst="textNoShape">
              <a:avLst/>
            </a:prstTxWarp>
            <a:spAutoFit/>
          </a:bodyPr>
          <a:lstStyle/>
          <a:p>
            <a:r>
              <a:rPr lang="en-US" sz="3200" b="1" dirty="0">
                <a:solidFill>
                  <a:srgbClr val="000090"/>
                </a:solidFill>
                <a:latin typeface="Times New Roman"/>
                <a:cs typeface="Times New Roman"/>
              </a:rPr>
              <a:t>Defining</a:t>
            </a:r>
          </a:p>
          <a:p>
            <a:r>
              <a:rPr lang="en-US" sz="3200" b="1" dirty="0">
                <a:solidFill>
                  <a:srgbClr val="000090"/>
                </a:solidFill>
                <a:latin typeface="Times New Roman"/>
                <a:cs typeface="Times New Roman"/>
              </a:rPr>
              <a:t>effective</a:t>
            </a:r>
          </a:p>
          <a:p>
            <a:r>
              <a:rPr lang="en-US" sz="3200" b="1" dirty="0">
                <a:solidFill>
                  <a:srgbClr val="000090"/>
                </a:solidFill>
                <a:latin typeface="Times New Roman"/>
                <a:cs typeface="Times New Roman"/>
              </a:rPr>
              <a:t>wavelengths</a:t>
            </a:r>
          </a:p>
          <a:p>
            <a:r>
              <a:rPr lang="en-US" sz="3200" b="1" dirty="0">
                <a:solidFill>
                  <a:srgbClr val="000090"/>
                </a:solidFill>
                <a:latin typeface="Times New Roman"/>
                <a:cs typeface="Times New Roman"/>
              </a:rPr>
              <a:t>(and the</a:t>
            </a:r>
          </a:p>
          <a:p>
            <a:r>
              <a:rPr lang="en-US" sz="3200" b="1" dirty="0">
                <a:solidFill>
                  <a:srgbClr val="000090"/>
                </a:solidFill>
                <a:latin typeface="Times New Roman"/>
                <a:cs typeface="Times New Roman"/>
              </a:rPr>
              <a:t>corresponding</a:t>
            </a:r>
          </a:p>
          <a:p>
            <a:r>
              <a:rPr lang="en-US" sz="3200" b="1" dirty="0" err="1">
                <a:solidFill>
                  <a:srgbClr val="000090"/>
                </a:solidFill>
                <a:latin typeface="Times New Roman"/>
                <a:cs typeface="Times New Roman"/>
              </a:rPr>
              <a:t>bandpass</a:t>
            </a:r>
            <a:endParaRPr lang="en-US" sz="3200" b="1" dirty="0">
              <a:solidFill>
                <a:srgbClr val="000090"/>
              </a:solidFill>
              <a:latin typeface="Times New Roman"/>
              <a:cs typeface="Times New Roman"/>
            </a:endParaRPr>
          </a:p>
          <a:p>
            <a:r>
              <a:rPr lang="en-US" sz="3200" b="1" dirty="0">
                <a:solidFill>
                  <a:srgbClr val="000090"/>
                </a:solidFill>
                <a:latin typeface="Times New Roman"/>
                <a:cs typeface="Times New Roman"/>
              </a:rPr>
              <a:t>averaged</a:t>
            </a:r>
          </a:p>
          <a:p>
            <a:r>
              <a:rPr lang="en-US" sz="3200" b="1" dirty="0">
                <a:solidFill>
                  <a:srgbClr val="000090"/>
                </a:solidFill>
                <a:latin typeface="Times New Roman"/>
                <a:cs typeface="Times New Roman"/>
              </a:rPr>
              <a:t>fluxes)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317</TotalTime>
  <Words>2041</Words>
  <Application>Microsoft Macintosh PowerPoint</Application>
  <PresentationFormat>On-screen Show (4:3)</PresentationFormat>
  <Paragraphs>282</Paragraphs>
  <Slides>44</Slides>
  <Notes>10</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Equation</vt:lpstr>
      <vt:lpstr>Ay 124 – Lecture 2 Photometry, Color-Magnitude Diagrams, Interstellar Extinction</vt:lpstr>
      <vt:lpstr>Slide 2</vt:lpstr>
      <vt:lpstr>Some Common Photometric Systems (in the visible)</vt:lpstr>
      <vt:lpstr>Slide 4</vt:lpstr>
      <vt:lpstr>Slide 5</vt:lpstr>
      <vt:lpstr>Fluxes and Magnitudes</vt:lpstr>
      <vt:lpstr>Slide 7</vt:lpstr>
      <vt:lpstr>Slide 8</vt:lpstr>
      <vt:lpstr>Slide 9</vt:lpstr>
      <vt:lpstr>Magnitude Zero Points</vt:lpstr>
      <vt:lpstr>Photometric Zero-Points (Visible)</vt:lpstr>
      <vt:lpstr>Slide 12</vt:lpstr>
      <vt:lpstr>Slide 13</vt:lpstr>
      <vt:lpstr>Slide 14</vt:lpstr>
      <vt:lpstr>Colors From Magnitudes </vt:lpstr>
      <vt:lpstr>Apparent vs. Absolute Magnitudes</vt:lpstr>
      <vt:lpstr>Photometric Calibration: Standard Stars</vt:lpstr>
      <vt:lpstr>Slide 18</vt:lpstr>
      <vt:lpstr>Alas, Even The “Same” Photometric Systems Are Seldom Really The Same …</vt:lpstr>
      <vt:lpstr>Slide 20</vt:lpstr>
      <vt:lpstr>Hertzsprung-Russell Diagram (HRD) </vt:lpstr>
      <vt:lpstr>Slide 22</vt:lpstr>
      <vt:lpstr>Hipparcos HRD</vt:lpstr>
      <vt:lpstr>Luminosity Classification</vt:lpstr>
      <vt:lpstr>Absorption by the Earth’s Atmosphere</vt:lpstr>
      <vt:lpstr>Slide 26</vt:lpstr>
      <vt:lpstr>Interstellar Dust Grains</vt:lpstr>
      <vt:lpstr>Slide 28</vt:lpstr>
      <vt:lpstr>Slide 29</vt:lpstr>
      <vt:lpstr>Slide 30</vt:lpstr>
      <vt:lpstr>Slide 31</vt:lpstr>
      <vt:lpstr>Slide 32</vt:lpstr>
      <vt:lpstr>Slide 33</vt:lpstr>
      <vt:lpstr>Interstellar Extinction Curve</vt:lpstr>
      <vt:lpstr>Extinction Curves are Not Universal</vt:lpstr>
      <vt:lpstr>Color Sequence(s)</vt:lpstr>
      <vt:lpstr>Interstellar Extinction in Standard Photometric Bandpasses</vt:lpstr>
      <vt:lpstr>The Cosecant Law</vt:lpstr>
      <vt:lpstr>Galactic Extinction Map</vt:lpstr>
      <vt:lpstr>Slide 40</vt:lpstr>
      <vt:lpstr>Visible Light</vt:lpstr>
      <vt:lpstr>Visible Light</vt:lpstr>
      <vt:lpstr>Visible Light</vt:lpstr>
      <vt:lpstr>Interstellar Polarization</vt:lpstr>
    </vt:vector>
  </TitlesOfParts>
  <Company>Caltech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Ay 124 Structure and Dynamics of Galaxies Winter 2009</dc:title>
  <dc:creator>George Djorgovski</dc:creator>
  <cp:lastModifiedBy>George Djorgovski</cp:lastModifiedBy>
  <cp:revision>11</cp:revision>
  <dcterms:created xsi:type="dcterms:W3CDTF">2009-01-12T21:35:57Z</dcterms:created>
  <dcterms:modified xsi:type="dcterms:W3CDTF">2009-01-12T22:25:25Z</dcterms:modified>
</cp:coreProperties>
</file>