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embeddings/Microsoft_Equation22.bin" ContentType="application/vnd.openxmlformats-officedocument.oleObject"/>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embeddings/Microsoft_Equation8.bin" ContentType="application/vnd.openxmlformats-officedocument.oleObject"/>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embeddings/Microsoft_Equation12.bin" ContentType="application/vnd.openxmlformats-officedocument.oleObject"/>
  <Override PartName="/ppt/embeddings/Microsoft_Equation19.bin" ContentType="application/vnd.openxmlformats-officedocument.oleObject"/>
  <Override PartName="/ppt/embeddings/Microsoft_Equation11.bin" ContentType="application/vnd.openxmlformats-officedocument.oleObject"/>
  <Override PartName="/ppt/embeddings/Microsoft_Equation20.bin" ContentType="application/vnd.openxmlformats-officedocument.oleObject"/>
  <Override PartName="/ppt/notesSlides/notesSlide4.xml" ContentType="application/vnd.openxmlformats-officedocument.presentationml.notesSlide+xml"/>
  <Override PartName="/ppt/embeddings/Microsoft_Equation4.bin" ContentType="application/vnd.openxmlformats-officedocument.oleObject"/>
  <Override PartName="/ppt/slides/slide13.xml" ContentType="application/vnd.openxmlformats-officedocument.presentationml.slide+xml"/>
  <Override PartName="/ppt/embeddings/Microsoft_Equation23.bin" ContentType="application/vnd.openxmlformats-officedocument.oleObject"/>
  <Override PartName="/ppt/embeddings/Microsoft_Equation5.bin" ContentType="application/vnd.openxmlformats-officedocument.oleObject"/>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embeddings/Microsoft_Equation18.bin" ContentType="application/vnd.openxmlformats-officedocument.oleObject"/>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Default Extension="png" ContentType="image/png"/>
  <Override PartName="/ppt/embeddings/Microsoft_Equation1.bin" ContentType="application/vnd.openxmlformats-officedocument.oleObject"/>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embeddings/Microsoft_Equation24.bin" ContentType="application/vnd.openxmlformats-officedocument.oleObject"/>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53.xml" ContentType="application/vnd.openxmlformats-officedocument.presentationml.slide+xml"/>
  <Override PartName="/ppt/embeddings/Microsoft_Equation3.bin" ContentType="application/vnd.openxmlformats-officedocument.oleObject"/>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theme/theme2.xml" ContentType="application/vnd.openxmlformats-officedocument.theme+xml"/>
  <Override PartName="/ppt/embeddings/Microsoft_Equation15.bin" ContentType="application/vnd.openxmlformats-officedocument.oleObject"/>
  <Override PartName="/ppt/slides/slide2.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embeddings/Microsoft_Equation16.bin" ContentType="application/vnd.openxmlformats-officedocument.oleObject"/>
  <Override PartName="/ppt/notesSlides/notesSlide3.xml" ContentType="application/vnd.openxmlformats-officedocument.presentationml.notesSlide+xml"/>
  <Override PartName="/ppt/embeddings/Microsoft_Equation25.bin" ContentType="application/vnd.openxmlformats-officedocument.oleObject"/>
  <Override PartName="/ppt/slides/slide58.xml" ContentType="application/vnd.openxmlformats-officedocument.presentationml.slide+xml"/>
  <Default Extension="xml" ContentType="application/xml"/>
  <Override PartName="/ppt/embeddings/Microsoft_Equation14.bin" ContentType="application/vnd.openxmlformats-officedocument.oleObject"/>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embeddings/Microsoft_Equation2.bin" ContentType="application/vnd.openxmlformats-officedocument.oleObject"/>
  <Override PartName="/ppt/embeddings/Microsoft_Equation26.bin" ContentType="application/vnd.openxmlformats-officedocument.oleObject"/>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embeddings/Microsoft_Equation10.bin" ContentType="application/vnd.openxmlformats-officedocument.oleObject"/>
  <Override PartName="/ppt/slides/slide34.xml" ContentType="application/vnd.openxmlformats-officedocument.presentationml.slide+xml"/>
  <Override PartName="/ppt/slides/slide44.xml" ContentType="application/vnd.openxmlformats-officedocument.presentationml.slide+xml"/>
  <Override PartName="/ppt/embeddings/Microsoft_Equation7.bin" ContentType="application/vnd.openxmlformats-officedocument.oleObject"/>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embeddings/Microsoft_Equation13.bin" ContentType="application/vnd.openxmlformats-officedocument.oleObject"/>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embeddings/Microsoft_Equation27.bin" ContentType="application/vnd.openxmlformats-officedocument.oleObject"/>
  <Override PartName="/ppt/slides/slide8.xml" ContentType="application/vnd.openxmlformats-officedocument.presentationml.slide+xml"/>
  <Override PartName="/ppt/embeddings/Microsoft_Equation9.bin" ContentType="application/vnd.openxmlformats-officedocument.oleObject"/>
  <Override PartName="/ppt/slides/slide15.xml" ContentType="application/vnd.openxmlformats-officedocument.presentationml.slide+xml"/>
  <Override PartName="/ppt/embeddings/Microsoft_Equation6.bin" ContentType="application/vnd.openxmlformats-officedocument.oleObject"/>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embeddings/Microsoft_Equation17.bin" ContentType="application/vnd.openxmlformats-officedocument.oleObject"/>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Default Extension="pdf" ContentType="application/pdf"/>
  <Override PartName="/ppt/embeddings/Microsoft_Equation21.bin" ContentType="application/vnd.openxmlformats-officedocument.oleObject"/>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8"/>
  </p:notesMasterIdLst>
  <p:sldIdLst>
    <p:sldId id="305" r:id="rId2"/>
    <p:sldId id="389" r:id="rId3"/>
    <p:sldId id="488" r:id="rId4"/>
    <p:sldId id="402" r:id="rId5"/>
    <p:sldId id="397" r:id="rId6"/>
    <p:sldId id="405" r:id="rId7"/>
    <p:sldId id="399" r:id="rId8"/>
    <p:sldId id="400" r:id="rId9"/>
    <p:sldId id="401" r:id="rId10"/>
    <p:sldId id="408" r:id="rId11"/>
    <p:sldId id="409" r:id="rId12"/>
    <p:sldId id="410" r:id="rId13"/>
    <p:sldId id="411" r:id="rId14"/>
    <p:sldId id="415" r:id="rId15"/>
    <p:sldId id="419" r:id="rId16"/>
    <p:sldId id="423" r:id="rId17"/>
    <p:sldId id="425" r:id="rId18"/>
    <p:sldId id="447" r:id="rId19"/>
    <p:sldId id="426" r:id="rId20"/>
    <p:sldId id="429" r:id="rId21"/>
    <p:sldId id="428" r:id="rId22"/>
    <p:sldId id="433" r:id="rId23"/>
    <p:sldId id="446" r:id="rId24"/>
    <p:sldId id="435" r:id="rId25"/>
    <p:sldId id="436" r:id="rId26"/>
    <p:sldId id="437" r:id="rId27"/>
    <p:sldId id="448" r:id="rId28"/>
    <p:sldId id="449" r:id="rId29"/>
    <p:sldId id="450" r:id="rId30"/>
    <p:sldId id="451" r:id="rId31"/>
    <p:sldId id="452" r:id="rId32"/>
    <p:sldId id="453" r:id="rId33"/>
    <p:sldId id="454" r:id="rId34"/>
    <p:sldId id="455" r:id="rId35"/>
    <p:sldId id="472" r:id="rId36"/>
    <p:sldId id="473" r:id="rId37"/>
    <p:sldId id="474" r:id="rId38"/>
    <p:sldId id="475" r:id="rId39"/>
    <p:sldId id="518" r:id="rId40"/>
    <p:sldId id="516" r:id="rId41"/>
    <p:sldId id="476" r:id="rId42"/>
    <p:sldId id="515" r:id="rId43"/>
    <p:sldId id="519" r:id="rId44"/>
    <p:sldId id="520" r:id="rId45"/>
    <p:sldId id="477" r:id="rId46"/>
    <p:sldId id="478" r:id="rId47"/>
    <p:sldId id="479" r:id="rId48"/>
    <p:sldId id="480" r:id="rId49"/>
    <p:sldId id="481" r:id="rId50"/>
    <p:sldId id="482" r:id="rId51"/>
    <p:sldId id="483" r:id="rId52"/>
    <p:sldId id="484" r:id="rId53"/>
    <p:sldId id="487" r:id="rId54"/>
    <p:sldId id="485" r:id="rId55"/>
    <p:sldId id="486" r:id="rId56"/>
    <p:sldId id="495" r:id="rId57"/>
    <p:sldId id="496" r:id="rId58"/>
    <p:sldId id="497" r:id="rId59"/>
    <p:sldId id="498" r:id="rId60"/>
    <p:sldId id="499" r:id="rId61"/>
    <p:sldId id="500" r:id="rId62"/>
    <p:sldId id="501" r:id="rId63"/>
    <p:sldId id="502" r:id="rId64"/>
    <p:sldId id="503" r:id="rId65"/>
    <p:sldId id="504" r:id="rId66"/>
    <p:sldId id="505"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D9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howOutlineIcons="0" horzBarState="maximized">
    <p:restoredLeft sz="9982" autoAdjust="0"/>
    <p:restoredTop sz="94660"/>
  </p:normalViewPr>
  <p:slideViewPr>
    <p:cSldViewPr snapToObjects="1">
      <p:cViewPr>
        <p:scale>
          <a:sx n="110" d="100"/>
          <a:sy n="110" d="100"/>
        </p:scale>
        <p:origin x="-2584" y="-106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2720"/>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presProps" Target="presProps.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viewProps" Target="viewProps.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tableStyles" Target="tableStyles.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printerSettings" Target="printerSettings/printerSettings1.bin"/><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notesMaster" Target="notesMasters/notesMaster1.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1.pict"/></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1.pict"/><Relationship Id="rId3" Type="http://schemas.openxmlformats.org/officeDocument/2006/relationships/image" Target="../media/image65.pict"/><Relationship Id="rId1" Type="http://schemas.openxmlformats.org/officeDocument/2006/relationships/image" Target="../media/image64.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6.pict"/></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5.pict"/><Relationship Id="rId1" Type="http://schemas.openxmlformats.org/officeDocument/2006/relationships/image" Target="../media/image74.pict"/></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7.pict"/><Relationship Id="rId3" Type="http://schemas.openxmlformats.org/officeDocument/2006/relationships/image" Target="../media/image78.pict"/><Relationship Id="rId1" Type="http://schemas.openxmlformats.org/officeDocument/2006/relationships/image" Target="../media/image76.pict"/></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9.pict"/></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pict"/><Relationship Id="rId3" Type="http://schemas.openxmlformats.org/officeDocument/2006/relationships/image" Target="../media/image29.pict"/><Relationship Id="rId1" Type="http://schemas.openxmlformats.org/officeDocument/2006/relationships/image" Target="../media/image27.pict"/></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1.pict"/><Relationship Id="rId1" Type="http://schemas.openxmlformats.org/officeDocument/2006/relationships/image" Target="../media/image30.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pict"/></Relationships>
</file>

<file path=ppt/drawings/_rels/vmlDrawing6.vml.rels><?xml version="1.0" encoding="UTF-8" standalone="yes"?>
<Relationships xmlns="http://schemas.openxmlformats.org/package/2006/relationships"><Relationship Id="rId4" Type="http://schemas.openxmlformats.org/officeDocument/2006/relationships/image" Target="../media/image37.pict"/><Relationship Id="rId1" Type="http://schemas.openxmlformats.org/officeDocument/2006/relationships/image" Target="../media/image34.pict"/><Relationship Id="rId2" Type="http://schemas.openxmlformats.org/officeDocument/2006/relationships/image" Target="../media/image35.pict"/><Relationship Id="rId3" Type="http://schemas.openxmlformats.org/officeDocument/2006/relationships/image" Target="../media/image36.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pict"/></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1.pict"/><Relationship Id="rId1" Type="http://schemas.openxmlformats.org/officeDocument/2006/relationships/image" Target="../media/image40.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217CCF-9F2F-F84F-8E7A-3342111F2082}" type="datetimeFigureOut">
              <a:rPr lang="en-US" smtClean="0"/>
              <a:pPr/>
              <a:t>1/14/09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7E0BC-801C-5B41-98AB-52D4CEB3F3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09D8DE2-9F83-CE47-8A85-77307AC64231}" type="slidenum">
              <a:rPr lang="en-US"/>
              <a:pPr/>
              <a:t>56</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3C0095B-B218-4B4C-A3BE-D2E210C33774}" type="slidenum">
              <a:rPr lang="en-US"/>
              <a:pPr/>
              <a:t>65</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8545012-DEAA-C148-A88C-81F0982D12BC}" type="slidenum">
              <a:rPr lang="en-US"/>
              <a:pPr/>
              <a:t>66</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28DC4C2-8C77-1246-A63F-715DD239E4A6}" type="slidenum">
              <a:rPr lang="en-US"/>
              <a:pPr/>
              <a:t>57</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C86F000-4248-954C-9246-185A9F89DBD1}" type="slidenum">
              <a:rPr lang="en-US"/>
              <a:pPr/>
              <a:t>58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AECE99A-7D01-424D-9AEA-68C1AF612CC2}" type="slidenum">
              <a:rPr lang="en-US"/>
              <a:pPr/>
              <a:t>59</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BAED02F-D0AA-A14B-8EA8-652A15DEDD55}" type="slidenum">
              <a:rPr lang="en-US"/>
              <a:pPr/>
              <a:t>60</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880A778-CB78-7349-8964-19E2AE35DF3C}" type="slidenum">
              <a:rPr lang="en-US"/>
              <a:pPr/>
              <a:t>61</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EA58FA6-485A-A944-9496-5457917E3649}" type="slidenum">
              <a:rPr lang="en-US"/>
              <a:pPr/>
              <a:t>62</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8249E65-80ED-9C43-AB7D-2F4CCCDDB913}" type="slidenum">
              <a:rPr lang="en-US"/>
              <a:pPr/>
              <a:t>63</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3B57C42-16BB-1A4E-A16B-4163A6D2229D}" type="slidenum">
              <a:rPr lang="en-US"/>
              <a:pPr/>
              <a:t>64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C21626-8518-7740-9B8B-5E6033FA842E}" type="datetimeFigureOut">
              <a:rPr lang="en-US" smtClean="0"/>
              <a:pPr/>
              <a:t>1/14/09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899783-D8B2-3D46-BD50-1518CE22F2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C21626-8518-7740-9B8B-5E6033FA842E}" type="datetimeFigureOut">
              <a:rPr lang="en-US" smtClean="0"/>
              <a:pPr/>
              <a:t>1/14/09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899783-D8B2-3D46-BD50-1518CE22F2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C21626-8518-7740-9B8B-5E6033FA842E}" type="datetimeFigureOut">
              <a:rPr lang="en-US" smtClean="0"/>
              <a:pPr/>
              <a:t>1/14/09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899783-D8B2-3D46-BD50-1518CE22F2F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0"/>
            <a:ext cx="87630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4038600"/>
            <a:ext cx="87630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0"/>
            <a:ext cx="43053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1066800"/>
            <a:ext cx="43053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066800"/>
            <a:ext cx="43053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43053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066800"/>
            <a:ext cx="87630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8600" y="4038600"/>
            <a:ext cx="87630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C21626-8518-7740-9B8B-5E6033FA842E}" type="datetimeFigureOut">
              <a:rPr lang="en-US" smtClean="0"/>
              <a:pPr/>
              <a:t>1/14/09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899783-D8B2-3D46-BD50-1518CE22F2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C21626-8518-7740-9B8B-5E6033FA842E}" type="datetimeFigureOut">
              <a:rPr lang="en-US" smtClean="0"/>
              <a:pPr/>
              <a:t>1/14/09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899783-D8B2-3D46-BD50-1518CE22F2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0C21626-8518-7740-9B8B-5E6033FA842E}" type="datetimeFigureOut">
              <a:rPr lang="en-US" smtClean="0"/>
              <a:pPr/>
              <a:t>1/14/09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4899783-D8B2-3D46-BD50-1518CE22F2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0C21626-8518-7740-9B8B-5E6033FA842E}" type="datetimeFigureOut">
              <a:rPr lang="en-US" smtClean="0"/>
              <a:pPr/>
              <a:t>1/14/09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4899783-D8B2-3D46-BD50-1518CE22F2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0C21626-8518-7740-9B8B-5E6033FA842E}" type="datetimeFigureOut">
              <a:rPr lang="en-US" smtClean="0"/>
              <a:pPr/>
              <a:t>1/14/09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4899783-D8B2-3D46-BD50-1518CE22F2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C21626-8518-7740-9B8B-5E6033FA842E}" type="datetimeFigureOut">
              <a:rPr lang="en-US" smtClean="0"/>
              <a:pPr/>
              <a:t>1/14/09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4899783-D8B2-3D46-BD50-1518CE22F2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0C21626-8518-7740-9B8B-5E6033FA842E}" type="datetimeFigureOut">
              <a:rPr lang="en-US" smtClean="0"/>
              <a:pPr/>
              <a:t>1/14/09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4899783-D8B2-3D46-BD50-1518CE22F2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0C21626-8518-7740-9B8B-5E6033FA842E}" type="datetimeFigureOut">
              <a:rPr lang="en-US" smtClean="0"/>
              <a:pPr/>
              <a:t>1/14/09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4899783-D8B2-3D46-BD50-1518CE22F2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theme" Target="../theme/theme1.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609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762000"/>
            <a:ext cx="8839200" cy="609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457200" rtl="0" eaLnBrk="1" latinLnBrk="0" hangingPunct="1">
        <a:spcBef>
          <a:spcPct val="0"/>
        </a:spcBef>
        <a:buNone/>
        <a:defRPr sz="4000" b="1" kern="1200">
          <a:solidFill>
            <a:srgbClr val="000090"/>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3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Courier New"/>
        <a:buChar char="o"/>
        <a:defRPr sz="20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18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Wingdings" charset="2"/>
        <a:buChar char="§"/>
        <a:defRPr sz="18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3" Type="http://schemas.openxmlformats.org/officeDocument/2006/relationships/image" Target="../media/image20.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 Id="rId5"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3"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oleObject" Target="../embeddings/Microsoft_Equation3.bin"/><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oleObject" Target="../embeddings/Microsoft_Equation2.bin"/><Relationship Id="rId5" Type="http://schemas.openxmlformats.org/officeDocument/2006/relationships/oleObject" Target="../embeddings/Microsoft_Equation4.bin"/></Relationships>
</file>

<file path=ppt/slides/_rels/slide29.xml.rels><?xml version="1.0" encoding="UTF-8" standalone="yes"?>
<Relationships xmlns="http://schemas.openxmlformats.org/package/2006/relationships"><Relationship Id="rId4" Type="http://schemas.openxmlformats.org/officeDocument/2006/relationships/oleObject" Target="../embeddings/Microsoft_Equation6.bin"/><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oleObject" Target="../embeddings/Microsoft_Equation5.bin"/></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Microsoft_Equation7.bin"/><Relationship Id="rId1" Type="http://schemas.openxmlformats.org/officeDocument/2006/relationships/vmlDrawing" Target="../drawings/vmlDrawing4.v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Microsoft_Equation8.bin"/><Relationship Id="rId1" Type="http://schemas.openxmlformats.org/officeDocument/2006/relationships/vmlDrawing" Target="../drawings/vmlDrawing5.vml"/></Relationships>
</file>

<file path=ppt/slides/_rels/slide32.xml.rels><?xml version="1.0" encoding="UTF-8" standalone="yes"?>
<Relationships xmlns="http://schemas.openxmlformats.org/package/2006/relationships"><Relationship Id="rId6" Type="http://schemas.openxmlformats.org/officeDocument/2006/relationships/oleObject" Target="../embeddings/Microsoft_Equation12.bin"/><Relationship Id="rId4" Type="http://schemas.openxmlformats.org/officeDocument/2006/relationships/oleObject" Target="../embeddings/Microsoft_Equation10.bin"/><Relationship Id="rId1" Type="http://schemas.openxmlformats.org/officeDocument/2006/relationships/vmlDrawing" Target="../drawings/vmlDrawing6.vml"/><Relationship Id="rId2" Type="http://schemas.openxmlformats.org/officeDocument/2006/relationships/slideLayout" Target="../slideLayouts/slideLayout7.xml"/><Relationship Id="rId3" Type="http://schemas.openxmlformats.org/officeDocument/2006/relationships/oleObject" Target="../embeddings/Microsoft_Equation9.bin"/><Relationship Id="rId5" Type="http://schemas.openxmlformats.org/officeDocument/2006/relationships/oleObject" Target="../embeddings/Microsoft_Equation11.bin"/></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Microsoft_Equation13.bin"/><Relationship Id="rId1" Type="http://schemas.openxmlformats.org/officeDocument/2006/relationships/vmlDrawing" Target="../drawings/vmlDrawing7.v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4" Type="http://schemas.openxmlformats.org/officeDocument/2006/relationships/oleObject" Target="../embeddings/Microsoft_Equation15.bin"/><Relationship Id="rId1" Type="http://schemas.openxmlformats.org/officeDocument/2006/relationships/vmlDrawing" Target="../drawings/vmlDrawing8.vml"/><Relationship Id="rId2" Type="http://schemas.openxmlformats.org/officeDocument/2006/relationships/slideLayout" Target="../slideLayouts/slideLayout7.xml"/><Relationship Id="rId3" Type="http://schemas.openxmlformats.org/officeDocument/2006/relationships/oleObject" Target="../embeddings/Microsoft_Equation14.bin"/></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Microsoft_Equation16.bin"/><Relationship Id="rId1" Type="http://schemas.openxmlformats.org/officeDocument/2006/relationships/vmlDrawing" Target="../drawings/vmlDrawing9.vml"/></Relationships>
</file>

<file path=ppt/slides/_rels/slide39.xml.rels><?xml version="1.0" encoding="UTF-8" standalone="yes"?>
<Relationships xmlns="http://schemas.openxmlformats.org/package/2006/relationships"><Relationship Id="rId4" Type="http://schemas.openxmlformats.org/officeDocument/2006/relationships/image" Target="../media/image45.pdf"/><Relationship Id="rId1" Type="http://schemas.openxmlformats.org/officeDocument/2006/relationships/slideLayout" Target="../slideLayouts/slideLayout2.xml"/><Relationship Id="rId2" Type="http://schemas.openxmlformats.org/officeDocument/2006/relationships/image" Target="../media/image43.pdf"/><Relationship Id="rId3" Type="http://schemas.openxmlformats.org/officeDocument/2006/relationships/image" Target="../media/image44.png"/><Relationship Id="rId5"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53.pdf"/><Relationship Id="rId4" Type="http://schemas.openxmlformats.org/officeDocument/2006/relationships/image" Target="../media/image49.pdf"/><Relationship Id="rId5" Type="http://schemas.openxmlformats.org/officeDocument/2006/relationships/image" Target="../media/image50.png"/><Relationship Id="rId7" Type="http://schemas.openxmlformats.org/officeDocument/2006/relationships/image" Target="../media/image52.png"/><Relationship Id="rId1" Type="http://schemas.openxmlformats.org/officeDocument/2006/relationships/slideLayout" Target="../slideLayouts/slideLayout7.xml"/><Relationship Id="rId2" Type="http://schemas.openxmlformats.org/officeDocument/2006/relationships/image" Target="../media/image47.pdf"/><Relationship Id="rId9" Type="http://schemas.openxmlformats.org/officeDocument/2006/relationships/image" Target="../media/image54.png"/><Relationship Id="rId3" Type="http://schemas.openxmlformats.org/officeDocument/2006/relationships/image" Target="../media/image48.png"/><Relationship Id="rId6" Type="http://schemas.openxmlformats.org/officeDocument/2006/relationships/image" Target="../media/image51.pdf"/></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6.pdf"/><Relationship Id="rId3" Type="http://schemas.openxmlformats.org/officeDocument/2006/relationships/image" Target="../media/image5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3" Type="http://schemas.openxmlformats.org/officeDocument/2006/relationships/image" Target="../media/image5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3" Type="http://schemas.openxmlformats.org/officeDocument/2006/relationships/image" Target="../media/image6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Microsoft_Equation17.bin"/><Relationship Id="rId1" Type="http://schemas.openxmlformats.org/officeDocument/2006/relationships/vmlDrawing" Target="../drawings/vmlDrawing10.v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4" Type="http://schemas.openxmlformats.org/officeDocument/2006/relationships/oleObject" Target="../embeddings/Microsoft_Equation19.bin"/><Relationship Id="rId1" Type="http://schemas.openxmlformats.org/officeDocument/2006/relationships/vmlDrawing" Target="../drawings/vmlDrawing11.vml"/><Relationship Id="rId2" Type="http://schemas.openxmlformats.org/officeDocument/2006/relationships/slideLayout" Target="../slideLayouts/slideLayout7.xml"/><Relationship Id="rId3" Type="http://schemas.openxmlformats.org/officeDocument/2006/relationships/oleObject" Target="../embeddings/Microsoft_Equation18.bin"/><Relationship Id="rId5" Type="http://schemas.openxmlformats.org/officeDocument/2006/relationships/oleObject" Target="../embeddings/Microsoft_Equation20.bin"/></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Microsoft_Equation21.bin"/><Relationship Id="rId1" Type="http://schemas.openxmlformats.org/officeDocument/2006/relationships/vmlDrawing" Target="../drawings/vmlDrawing12.v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6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7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7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4" Type="http://schemas.openxmlformats.org/officeDocument/2006/relationships/image" Target="../media/image73.png"/><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2.png"/></Relationships>
</file>

<file path=ppt/slides/_rels/slide61.xml.rels><?xml version="1.0" encoding="UTF-8" standalone="yes"?>
<Relationships xmlns="http://schemas.openxmlformats.org/package/2006/relationships"><Relationship Id="rId4" Type="http://schemas.openxmlformats.org/officeDocument/2006/relationships/oleObject" Target="../embeddings/Microsoft_Equation22.bin"/><Relationship Id="rId1" Type="http://schemas.openxmlformats.org/officeDocument/2006/relationships/vmlDrawing" Target="../drawings/vmlDrawing13.vml"/><Relationship Id="rId2" Type="http://schemas.openxmlformats.org/officeDocument/2006/relationships/slideLayout" Target="../slideLayouts/slideLayout7.xml"/><Relationship Id="rId3" Type="http://schemas.openxmlformats.org/officeDocument/2006/relationships/notesSlide" Target="../notesSlides/notesSlide6.xml"/><Relationship Id="rId5" Type="http://schemas.openxmlformats.org/officeDocument/2006/relationships/oleObject" Target="../embeddings/Microsoft_Equation23.bin"/></Relationships>
</file>

<file path=ppt/slides/_rels/slide62.xml.rels><?xml version="1.0" encoding="UTF-8" standalone="yes"?>
<Relationships xmlns="http://schemas.openxmlformats.org/package/2006/relationships"><Relationship Id="rId6" Type="http://schemas.openxmlformats.org/officeDocument/2006/relationships/oleObject" Target="../embeddings/Microsoft_Equation26.bin"/><Relationship Id="rId4" Type="http://schemas.openxmlformats.org/officeDocument/2006/relationships/oleObject" Target="../embeddings/Microsoft_Equation24.bin"/><Relationship Id="rId1" Type="http://schemas.openxmlformats.org/officeDocument/2006/relationships/vmlDrawing" Target="../drawings/vmlDrawing14.vml"/><Relationship Id="rId2" Type="http://schemas.openxmlformats.org/officeDocument/2006/relationships/slideLayout" Target="../slideLayouts/slideLayout7.xml"/><Relationship Id="rId3" Type="http://schemas.openxmlformats.org/officeDocument/2006/relationships/notesSlide" Target="../notesSlides/notesSlide7.xml"/><Relationship Id="rId5" Type="http://schemas.openxmlformats.org/officeDocument/2006/relationships/oleObject" Target="../embeddings/Microsoft_Equation25.bin"/></Relationships>
</file>

<file path=ppt/slides/_rels/slide63.xml.rels><?xml version="1.0" encoding="UTF-8" standalone="yes"?>
<Relationships xmlns="http://schemas.openxmlformats.org/package/2006/relationships"><Relationship Id="rId4" Type="http://schemas.openxmlformats.org/officeDocument/2006/relationships/oleObject" Target="../embeddings/Microsoft_Equation27.bin"/><Relationship Id="rId1" Type="http://schemas.openxmlformats.org/officeDocument/2006/relationships/vmlDrawing" Target="../drawings/vmlDrawing15.vml"/><Relationship Id="rId2" Type="http://schemas.openxmlformats.org/officeDocument/2006/relationships/slideLayout" Target="../slideLayouts/slideLayout7.xml"/><Relationship Id="rId3" Type="http://schemas.openxmlformats.org/officeDocument/2006/relationships/notesSlide" Target="../notesSlides/notesSlide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80.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8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3" Type="http://schemas.openxmlformats.org/officeDocument/2006/relationships/oleObject" Target="../embeddings/Microsoft_Equation1.bin"/><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3"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47_tuc_full.jpg"/>
          <p:cNvPicPr>
            <a:picLocks noChangeAspect="1"/>
          </p:cNvPicPr>
          <p:nvPr/>
        </p:nvPicPr>
        <p:blipFill>
          <a:blip r:embed="rId2"/>
          <a:srcRect l="2400" t="1636" r="2400" b="30109"/>
          <a:stretch>
            <a:fillRect/>
          </a:stretch>
        </p:blipFill>
        <p:spPr>
          <a:xfrm>
            <a:off x="0" y="-10114"/>
            <a:ext cx="9144000" cy="6868114"/>
          </a:xfrm>
          <a:prstGeom prst="rect">
            <a:avLst/>
          </a:prstGeom>
        </p:spPr>
      </p:pic>
      <p:sp>
        <p:nvSpPr>
          <p:cNvPr id="12" name="Title 4"/>
          <p:cNvSpPr>
            <a:spLocks noGrp="1"/>
          </p:cNvSpPr>
          <p:nvPr>
            <p:ph type="ctrTitle"/>
          </p:nvPr>
        </p:nvSpPr>
        <p:spPr>
          <a:xfrm>
            <a:off x="685800" y="76200"/>
            <a:ext cx="7772400" cy="1924050"/>
          </a:xfrm>
        </p:spPr>
        <p:txBody>
          <a:bodyPr>
            <a:normAutofit fontScale="90000"/>
          </a:bodyPr>
          <a:lstStyle/>
          <a:p>
            <a:r>
              <a:rPr lang="en-US" sz="3000" dirty="0" smtClean="0">
                <a:solidFill>
                  <a:srgbClr val="FFFF00"/>
                </a:solidFill>
              </a:rPr>
              <a:t>Ay 124 – Lecture 3</a:t>
            </a:r>
            <a:r>
              <a:rPr lang="en-US" dirty="0" smtClean="0">
                <a:solidFill>
                  <a:srgbClr val="FFFF00"/>
                </a:solidFill>
              </a:rPr>
              <a:t/>
            </a:r>
            <a:br>
              <a:rPr lang="en-US" dirty="0" smtClean="0">
                <a:solidFill>
                  <a:srgbClr val="FFFF00"/>
                </a:solidFill>
              </a:rPr>
            </a:br>
            <a:r>
              <a:rPr lang="en-US" dirty="0" smtClean="0">
                <a:solidFill>
                  <a:srgbClr val="FFFF00"/>
                </a:solidFill>
              </a:rPr>
              <a:t>Stars, Their Evolution,</a:t>
            </a:r>
            <a:br>
              <a:rPr lang="en-US" dirty="0" smtClean="0">
                <a:solidFill>
                  <a:srgbClr val="FFFF00"/>
                </a:solidFill>
              </a:rPr>
            </a:br>
            <a:r>
              <a:rPr lang="en-US" dirty="0" smtClean="0">
                <a:solidFill>
                  <a:srgbClr val="FFFF00"/>
                </a:solidFill>
              </a:rPr>
              <a:t>Their Luminosity and Mass Functions</a:t>
            </a:r>
            <a:endParaRPr lang="en-US"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l="1071" t="1667" r="1071" b="1667"/>
          <a:stretch>
            <a:fillRect/>
          </a:stretch>
        </p:blipFill>
        <p:spPr bwMode="auto">
          <a:xfrm>
            <a:off x="0" y="974426"/>
            <a:ext cx="9144000" cy="5807374"/>
          </a:xfrm>
          <a:prstGeom prst="rect">
            <a:avLst/>
          </a:prstGeom>
          <a:noFill/>
          <a:ln w="9525">
            <a:noFill/>
            <a:miter lim="800000"/>
            <a:headEnd/>
            <a:tailEnd/>
          </a:ln>
        </p:spPr>
      </p:pic>
      <p:sp>
        <p:nvSpPr>
          <p:cNvPr id="29699" name="Rectangle 3"/>
          <p:cNvSpPr>
            <a:spLocks noGrp="1" noChangeArrowheads="1"/>
          </p:cNvSpPr>
          <p:nvPr>
            <p:ph type="title"/>
          </p:nvPr>
        </p:nvSpPr>
        <p:spPr>
          <a:xfrm>
            <a:off x="457200" y="1"/>
            <a:ext cx="8229600" cy="762000"/>
          </a:xfrm>
        </p:spPr>
        <p:txBody>
          <a:bodyPr>
            <a:normAutofit/>
          </a:bodyPr>
          <a:lstStyle/>
          <a:p>
            <a:pPr eaLnBrk="1" hangingPunct="1"/>
            <a:r>
              <a:rPr lang="en-US" dirty="0"/>
              <a:t>Pathways of Stellar Evolution</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0"/>
            <a:ext cx="8839200" cy="838200"/>
          </a:xfrm>
        </p:spPr>
        <p:txBody>
          <a:bodyPr>
            <a:noAutofit/>
          </a:bodyPr>
          <a:lstStyle/>
          <a:p>
            <a:pPr eaLnBrk="1" hangingPunct="1"/>
            <a:r>
              <a:rPr lang="en-US" dirty="0"/>
              <a:t>Very Low Mass Stars: Red Dwarfs</a:t>
            </a:r>
          </a:p>
        </p:txBody>
      </p:sp>
      <p:sp>
        <p:nvSpPr>
          <p:cNvPr id="30723" name="Rectangle 3"/>
          <p:cNvSpPr>
            <a:spLocks noGrp="1" noChangeArrowheads="1"/>
          </p:cNvSpPr>
          <p:nvPr>
            <p:ph type="body" sz="half" idx="1"/>
          </p:nvPr>
        </p:nvSpPr>
        <p:spPr>
          <a:xfrm>
            <a:off x="228600" y="1143000"/>
            <a:ext cx="3581400" cy="2971800"/>
          </a:xfrm>
        </p:spPr>
        <p:txBody>
          <a:bodyPr/>
          <a:lstStyle/>
          <a:p>
            <a:pPr eaLnBrk="1" hangingPunct="1"/>
            <a:r>
              <a:rPr lang="en-US" dirty="0"/>
              <a:t>Mass &lt; 0.4 M</a:t>
            </a:r>
            <a:r>
              <a:rPr lang="en-US" baseline="-25000" dirty="0">
                <a:sym typeface="Wingdings 2" charset="2"/>
              </a:rPr>
              <a:t></a:t>
            </a:r>
            <a:endParaRPr lang="en-US" dirty="0"/>
          </a:p>
          <a:p>
            <a:pPr eaLnBrk="1" hangingPunct="1"/>
            <a:r>
              <a:rPr lang="en-US" dirty="0"/>
              <a:t>Their structure is all convection zone, H and He is mixed throughout the star</a:t>
            </a:r>
            <a:endParaRPr lang="en-US" dirty="0" smtClean="0"/>
          </a:p>
          <a:p>
            <a:pPr eaLnBrk="1" hangingPunct="1"/>
            <a:r>
              <a:rPr lang="en-US" dirty="0" smtClean="0"/>
              <a:t>Just burn H </a:t>
            </a:r>
            <a:r>
              <a:rPr lang="en-US" dirty="0"/>
              <a:t>slowly</a:t>
            </a:r>
          </a:p>
          <a:p>
            <a:pPr eaLnBrk="1" hangingPunct="1">
              <a:buFontTx/>
              <a:buNone/>
            </a:pPr>
            <a:endParaRPr lang="en-US" dirty="0"/>
          </a:p>
        </p:txBody>
      </p:sp>
      <p:pic>
        <p:nvPicPr>
          <p:cNvPr id="30724" name="Picture 4" descr="C:\Documents and Settings\cmoreau\Desktop\RedDwarf.gif"/>
          <p:cNvPicPr>
            <a:picLocks noChangeAspect="1" noChangeArrowheads="1"/>
          </p:cNvPicPr>
          <p:nvPr/>
        </p:nvPicPr>
        <p:blipFill>
          <a:blip r:embed="rId2"/>
          <a:srcRect l="5000" t="14667" r="3999" b="14667"/>
          <a:stretch>
            <a:fillRect/>
          </a:stretch>
        </p:blipFill>
        <p:spPr bwMode="auto">
          <a:xfrm>
            <a:off x="3810000" y="838200"/>
            <a:ext cx="5257800" cy="3151188"/>
          </a:xfrm>
          <a:prstGeom prst="rect">
            <a:avLst/>
          </a:prstGeom>
          <a:noFill/>
          <a:ln w="9525">
            <a:noFill/>
            <a:miter lim="800000"/>
            <a:headEnd/>
            <a:tailEnd/>
          </a:ln>
        </p:spPr>
      </p:pic>
      <p:sp>
        <p:nvSpPr>
          <p:cNvPr id="30725" name="Rectangle 5"/>
          <p:cNvSpPr>
            <a:spLocks noChangeArrowheads="1"/>
          </p:cNvSpPr>
          <p:nvPr/>
        </p:nvSpPr>
        <p:spPr bwMode="auto">
          <a:xfrm>
            <a:off x="228600" y="3581400"/>
            <a:ext cx="8763000" cy="3124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endParaRPr lang="en-US" sz="2800" dirty="0">
              <a:latin typeface="Times New Roman" charset="0"/>
            </a:endParaRPr>
          </a:p>
          <a:p>
            <a:pPr marL="342900" indent="-342900" eaLnBrk="1" hangingPunct="1">
              <a:spcBef>
                <a:spcPct val="20000"/>
              </a:spcBef>
              <a:buFontTx/>
              <a:buChar char="•"/>
            </a:pPr>
            <a:r>
              <a:rPr lang="en-US" sz="2800" dirty="0">
                <a:latin typeface="Times New Roman" charset="0"/>
              </a:rPr>
              <a:t>Will never build up a He core, and never ignite He</a:t>
            </a:r>
          </a:p>
          <a:p>
            <a:pPr marL="342900" indent="-342900" eaLnBrk="1" hangingPunct="1">
              <a:spcBef>
                <a:spcPct val="20000"/>
              </a:spcBef>
              <a:buFontTx/>
              <a:buChar char="•"/>
            </a:pPr>
            <a:r>
              <a:rPr lang="en-US" sz="2800" dirty="0">
                <a:latin typeface="Times New Roman" charset="0"/>
              </a:rPr>
              <a:t>Could perhaps survive on the MS for a 100 </a:t>
            </a:r>
            <a:r>
              <a:rPr lang="en-US" sz="2800" dirty="0" err="1">
                <a:latin typeface="Times New Roman" charset="0"/>
              </a:rPr>
              <a:t>Gyr</a:t>
            </a:r>
            <a:r>
              <a:rPr lang="en-US" sz="2800" dirty="0">
                <a:latin typeface="Times New Roman" charset="0"/>
              </a:rPr>
              <a:t>!</a:t>
            </a:r>
          </a:p>
          <a:p>
            <a:pPr marL="342900" indent="-342900" eaLnBrk="1" hangingPunct="1">
              <a:spcBef>
                <a:spcPct val="20000"/>
              </a:spcBef>
              <a:buFontTx/>
              <a:buChar char="•"/>
            </a:pPr>
            <a:r>
              <a:rPr lang="en-US" sz="2800" dirty="0">
                <a:latin typeface="Times New Roman" charset="0"/>
              </a:rPr>
              <a:t>Then just fade as a </a:t>
            </a:r>
            <a:r>
              <a:rPr lang="en-US" sz="2800" dirty="0" smtClean="0">
                <a:latin typeface="Times New Roman" charset="0"/>
              </a:rPr>
              <a:t>WD  / Black Dwarf</a:t>
            </a:r>
          </a:p>
          <a:p>
            <a:pPr marL="342900" indent="-342900" eaLnBrk="1" hangingPunct="1">
              <a:spcBef>
                <a:spcPct val="20000"/>
              </a:spcBef>
              <a:buFontTx/>
              <a:buChar char="•"/>
            </a:pPr>
            <a:r>
              <a:rPr lang="en-US" sz="2800" dirty="0" smtClean="0">
                <a:latin typeface="Times New Roman" charset="0"/>
              </a:rPr>
              <a:t>Unimportant contributor to the total luminosity of a galaxy, but contain most of the stellar mass</a:t>
            </a:r>
            <a:endParaRPr lang="en-US" sz="2800" dirty="0">
              <a:latin typeface="Times New Roman"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152400"/>
            <a:ext cx="8610600" cy="762000"/>
          </a:xfrm>
        </p:spPr>
        <p:txBody>
          <a:bodyPr/>
          <a:lstStyle/>
          <a:p>
            <a:pPr eaLnBrk="1" hangingPunct="1"/>
            <a:r>
              <a:rPr lang="en-US" dirty="0"/>
              <a:t>The End of the MS Phase</a:t>
            </a:r>
          </a:p>
        </p:txBody>
      </p:sp>
      <p:sp>
        <p:nvSpPr>
          <p:cNvPr id="31747" name="Rectangle 3"/>
          <p:cNvSpPr>
            <a:spLocks noGrp="1" noChangeArrowheads="1"/>
          </p:cNvSpPr>
          <p:nvPr>
            <p:ph type="body" idx="1"/>
          </p:nvPr>
        </p:nvSpPr>
        <p:spPr>
          <a:xfrm>
            <a:off x="152400" y="990600"/>
            <a:ext cx="8915400" cy="5867400"/>
          </a:xfrm>
        </p:spPr>
        <p:txBody>
          <a:bodyPr/>
          <a:lstStyle/>
          <a:p>
            <a:pPr eaLnBrk="1" hangingPunct="1">
              <a:lnSpc>
                <a:spcPct val="90000"/>
              </a:lnSpc>
              <a:spcAft>
                <a:spcPts val="600"/>
              </a:spcAft>
            </a:pPr>
            <a:r>
              <a:rPr lang="en-US" dirty="0"/>
              <a:t>On the MS, a star is in a hydrostatic equilibrium, and its core is sufficiently hot to fuse H into He</a:t>
            </a:r>
          </a:p>
          <a:p>
            <a:pPr eaLnBrk="1" hangingPunct="1">
              <a:lnSpc>
                <a:spcPct val="90000"/>
              </a:lnSpc>
              <a:spcAft>
                <a:spcPts val="600"/>
              </a:spcAft>
            </a:pPr>
            <a:r>
              <a:rPr lang="en-US" dirty="0"/>
              <a:t>Now the star has two chemically distinct zones, a core of inert He surrounded by an H envelope -  the core of a MS star is not sufficiently hot for He burning</a:t>
            </a:r>
          </a:p>
          <a:p>
            <a:pPr eaLnBrk="1" hangingPunct="1">
              <a:lnSpc>
                <a:spcPct val="90000"/>
              </a:lnSpc>
              <a:spcAft>
                <a:spcPts val="600"/>
              </a:spcAft>
            </a:pPr>
            <a:r>
              <a:rPr lang="en-US" dirty="0"/>
              <a:t>When the core becomes pure He, a new evolutionary phase stars - the ascent to the </a:t>
            </a:r>
            <a:r>
              <a:rPr lang="en-US" b="1" i="1" dirty="0">
                <a:solidFill>
                  <a:srgbClr val="A3030F"/>
                </a:solidFill>
              </a:rPr>
              <a:t>Red Giant Branch</a:t>
            </a:r>
            <a:r>
              <a:rPr lang="en-US" dirty="0"/>
              <a:t> (RGB)</a:t>
            </a:r>
          </a:p>
          <a:p>
            <a:pPr eaLnBrk="1" hangingPunct="1">
              <a:lnSpc>
                <a:spcPct val="90000"/>
              </a:lnSpc>
              <a:spcAft>
                <a:spcPts val="600"/>
              </a:spcAft>
            </a:pPr>
            <a:r>
              <a:rPr lang="en-US" dirty="0"/>
              <a:t>Without energy generation, the core cannot support itself against gravitational collapse and so it begins to shrink; as it collapses it heats up</a:t>
            </a:r>
          </a:p>
          <a:p>
            <a:pPr eaLnBrk="1" hangingPunct="1">
              <a:lnSpc>
                <a:spcPct val="90000"/>
              </a:lnSpc>
              <a:spcAft>
                <a:spcPts val="600"/>
              </a:spcAft>
            </a:pPr>
            <a:r>
              <a:rPr lang="en-US" dirty="0"/>
              <a:t>This heat is transferred to a thin shell of H around the core which reaches a temperature in which H fusion can </a:t>
            </a:r>
            <a:r>
              <a:rPr lang="en-US" dirty="0" smtClean="0"/>
              <a:t>occur</a:t>
            </a:r>
          </a:p>
          <a:p>
            <a:pPr eaLnBrk="1" hangingPunct="1">
              <a:lnSpc>
                <a:spcPct val="90000"/>
              </a:lnSpc>
              <a:spcAft>
                <a:spcPts val="600"/>
              </a:spcAft>
            </a:pPr>
            <a:r>
              <a:rPr lang="en-US" dirty="0" smtClean="0"/>
              <a:t>This He flash ends the ascent to the RGB, star descends to HB</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66800" y="76200"/>
            <a:ext cx="2895600" cy="608012"/>
          </a:xfrm>
        </p:spPr>
        <p:txBody>
          <a:bodyPr>
            <a:noAutofit/>
          </a:bodyPr>
          <a:lstStyle/>
          <a:p>
            <a:pPr algn="l" eaLnBrk="1" hangingPunct="1"/>
            <a:r>
              <a:rPr lang="en-US" dirty="0" smtClean="0"/>
              <a:t>Red Giants</a:t>
            </a:r>
            <a:endParaRPr lang="en-US" dirty="0"/>
          </a:p>
        </p:txBody>
      </p:sp>
      <p:sp>
        <p:nvSpPr>
          <p:cNvPr id="32771" name="Rectangle 3"/>
          <p:cNvSpPr>
            <a:spLocks noGrp="1" noChangeArrowheads="1"/>
          </p:cNvSpPr>
          <p:nvPr>
            <p:ph type="body" idx="1"/>
          </p:nvPr>
        </p:nvSpPr>
        <p:spPr>
          <a:xfrm>
            <a:off x="0" y="762000"/>
            <a:ext cx="5410200" cy="5410200"/>
          </a:xfrm>
        </p:spPr>
        <p:txBody>
          <a:bodyPr>
            <a:normAutofit/>
          </a:bodyPr>
          <a:lstStyle/>
          <a:p>
            <a:pPr eaLnBrk="1" hangingPunct="1"/>
            <a:r>
              <a:rPr lang="en-US" sz="2500" dirty="0" smtClean="0"/>
              <a:t>As the core continues to collapse, the temperature in the H fusing shell continues to rise and thus the luminosity in the shell increases as does the pressure </a:t>
            </a:r>
          </a:p>
          <a:p>
            <a:pPr eaLnBrk="1" hangingPunct="1"/>
            <a:r>
              <a:rPr lang="en-US" sz="2500" dirty="0" smtClean="0"/>
              <a:t>The entire star is no longer in a hydrostatic equilibrium, and the envelope begins to expand </a:t>
            </a:r>
          </a:p>
        </p:txBody>
      </p:sp>
      <p:sp>
        <p:nvSpPr>
          <p:cNvPr id="4" name="Rectangle 3"/>
          <p:cNvSpPr txBox="1">
            <a:spLocks noChangeArrowheads="1"/>
          </p:cNvSpPr>
          <p:nvPr/>
        </p:nvSpPr>
        <p:spPr>
          <a:xfrm>
            <a:off x="0" y="4114800"/>
            <a:ext cx="8763000" cy="25908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500" b="0" i="0" u="none" strike="noStrike" kern="1200" cap="none" spc="0" normalizeH="0" baseline="0" noProof="0" dirty="0" smtClean="0">
                <a:ln>
                  <a:noFill/>
                </a:ln>
                <a:solidFill>
                  <a:schemeClr val="tx1"/>
                </a:solidFill>
                <a:effectLst/>
                <a:uLnTx/>
                <a:uFillTx/>
                <a:latin typeface="Times New Roman"/>
                <a:ea typeface="+mn-ea"/>
                <a:cs typeface="Times New Roman"/>
              </a:rPr>
              <a:t>As they expand these outer layers cool - the star becomes redder, while its luminosity increases: the star slowly ascends the RGB</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500" b="0" i="0" u="none" strike="noStrike" kern="1200" cap="none" spc="0" normalizeH="0" baseline="0" noProof="0" dirty="0" smtClean="0">
                <a:ln>
                  <a:noFill/>
                </a:ln>
                <a:solidFill>
                  <a:schemeClr val="tx1"/>
                </a:solidFill>
                <a:effectLst/>
                <a:uLnTx/>
                <a:uFillTx/>
                <a:latin typeface="Times New Roman"/>
                <a:ea typeface="+mn-ea"/>
                <a:cs typeface="Times New Roman"/>
              </a:rPr>
              <a:t>When the core has heated to T ~ 10</a:t>
            </a:r>
            <a:r>
              <a:rPr kumimoji="0" lang="en-US" sz="2500" b="0" i="0" u="none" strike="noStrike" kern="1200" cap="none" spc="0" normalizeH="0" baseline="30000" noProof="0" dirty="0" smtClean="0">
                <a:ln>
                  <a:noFill/>
                </a:ln>
                <a:solidFill>
                  <a:schemeClr val="tx1"/>
                </a:solidFill>
                <a:effectLst/>
                <a:uLnTx/>
                <a:uFillTx/>
                <a:latin typeface="Times New Roman"/>
                <a:ea typeface="+mn-ea"/>
                <a:cs typeface="Times New Roman"/>
              </a:rPr>
              <a:t>8</a:t>
            </a:r>
            <a:r>
              <a:rPr kumimoji="0" lang="en-US" sz="2500" b="0" i="0" u="none" strike="noStrike" kern="1200" cap="none" spc="0" normalizeH="0" baseline="0" noProof="0" dirty="0" smtClean="0">
                <a:ln>
                  <a:noFill/>
                </a:ln>
                <a:solidFill>
                  <a:schemeClr val="tx1"/>
                </a:solidFill>
                <a:effectLst/>
                <a:uLnTx/>
                <a:uFillTx/>
                <a:latin typeface="Times New Roman"/>
                <a:ea typeface="+mn-ea"/>
                <a:cs typeface="Times New Roman"/>
              </a:rPr>
              <a:t> K, it starts the fusion of He into C (He flash), which dominates the total energy production</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sz="2500" b="0" i="0" u="none" strike="noStrike" kern="1200" cap="none" spc="0" normalizeH="0" baseline="0" noProof="0" dirty="0" smtClean="0">
                <a:ln>
                  <a:noFill/>
                </a:ln>
                <a:solidFill>
                  <a:schemeClr val="tx1"/>
                </a:solidFill>
                <a:effectLst/>
                <a:uLnTx/>
                <a:uFillTx/>
                <a:latin typeface="Times New Roman"/>
                <a:ea typeface="+mn-ea"/>
                <a:cs typeface="Times New Roman"/>
              </a:rPr>
              <a:t>The star is in a quasi-static equilibrium. The lifetime of a star as a Red Giant is about 10% of its MS lifetime</a:t>
            </a:r>
          </a:p>
        </p:txBody>
      </p:sp>
      <p:pic>
        <p:nvPicPr>
          <p:cNvPr id="5" name="Picture 4" descr="C:\Documents and Settings\cmoreau\Desktop\redgiantinterior.jpg"/>
          <p:cNvPicPr>
            <a:picLocks noChangeAspect="1" noChangeArrowheads="1"/>
          </p:cNvPicPr>
          <p:nvPr/>
        </p:nvPicPr>
        <p:blipFill>
          <a:blip r:embed="rId2">
            <a:lum bright="-16000" contrast="28000"/>
          </a:blip>
          <a:srcRect/>
          <a:stretch>
            <a:fillRect/>
          </a:stretch>
        </p:blipFill>
        <p:spPr bwMode="auto">
          <a:xfrm>
            <a:off x="5298440" y="685800"/>
            <a:ext cx="3769360" cy="3200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762000"/>
          </a:xfrm>
        </p:spPr>
        <p:txBody>
          <a:bodyPr>
            <a:noAutofit/>
          </a:bodyPr>
          <a:lstStyle/>
          <a:p>
            <a:pPr eaLnBrk="1" hangingPunct="1"/>
            <a:r>
              <a:rPr lang="en-US" dirty="0"/>
              <a:t>Helium Flash: The End of the RGB</a:t>
            </a:r>
          </a:p>
        </p:txBody>
      </p:sp>
      <p:sp>
        <p:nvSpPr>
          <p:cNvPr id="36867" name="Rectangle 3"/>
          <p:cNvSpPr>
            <a:spLocks noGrp="1" noChangeArrowheads="1"/>
          </p:cNvSpPr>
          <p:nvPr>
            <p:ph type="body" idx="1"/>
          </p:nvPr>
        </p:nvSpPr>
        <p:spPr>
          <a:xfrm>
            <a:off x="76200" y="990600"/>
            <a:ext cx="8915400" cy="5867400"/>
          </a:xfrm>
        </p:spPr>
        <p:txBody>
          <a:bodyPr/>
          <a:lstStyle/>
          <a:p>
            <a:pPr eaLnBrk="1" hangingPunct="1">
              <a:lnSpc>
                <a:spcPct val="90000"/>
              </a:lnSpc>
            </a:pPr>
            <a:r>
              <a:rPr lang="en-US" sz="2500" dirty="0"/>
              <a:t>H fusion leaves behind He ash in the core of the star which cannot begin to fuse until the</a:t>
            </a:r>
            <a:r>
              <a:rPr lang="en-US" sz="2500" dirty="0" smtClean="0"/>
              <a:t> core reaches temperature </a:t>
            </a:r>
            <a:r>
              <a:rPr lang="en-US" sz="2500" dirty="0"/>
              <a:t>of</a:t>
            </a:r>
            <a:r>
              <a:rPr lang="en-US" sz="2500" dirty="0" smtClean="0"/>
              <a:t> ~ 10</a:t>
            </a:r>
            <a:r>
              <a:rPr lang="en-US" sz="2500" baseline="30000" dirty="0" smtClean="0"/>
              <a:t>8</a:t>
            </a:r>
            <a:r>
              <a:rPr lang="en-US" sz="2500" dirty="0" smtClean="0"/>
              <a:t> K</a:t>
            </a:r>
            <a:r>
              <a:rPr lang="en-US" sz="2500" dirty="0"/>
              <a:t>.  How a star begins He fusion depends on its mass:</a:t>
            </a:r>
          </a:p>
          <a:p>
            <a:pPr lvl="1">
              <a:lnSpc>
                <a:spcPct val="90000"/>
              </a:lnSpc>
            </a:pPr>
            <a:r>
              <a:rPr lang="en-US" sz="2200" dirty="0"/>
              <a:t>M &gt; 3</a:t>
            </a:r>
            <a:r>
              <a:rPr lang="en-US" sz="2200" dirty="0" smtClean="0"/>
              <a:t> </a:t>
            </a:r>
            <a:r>
              <a:rPr lang="en-US" sz="2200" dirty="0" smtClean="0"/>
              <a:t>M</a:t>
            </a:r>
            <a:r>
              <a:rPr lang="en-US" sz="2200" baseline="-25000" dirty="0" smtClean="0">
                <a:sym typeface="Wingdings 2" charset="2"/>
              </a:rPr>
              <a:t> </a:t>
            </a:r>
            <a:r>
              <a:rPr lang="en-US" sz="2200" dirty="0" smtClean="0"/>
              <a:t>stars </a:t>
            </a:r>
            <a:r>
              <a:rPr lang="en-US" sz="2200" dirty="0"/>
              <a:t>contract rapidly, their cores heat up, and He fusion begins gradually</a:t>
            </a:r>
          </a:p>
          <a:p>
            <a:pPr lvl="1">
              <a:lnSpc>
                <a:spcPct val="90000"/>
              </a:lnSpc>
            </a:pPr>
            <a:r>
              <a:rPr lang="en-US" sz="2200" dirty="0"/>
              <a:t>Less massive stars evolve more slowly and their cores contract so much that degeneracy occurs in the core</a:t>
            </a:r>
          </a:p>
          <a:p>
            <a:pPr lvl="1">
              <a:lnSpc>
                <a:spcPct val="90000"/>
              </a:lnSpc>
            </a:pPr>
            <a:r>
              <a:rPr lang="en-US" sz="2200" dirty="0"/>
              <a:t>When the temperature is hot enough He fusion begins to make energy and the T rises, but pressure does not increase due to degeneracy</a:t>
            </a:r>
          </a:p>
          <a:p>
            <a:pPr eaLnBrk="1" hangingPunct="1">
              <a:lnSpc>
                <a:spcPct val="90000"/>
              </a:lnSpc>
            </a:pPr>
            <a:r>
              <a:rPr lang="en-US" sz="2500" dirty="0"/>
              <a:t>Higher T increases He fusion even further resulting in a runaway explosion: the </a:t>
            </a:r>
            <a:r>
              <a:rPr lang="en-US" sz="2500" b="1" dirty="0">
                <a:solidFill>
                  <a:srgbClr val="A3030F"/>
                </a:solidFill>
              </a:rPr>
              <a:t>Helium Flash</a:t>
            </a:r>
            <a:r>
              <a:rPr lang="en-US" sz="2500" dirty="0"/>
              <a:t> which for a few minutes can generate more luminosity than an entire galaxy.  The flash does not destroy the star: the envelope absorbs the </a:t>
            </a:r>
            <a:r>
              <a:rPr lang="en-US" sz="2500" dirty="0" smtClean="0"/>
              <a:t>energy</a:t>
            </a:r>
          </a:p>
          <a:p>
            <a:pPr eaLnBrk="1" hangingPunct="1">
              <a:lnSpc>
                <a:spcPct val="90000"/>
              </a:lnSpc>
            </a:pPr>
            <a:r>
              <a:rPr lang="en-US" sz="2500" dirty="0" smtClean="0"/>
              <a:t>The star then sheds its convective envelope, and the </a:t>
            </a:r>
            <a:r>
              <a:rPr lang="en-US" sz="2500" dirty="0" err="1" smtClean="0"/>
              <a:t>radiative</a:t>
            </a:r>
            <a:r>
              <a:rPr lang="en-US" sz="2500" dirty="0" smtClean="0"/>
              <a:t> core settles on the </a:t>
            </a:r>
            <a:r>
              <a:rPr lang="en-US" sz="2500" b="1" dirty="0" smtClean="0">
                <a:solidFill>
                  <a:srgbClr val="000090"/>
                </a:solidFill>
              </a:rPr>
              <a:t>Horizontal Branch </a:t>
            </a:r>
            <a:r>
              <a:rPr lang="en-US" sz="2500" dirty="0" smtClean="0"/>
              <a:t>(HB), the He main sequence</a:t>
            </a:r>
            <a:endParaRPr lang="en-US" sz="2500"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6200" y="0"/>
            <a:ext cx="8991600" cy="1219200"/>
          </a:xfrm>
        </p:spPr>
        <p:txBody>
          <a:bodyPr>
            <a:noAutofit/>
          </a:bodyPr>
          <a:lstStyle/>
          <a:p>
            <a:pPr algn="r" eaLnBrk="1" hangingPunct="1"/>
            <a:r>
              <a:rPr lang="en-US" sz="3600" dirty="0"/>
              <a:t>Low-mass stars go through two distinct </a:t>
            </a:r>
            <a:r>
              <a:rPr lang="en-US" sz="3600" dirty="0" smtClean="0"/>
              <a:t>red</a:t>
            </a:r>
            <a:br>
              <a:rPr lang="en-US" sz="3600" dirty="0" smtClean="0"/>
            </a:br>
            <a:r>
              <a:rPr lang="en-US" sz="3600" dirty="0" smtClean="0"/>
              <a:t>giant </a:t>
            </a:r>
            <a:r>
              <a:rPr lang="en-US" sz="3600" dirty="0"/>
              <a:t>stages </a:t>
            </a:r>
          </a:p>
        </p:txBody>
      </p:sp>
      <p:sp>
        <p:nvSpPr>
          <p:cNvPr id="40963" name="Rectangle 3"/>
          <p:cNvSpPr>
            <a:spLocks noGrp="1" noChangeArrowheads="1"/>
          </p:cNvSpPr>
          <p:nvPr>
            <p:ph type="body" sz="half" idx="2"/>
          </p:nvPr>
        </p:nvSpPr>
        <p:spPr>
          <a:xfrm>
            <a:off x="5181600" y="1219200"/>
            <a:ext cx="3876162" cy="5638800"/>
          </a:xfrm>
        </p:spPr>
        <p:txBody>
          <a:bodyPr>
            <a:normAutofit/>
          </a:bodyPr>
          <a:lstStyle/>
          <a:p>
            <a:pPr eaLnBrk="1" hangingPunct="1">
              <a:lnSpc>
                <a:spcPct val="90000"/>
              </a:lnSpc>
              <a:buFontTx/>
              <a:buNone/>
            </a:pPr>
            <a:r>
              <a:rPr lang="en-US" sz="2500" dirty="0"/>
              <a:t>      A low-mass star becomes</a:t>
            </a:r>
          </a:p>
          <a:p>
            <a:pPr lvl="1" eaLnBrk="1" hangingPunct="1">
              <a:lnSpc>
                <a:spcPct val="90000"/>
              </a:lnSpc>
              <a:buFont typeface="Times" charset="0"/>
              <a:buChar char="•"/>
            </a:pPr>
            <a:r>
              <a:rPr lang="en-US" sz="2500" dirty="0">
                <a:ea typeface="ＭＳ Ｐゴシック" charset="-128"/>
              </a:rPr>
              <a:t>A red giant (RG) when shell H fusion begins</a:t>
            </a:r>
          </a:p>
          <a:p>
            <a:pPr lvl="1" eaLnBrk="1" hangingPunct="1">
              <a:lnSpc>
                <a:spcPct val="90000"/>
              </a:lnSpc>
              <a:buFont typeface="Times" charset="0"/>
              <a:buChar char="•"/>
            </a:pPr>
            <a:r>
              <a:rPr lang="en-US" sz="2500" dirty="0">
                <a:ea typeface="ＭＳ Ｐゴシック" charset="-128"/>
              </a:rPr>
              <a:t>A horizontal branch (HB) star when core He fusion begins</a:t>
            </a:r>
          </a:p>
          <a:p>
            <a:pPr lvl="1" eaLnBrk="1" hangingPunct="1">
              <a:lnSpc>
                <a:spcPct val="90000"/>
              </a:lnSpc>
              <a:buFont typeface="Times" charset="0"/>
              <a:buChar char="•"/>
            </a:pPr>
            <a:r>
              <a:rPr lang="en-US" sz="2500" dirty="0">
                <a:ea typeface="ＭＳ Ｐゴシック" charset="-128"/>
              </a:rPr>
              <a:t>An </a:t>
            </a:r>
            <a:r>
              <a:rPr lang="en-US" sz="2500" b="1" dirty="0">
                <a:solidFill>
                  <a:srgbClr val="800000"/>
                </a:solidFill>
                <a:ea typeface="ＭＳ Ｐゴシック" charset="-128"/>
              </a:rPr>
              <a:t>asymptotic giant branch </a:t>
            </a:r>
            <a:r>
              <a:rPr lang="en-US" sz="2500" dirty="0">
                <a:ea typeface="ＭＳ Ｐゴシック" charset="-128"/>
              </a:rPr>
              <a:t>(AGB) star when the He in the core is exhausted and shell He fusion </a:t>
            </a:r>
            <a:r>
              <a:rPr lang="en-US" sz="2500" dirty="0" smtClean="0">
                <a:ea typeface="ＭＳ Ｐゴシック" charset="-128"/>
              </a:rPr>
              <a:t>begins</a:t>
            </a:r>
          </a:p>
          <a:p>
            <a:pPr lvl="1" eaLnBrk="1" hangingPunct="1">
              <a:lnSpc>
                <a:spcPct val="90000"/>
              </a:lnSpc>
              <a:buFont typeface="Times" charset="0"/>
              <a:buChar char="•"/>
            </a:pPr>
            <a:r>
              <a:rPr lang="en-US" sz="2500" dirty="0" smtClean="0">
                <a:ea typeface="ＭＳ Ｐゴシック" charset="-128"/>
              </a:rPr>
              <a:t>AGB stars shedding their envelopes are the major sources of interstellar dust</a:t>
            </a:r>
            <a:endParaRPr lang="en-US" sz="2500" dirty="0">
              <a:ea typeface="ＭＳ Ｐゴシック" charset="-128"/>
            </a:endParaRPr>
          </a:p>
        </p:txBody>
      </p:sp>
      <p:pic>
        <p:nvPicPr>
          <p:cNvPr id="40964" name="Picture 4"/>
          <p:cNvPicPr>
            <a:picLocks noGrp="1" noChangeAspect="1" noChangeArrowheads="1"/>
          </p:cNvPicPr>
          <p:nvPr>
            <p:ph sz="half" idx="1"/>
          </p:nvPr>
        </p:nvPicPr>
        <p:blipFill>
          <a:blip r:embed="rId2"/>
          <a:srcRect l="1623" t="1500" r="3247" b="1500"/>
          <a:stretch>
            <a:fillRect/>
          </a:stretch>
        </p:blipFill>
        <p:spPr>
          <a:xfrm>
            <a:off x="0" y="762000"/>
            <a:ext cx="5524729" cy="6096000"/>
          </a:xfr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8991600" cy="1173163"/>
          </a:xfrm>
        </p:spPr>
        <p:txBody>
          <a:bodyPr>
            <a:noAutofit/>
          </a:bodyPr>
          <a:lstStyle/>
          <a:p>
            <a:pPr eaLnBrk="1" hangingPunct="1">
              <a:lnSpc>
                <a:spcPct val="90000"/>
              </a:lnSpc>
            </a:pPr>
            <a:r>
              <a:rPr lang="en-US" sz="3600" dirty="0"/>
              <a:t>Dredge-ups bring the products of nuclear fusion to a giant star’s surface</a:t>
            </a:r>
          </a:p>
        </p:txBody>
      </p:sp>
      <p:sp>
        <p:nvSpPr>
          <p:cNvPr id="45059" name="Rectangle 3"/>
          <p:cNvSpPr>
            <a:spLocks noGrp="1" noChangeArrowheads="1"/>
          </p:cNvSpPr>
          <p:nvPr>
            <p:ph type="body" sz="half" idx="2"/>
          </p:nvPr>
        </p:nvSpPr>
        <p:spPr>
          <a:xfrm>
            <a:off x="0" y="4724400"/>
            <a:ext cx="9144000" cy="2133600"/>
          </a:xfrm>
        </p:spPr>
        <p:txBody>
          <a:bodyPr>
            <a:normAutofit/>
          </a:bodyPr>
          <a:lstStyle/>
          <a:p>
            <a:pPr eaLnBrk="1" hangingPunct="1">
              <a:lnSpc>
                <a:spcPct val="90000"/>
              </a:lnSpc>
            </a:pPr>
            <a:r>
              <a:rPr lang="en-US" sz="2500" dirty="0"/>
              <a:t>As a low-mass star ages, convection occurs over a larger portion of its volume</a:t>
            </a:r>
          </a:p>
          <a:p>
            <a:pPr eaLnBrk="1" hangingPunct="1">
              <a:lnSpc>
                <a:spcPct val="90000"/>
              </a:lnSpc>
            </a:pPr>
            <a:r>
              <a:rPr lang="en-US" sz="2500" dirty="0"/>
              <a:t>This takes heavy elements formed in the star’s interior and distributes them throughout the </a:t>
            </a:r>
            <a:r>
              <a:rPr lang="en-US" sz="2500" dirty="0" smtClean="0"/>
              <a:t>star</a:t>
            </a:r>
          </a:p>
          <a:p>
            <a:pPr eaLnBrk="1" hangingPunct="1">
              <a:lnSpc>
                <a:spcPct val="90000"/>
              </a:lnSpc>
            </a:pPr>
            <a:r>
              <a:rPr lang="en-US" sz="2500" dirty="0" smtClean="0"/>
              <a:t>When the star looses is envelope at the end, the ISM is enriched</a:t>
            </a:r>
            <a:endParaRPr lang="en-US" sz="2500" dirty="0"/>
          </a:p>
        </p:txBody>
      </p:sp>
      <p:pic>
        <p:nvPicPr>
          <p:cNvPr id="45060" name="Picture 4"/>
          <p:cNvPicPr>
            <a:picLocks noGrp="1" noChangeAspect="1" noChangeArrowheads="1"/>
          </p:cNvPicPr>
          <p:nvPr>
            <p:ph sz="half" idx="1"/>
          </p:nvPr>
        </p:nvPicPr>
        <p:blipFill>
          <a:blip r:embed="rId2">
            <a:lum contrast="18000"/>
          </a:blip>
          <a:srcRect l="893" t="1886" r="856" b="1926"/>
          <a:stretch>
            <a:fillRect/>
          </a:stretch>
        </p:blipFill>
        <p:spPr>
          <a:xfrm>
            <a:off x="762000" y="1225578"/>
            <a:ext cx="7546620" cy="3498822"/>
          </a:xfr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76200"/>
            <a:ext cx="8153400" cy="762000"/>
          </a:xfrm>
        </p:spPr>
        <p:txBody>
          <a:bodyPr/>
          <a:lstStyle/>
          <a:p>
            <a:pPr eaLnBrk="1" hangingPunct="1"/>
            <a:r>
              <a:rPr lang="en-US" dirty="0"/>
              <a:t>The End Phases of Stellar Evolution</a:t>
            </a:r>
          </a:p>
        </p:txBody>
      </p:sp>
      <p:sp>
        <p:nvSpPr>
          <p:cNvPr id="47107" name="Rectangle 3"/>
          <p:cNvSpPr>
            <a:spLocks noGrp="1" noChangeArrowheads="1"/>
          </p:cNvSpPr>
          <p:nvPr>
            <p:ph type="body" idx="1"/>
          </p:nvPr>
        </p:nvSpPr>
        <p:spPr>
          <a:xfrm>
            <a:off x="76200" y="838200"/>
            <a:ext cx="8763000" cy="6019800"/>
          </a:xfrm>
        </p:spPr>
        <p:txBody>
          <a:bodyPr/>
          <a:lstStyle/>
          <a:p>
            <a:pPr eaLnBrk="1" hangingPunct="1">
              <a:lnSpc>
                <a:spcPct val="90000"/>
              </a:lnSpc>
              <a:spcAft>
                <a:spcPts val="600"/>
              </a:spcAft>
            </a:pPr>
            <a:r>
              <a:rPr lang="en-US" dirty="0"/>
              <a:t>The evolution and eventual fate of stars in the late stages of their lives are critically dependent on the amount of matter they have at birth:</a:t>
            </a:r>
          </a:p>
          <a:p>
            <a:pPr>
              <a:lnSpc>
                <a:spcPct val="90000"/>
              </a:lnSpc>
              <a:spcAft>
                <a:spcPts val="600"/>
              </a:spcAft>
            </a:pPr>
            <a:r>
              <a:rPr lang="en-US" dirty="0"/>
              <a:t>Stars with initial masses of </a:t>
            </a:r>
            <a:r>
              <a:rPr lang="en-US" i="1" dirty="0"/>
              <a:t>less</a:t>
            </a:r>
            <a:r>
              <a:rPr lang="en-US" dirty="0"/>
              <a:t> than</a:t>
            </a:r>
            <a:r>
              <a:rPr lang="en-US" dirty="0" smtClean="0"/>
              <a:t> ~ </a:t>
            </a:r>
            <a:r>
              <a:rPr lang="en-US" dirty="0"/>
              <a:t>8</a:t>
            </a:r>
            <a:r>
              <a:rPr lang="en-US" dirty="0" smtClean="0"/>
              <a:t> M</a:t>
            </a:r>
            <a:r>
              <a:rPr lang="en-US" baseline="-25000" dirty="0" smtClean="0">
                <a:sym typeface="Wingdings 2" charset="2"/>
              </a:rPr>
              <a:t> </a:t>
            </a:r>
            <a:r>
              <a:rPr lang="en-US" dirty="0" smtClean="0"/>
              <a:t>end </a:t>
            </a:r>
            <a:r>
              <a:rPr lang="en-US" dirty="0"/>
              <a:t>their lives as </a:t>
            </a:r>
            <a:r>
              <a:rPr lang="en-US" b="1" i="1" dirty="0"/>
              <a:t>white </a:t>
            </a:r>
            <a:r>
              <a:rPr lang="en-US" b="1" i="1" dirty="0" smtClean="0"/>
              <a:t>dwarfs </a:t>
            </a:r>
            <a:r>
              <a:rPr lang="en-US" dirty="0" smtClean="0"/>
              <a:t>(WD).  </a:t>
            </a:r>
            <a:r>
              <a:rPr lang="en-US" dirty="0"/>
              <a:t>The star sheds its RG envelope, which becomes a </a:t>
            </a:r>
            <a:r>
              <a:rPr lang="en-US" b="1" i="1" dirty="0"/>
              <a:t>planetary </a:t>
            </a:r>
            <a:r>
              <a:rPr lang="en-US" b="1" i="1" dirty="0" smtClean="0"/>
              <a:t>nebula </a:t>
            </a:r>
            <a:r>
              <a:rPr lang="en-US" dirty="0" smtClean="0"/>
              <a:t>(PN), </a:t>
            </a:r>
            <a:r>
              <a:rPr lang="en-US" dirty="0"/>
              <a:t>and the inert, degenerate core cools </a:t>
            </a:r>
            <a:r>
              <a:rPr lang="en-US" dirty="0" smtClean="0"/>
              <a:t>passively, and it </a:t>
            </a:r>
            <a:r>
              <a:rPr lang="en-US" dirty="0" err="1" smtClean="0"/>
              <a:t>photoionizes</a:t>
            </a:r>
            <a:r>
              <a:rPr lang="en-US" dirty="0" smtClean="0"/>
              <a:t> the PN</a:t>
            </a:r>
            <a:endParaRPr lang="en-US" dirty="0" smtClean="0"/>
          </a:p>
          <a:p>
            <a:pPr>
              <a:lnSpc>
                <a:spcPct val="90000"/>
              </a:lnSpc>
              <a:spcAft>
                <a:spcPts val="600"/>
              </a:spcAft>
            </a:pPr>
            <a:r>
              <a:rPr lang="en-US" dirty="0"/>
              <a:t>Stars with initial masses </a:t>
            </a:r>
            <a:r>
              <a:rPr lang="en-US" i="1" dirty="0"/>
              <a:t>greater</a:t>
            </a:r>
            <a:r>
              <a:rPr lang="en-US" dirty="0"/>
              <a:t> than</a:t>
            </a:r>
            <a:r>
              <a:rPr lang="en-US" dirty="0" smtClean="0"/>
              <a:t> ~ 8 M</a:t>
            </a:r>
            <a:r>
              <a:rPr lang="en-US" baseline="-25000" dirty="0" smtClean="0">
                <a:sym typeface="Wingdings 2" charset="2"/>
              </a:rPr>
              <a:t> </a:t>
            </a:r>
            <a:r>
              <a:rPr lang="en-US" dirty="0" smtClean="0"/>
              <a:t>end </a:t>
            </a:r>
            <a:r>
              <a:rPr lang="en-US" dirty="0"/>
              <a:t>their lives by exploding as </a:t>
            </a:r>
            <a:r>
              <a:rPr lang="en-US" b="1" i="1" dirty="0" smtClean="0"/>
              <a:t>supernovae </a:t>
            </a:r>
            <a:r>
              <a:rPr lang="en-US" dirty="0" smtClean="0"/>
              <a:t>(</a:t>
            </a:r>
            <a:r>
              <a:rPr lang="en-US" dirty="0" err="1" smtClean="0"/>
              <a:t>SNe</a:t>
            </a:r>
            <a:r>
              <a:rPr lang="en-US" dirty="0" smtClean="0"/>
              <a:t>, generally type II)</a:t>
            </a:r>
            <a:r>
              <a:rPr lang="en-US" b="1" i="1" dirty="0" smtClean="0"/>
              <a:t>.</a:t>
            </a:r>
            <a:r>
              <a:rPr lang="en-US" dirty="0" smtClean="0"/>
              <a:t>  The </a:t>
            </a:r>
            <a:r>
              <a:rPr lang="en-US" dirty="0"/>
              <a:t>stellar remnants are </a:t>
            </a:r>
            <a:r>
              <a:rPr lang="en-US" b="1" i="1" dirty="0"/>
              <a:t>neutron stars</a:t>
            </a:r>
            <a:r>
              <a:rPr lang="en-US" dirty="0" smtClean="0"/>
              <a:t> (NS) or </a:t>
            </a:r>
            <a:r>
              <a:rPr lang="en-US" b="1" i="1" dirty="0"/>
              <a:t>black </a:t>
            </a:r>
            <a:r>
              <a:rPr lang="en-US" b="1" i="1" dirty="0" smtClean="0"/>
              <a:t>holes</a:t>
            </a:r>
            <a:r>
              <a:rPr lang="en-US" dirty="0" smtClean="0"/>
              <a:t> (BH), depending on the progenitor mass</a:t>
            </a:r>
          </a:p>
          <a:p>
            <a:pPr lvl="1">
              <a:lnSpc>
                <a:spcPct val="90000"/>
              </a:lnSpc>
              <a:spcAft>
                <a:spcPts val="600"/>
              </a:spcAft>
            </a:pPr>
            <a:r>
              <a:rPr lang="en-US" dirty="0" smtClean="0"/>
              <a:t>Note: this is not the only way to produce a SN; type </a:t>
            </a:r>
            <a:r>
              <a:rPr lang="en-US" dirty="0" err="1" smtClean="0"/>
              <a:t>Ia</a:t>
            </a:r>
            <a:r>
              <a:rPr lang="en-US" dirty="0" smtClean="0"/>
              <a:t> </a:t>
            </a:r>
            <a:r>
              <a:rPr lang="en-US" dirty="0" err="1" smtClean="0"/>
              <a:t>SNe</a:t>
            </a:r>
            <a:r>
              <a:rPr lang="en-US" dirty="0" smtClean="0"/>
              <a:t> come from accreting WD</a:t>
            </a:r>
          </a:p>
          <a:p>
            <a:pPr lvl="1">
              <a:lnSpc>
                <a:spcPct val="90000"/>
              </a:lnSpc>
              <a:spcAft>
                <a:spcPts val="600"/>
              </a:spcAft>
            </a:pPr>
            <a:r>
              <a:rPr lang="en-US" dirty="0" err="1" smtClean="0"/>
              <a:t>SNe</a:t>
            </a:r>
            <a:r>
              <a:rPr lang="en-US" dirty="0" smtClean="0"/>
              <a:t> are the</a:t>
            </a:r>
            <a:r>
              <a:rPr lang="en-US" dirty="0" smtClean="0"/>
              <a:t> main agents </a:t>
            </a:r>
            <a:r>
              <a:rPr lang="en-US" dirty="0" smtClean="0"/>
              <a:t>of the chemical enrichment of the ISM and subsequent generations of stars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52400" y="152400"/>
            <a:ext cx="8839200" cy="990600"/>
          </a:xfrm>
        </p:spPr>
        <p:txBody>
          <a:bodyPr/>
          <a:lstStyle/>
          <a:p>
            <a:pPr eaLnBrk="1" hangingPunct="1"/>
            <a:r>
              <a:rPr lang="en-US"/>
              <a:t>The Life and Death of Stars</a:t>
            </a:r>
          </a:p>
        </p:txBody>
      </p:sp>
      <p:pic>
        <p:nvPicPr>
          <p:cNvPr id="69635" name="Picture 3"/>
          <p:cNvPicPr>
            <a:picLocks noChangeAspect="1" noChangeArrowheads="1"/>
          </p:cNvPicPr>
          <p:nvPr/>
        </p:nvPicPr>
        <p:blipFill>
          <a:blip r:embed="rId2">
            <a:lum contrast="20000"/>
          </a:blip>
          <a:srcRect/>
          <a:stretch>
            <a:fillRect/>
          </a:stretch>
        </p:blipFill>
        <p:spPr bwMode="auto">
          <a:xfrm>
            <a:off x="152400" y="1511300"/>
            <a:ext cx="8915400" cy="49704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4800" y="152400"/>
            <a:ext cx="4495800" cy="762000"/>
          </a:xfrm>
        </p:spPr>
        <p:txBody>
          <a:bodyPr>
            <a:normAutofit/>
          </a:bodyPr>
          <a:lstStyle/>
          <a:p>
            <a:pPr algn="l" eaLnBrk="1" hangingPunct="1"/>
            <a:r>
              <a:rPr lang="en-US" dirty="0"/>
              <a:t>Planetary </a:t>
            </a:r>
            <a:r>
              <a:rPr lang="en-US" dirty="0" smtClean="0"/>
              <a:t>Nebulae</a:t>
            </a:r>
            <a:endParaRPr lang="en-US" dirty="0"/>
          </a:p>
        </p:txBody>
      </p:sp>
      <p:sp>
        <p:nvSpPr>
          <p:cNvPr id="48131" name="Rectangle 3"/>
          <p:cNvSpPr>
            <a:spLocks noGrp="1" noChangeArrowheads="1"/>
          </p:cNvSpPr>
          <p:nvPr>
            <p:ph type="body" idx="1"/>
          </p:nvPr>
        </p:nvSpPr>
        <p:spPr>
          <a:xfrm>
            <a:off x="76200" y="990600"/>
            <a:ext cx="4648200" cy="2743200"/>
          </a:xfrm>
        </p:spPr>
        <p:txBody>
          <a:bodyPr/>
          <a:lstStyle/>
          <a:p>
            <a:pPr eaLnBrk="1" hangingPunct="1">
              <a:lnSpc>
                <a:spcPct val="90000"/>
              </a:lnSpc>
            </a:pPr>
            <a:r>
              <a:rPr lang="en-US" dirty="0"/>
              <a:t>A RG brightens by a factor of</a:t>
            </a:r>
            <a:r>
              <a:rPr lang="en-US" dirty="0" smtClean="0"/>
              <a:t> ~ 10</a:t>
            </a:r>
            <a:r>
              <a:rPr lang="en-US" baseline="30000" dirty="0" smtClean="0"/>
              <a:t>3</a:t>
            </a:r>
            <a:r>
              <a:rPr lang="en-US" dirty="0" smtClean="0"/>
              <a:t> - 10</a:t>
            </a:r>
            <a:r>
              <a:rPr lang="en-US" baseline="30000" dirty="0" smtClean="0"/>
              <a:t>4</a:t>
            </a:r>
            <a:r>
              <a:rPr lang="en-US" dirty="0" smtClean="0"/>
              <a:t>.  </a:t>
            </a:r>
            <a:r>
              <a:rPr lang="en-US" dirty="0"/>
              <a:t>The outer,</a:t>
            </a:r>
            <a:r>
              <a:rPr lang="en-US" dirty="0" smtClean="0"/>
              <a:t> H-</a:t>
            </a:r>
            <a:r>
              <a:rPr lang="en-US" dirty="0"/>
              <a:t>rich envelope swells up to a few </a:t>
            </a:r>
            <a:r>
              <a:rPr lang="en-US" dirty="0" smtClean="0"/>
              <a:t>au, </a:t>
            </a:r>
            <a:r>
              <a:rPr lang="en-US" dirty="0"/>
              <a:t>with T ~ 2,000 - 3,000 K</a:t>
            </a:r>
          </a:p>
          <a:p>
            <a:pPr eaLnBrk="1" hangingPunct="1">
              <a:lnSpc>
                <a:spcPct val="90000"/>
              </a:lnSpc>
            </a:pPr>
            <a:r>
              <a:rPr lang="en-US" dirty="0"/>
              <a:t>A strong stellar wind begins to blow</a:t>
            </a:r>
            <a:r>
              <a:rPr lang="en-US" dirty="0" smtClean="0"/>
              <a:t> and it carries </a:t>
            </a:r>
            <a:r>
              <a:rPr lang="en-US" dirty="0"/>
              <a:t>away most of the H envelope</a:t>
            </a:r>
            <a:r>
              <a:rPr lang="en-US" dirty="0" smtClean="0"/>
              <a:t> </a:t>
            </a:r>
            <a:endParaRPr lang="en-US" dirty="0"/>
          </a:p>
        </p:txBody>
      </p:sp>
      <p:sp>
        <p:nvSpPr>
          <p:cNvPr id="4" name="Rectangle 3"/>
          <p:cNvSpPr txBox="1">
            <a:spLocks noChangeArrowheads="1"/>
          </p:cNvSpPr>
          <p:nvPr/>
        </p:nvSpPr>
        <p:spPr>
          <a:xfrm>
            <a:off x="76200" y="3657600"/>
            <a:ext cx="8763000" cy="32004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sz="2600" b="0" i="0" u="none" strike="noStrike" kern="1200" cap="none" spc="0" normalizeH="0" baseline="0" noProof="0" dirty="0" smtClean="0">
                <a:ln>
                  <a:noFill/>
                </a:ln>
                <a:solidFill>
                  <a:schemeClr val="tx1"/>
                </a:solidFill>
                <a:effectLst/>
                <a:uLnTx/>
                <a:uFillTx/>
                <a:latin typeface="Times New Roman"/>
                <a:ea typeface="+mn-ea"/>
                <a:cs typeface="Times New Roman"/>
              </a:rPr>
              <a:t>During the final shedding of its envelope, when the mass loss is the greatest, the star becomes unstable and pulsates, with periods ~ few months to &gt; 1 yr. Such stars are called </a:t>
            </a:r>
            <a:r>
              <a:rPr kumimoji="0" lang="en-US" sz="2600" b="1" i="1" u="none" strike="noStrike" kern="1200" cap="none" spc="0" normalizeH="0" baseline="0" noProof="0" dirty="0" smtClean="0">
                <a:ln>
                  <a:noFill/>
                </a:ln>
                <a:solidFill>
                  <a:srgbClr val="A3030F"/>
                </a:solidFill>
                <a:effectLst/>
                <a:uLnTx/>
                <a:uFillTx/>
                <a:latin typeface="Times New Roman"/>
                <a:ea typeface="+mn-ea"/>
                <a:cs typeface="Times New Roman"/>
              </a:rPr>
              <a:t>long-period variables</a:t>
            </a:r>
            <a:r>
              <a:rPr kumimoji="0" lang="en-US" sz="2600" b="0" i="0" u="none" strike="noStrike" kern="1200" cap="none" spc="0" normalizeH="0" baseline="0" noProof="0" dirty="0" smtClean="0">
                <a:ln>
                  <a:noFill/>
                </a:ln>
                <a:solidFill>
                  <a:schemeClr val="tx1"/>
                </a:solidFill>
                <a:effectLst/>
                <a:uLnTx/>
                <a:uFillTx/>
                <a:latin typeface="Times New Roman"/>
                <a:ea typeface="+mn-ea"/>
                <a:cs typeface="Times New Roman"/>
              </a:rPr>
              <a:t> (</a:t>
            </a:r>
            <a:r>
              <a:rPr kumimoji="0" lang="en-US" sz="2600" b="0" i="0" u="none" strike="noStrike" kern="1200" cap="none" spc="0" normalizeH="0" baseline="0" noProof="0" dirty="0" err="1" smtClean="0">
                <a:ln>
                  <a:noFill/>
                </a:ln>
                <a:solidFill>
                  <a:schemeClr val="tx1"/>
                </a:solidFill>
                <a:effectLst/>
                <a:uLnTx/>
                <a:uFillTx/>
                <a:latin typeface="Times New Roman"/>
                <a:ea typeface="+mn-ea"/>
                <a:cs typeface="Times New Roman"/>
              </a:rPr>
              <a:t>LPVs</a:t>
            </a:r>
            <a:r>
              <a:rPr kumimoji="0" lang="en-US" sz="2600" b="0" i="0" u="none" strike="noStrike" kern="1200" cap="none" spc="0" normalizeH="0" baseline="0" noProof="0" dirty="0" smtClean="0">
                <a:ln>
                  <a:noFill/>
                </a:ln>
                <a:solidFill>
                  <a:schemeClr val="tx1"/>
                </a:solidFill>
                <a:effectLst/>
                <a:uLnTx/>
                <a:uFillTx/>
                <a:latin typeface="Times New Roman"/>
                <a:ea typeface="+mn-ea"/>
                <a:cs typeface="Times New Roman"/>
              </a:rPr>
              <a:t>)</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sz="2600" b="0" i="0" u="none" strike="noStrike" kern="1200" cap="none" spc="0" normalizeH="0" baseline="0" noProof="0" dirty="0" smtClean="0">
                <a:ln>
                  <a:noFill/>
                </a:ln>
                <a:solidFill>
                  <a:schemeClr val="tx1"/>
                </a:solidFill>
                <a:effectLst/>
                <a:uLnTx/>
                <a:uFillTx/>
                <a:latin typeface="Times New Roman"/>
                <a:ea typeface="+mn-ea"/>
                <a:cs typeface="Times New Roman"/>
              </a:rPr>
              <a:t>The envelope material ejected by the star forms an expanding shell of gas that is known as a </a:t>
            </a:r>
            <a:r>
              <a:rPr kumimoji="0" lang="en-US" sz="2600" b="1" i="1" u="none" strike="noStrike" kern="1200" cap="none" spc="0" normalizeH="0" baseline="0" noProof="0" dirty="0" smtClean="0">
                <a:ln>
                  <a:noFill/>
                </a:ln>
                <a:solidFill>
                  <a:srgbClr val="A3030F"/>
                </a:solidFill>
                <a:effectLst/>
                <a:uLnTx/>
                <a:uFillTx/>
                <a:latin typeface="Times New Roman"/>
                <a:ea typeface="+mn-ea"/>
                <a:cs typeface="Times New Roman"/>
              </a:rPr>
              <a:t>planetary nebula (PN)</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sz="2600" b="0" i="0" u="none" strike="noStrike" kern="1200" cap="none" spc="0" normalizeH="0" baseline="0" noProof="0" dirty="0" err="1" smtClean="0">
                <a:ln>
                  <a:noFill/>
                </a:ln>
                <a:solidFill>
                  <a:schemeClr val="tx1"/>
                </a:solidFill>
                <a:effectLst/>
                <a:uLnTx/>
                <a:uFillTx/>
                <a:latin typeface="Times New Roman"/>
                <a:ea typeface="+mn-ea"/>
                <a:cs typeface="Times New Roman"/>
              </a:rPr>
              <a:t>PNe</a:t>
            </a:r>
            <a:r>
              <a:rPr kumimoji="0" lang="en-US" sz="2600" b="0" i="0" u="none" strike="noStrike" kern="1200" cap="none" spc="0" normalizeH="0" baseline="0" noProof="0" dirty="0" smtClean="0">
                <a:ln>
                  <a:noFill/>
                </a:ln>
                <a:solidFill>
                  <a:schemeClr val="tx1"/>
                </a:solidFill>
                <a:effectLst/>
                <a:uLnTx/>
                <a:uFillTx/>
                <a:latin typeface="Times New Roman"/>
                <a:ea typeface="+mn-ea"/>
                <a:cs typeface="Times New Roman"/>
              </a:rPr>
              <a:t> expand with V ~ 10 - 20 km/</a:t>
            </a:r>
            <a:r>
              <a:rPr kumimoji="0" lang="en-US" sz="2600" b="0" i="0" u="none" strike="noStrike" kern="1200" cap="none" spc="0" normalizeH="0" baseline="0" noProof="0" dirty="0" err="1" smtClean="0">
                <a:ln>
                  <a:noFill/>
                </a:ln>
                <a:solidFill>
                  <a:schemeClr val="tx1"/>
                </a:solidFill>
                <a:effectLst/>
                <a:uLnTx/>
                <a:uFillTx/>
                <a:latin typeface="Times New Roman"/>
                <a:ea typeface="+mn-ea"/>
                <a:cs typeface="Times New Roman"/>
              </a:rPr>
              <a:t>s</a:t>
            </a:r>
            <a:r>
              <a:rPr kumimoji="0" lang="en-US" sz="2600" b="0" i="0" u="none" strike="noStrike" kern="1200" cap="none" spc="0" normalizeH="0" baseline="0" noProof="0" dirty="0" smtClean="0">
                <a:ln>
                  <a:noFill/>
                </a:ln>
                <a:solidFill>
                  <a:schemeClr val="tx1"/>
                </a:solidFill>
                <a:effectLst/>
                <a:uLnTx/>
                <a:uFillTx/>
                <a:latin typeface="Times New Roman"/>
                <a:ea typeface="+mn-ea"/>
                <a:cs typeface="Times New Roman"/>
              </a:rPr>
              <a:t>, and plow into the surrounding ISM, contributing to its chemical enrichment</a:t>
            </a:r>
            <a:endParaRPr kumimoji="0" lang="en-US" sz="2600" b="0" i="0" u="none" strike="noStrike" kern="1200" cap="none" spc="0" normalizeH="0" baseline="0" noProof="0" dirty="0">
              <a:ln>
                <a:noFill/>
              </a:ln>
              <a:solidFill>
                <a:schemeClr val="tx1"/>
              </a:solidFill>
              <a:effectLst/>
              <a:uLnTx/>
              <a:uFillTx/>
              <a:latin typeface="Times New Roman"/>
              <a:ea typeface="+mn-ea"/>
              <a:cs typeface="Times New Roman"/>
            </a:endParaRPr>
          </a:p>
        </p:txBody>
      </p:sp>
      <p:pic>
        <p:nvPicPr>
          <p:cNvPr id="5" name="Picture 4" descr="C:\Documents and Settings\cmoreau\Desktop\Astroimages\stellarevolution1\formation_planneb.jpg"/>
          <p:cNvPicPr>
            <a:picLocks noChangeAspect="1" noChangeArrowheads="1"/>
          </p:cNvPicPr>
          <p:nvPr/>
        </p:nvPicPr>
        <p:blipFill>
          <a:blip r:embed="rId2"/>
          <a:srcRect/>
          <a:stretch>
            <a:fillRect/>
          </a:stretch>
        </p:blipFill>
        <p:spPr bwMode="auto">
          <a:xfrm>
            <a:off x="4953000" y="192967"/>
            <a:ext cx="4038600" cy="331223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0"/>
            <a:ext cx="8686800" cy="790575"/>
          </a:xfrm>
        </p:spPr>
        <p:txBody>
          <a:bodyPr>
            <a:noAutofit/>
          </a:bodyPr>
          <a:lstStyle/>
          <a:p>
            <a:pPr eaLnBrk="1" hangingPunct="1"/>
            <a:r>
              <a:rPr lang="en-US" dirty="0" smtClean="0"/>
              <a:t>Understanding Stellar Populations</a:t>
            </a:r>
            <a:endParaRPr lang="en-US" dirty="0"/>
          </a:p>
        </p:txBody>
      </p:sp>
      <p:sp>
        <p:nvSpPr>
          <p:cNvPr id="14339" name="Rectangle 3"/>
          <p:cNvSpPr>
            <a:spLocks noGrp="1" noChangeArrowheads="1"/>
          </p:cNvSpPr>
          <p:nvPr>
            <p:ph type="body" idx="1"/>
          </p:nvPr>
        </p:nvSpPr>
        <p:spPr>
          <a:xfrm>
            <a:off x="0" y="790575"/>
            <a:ext cx="8839200" cy="2105025"/>
          </a:xfrm>
        </p:spPr>
        <p:txBody>
          <a:bodyPr>
            <a:normAutofit/>
          </a:bodyPr>
          <a:lstStyle/>
          <a:p>
            <a:pPr eaLnBrk="1" hangingPunct="1"/>
            <a:r>
              <a:rPr lang="en-US" sz="2500" dirty="0"/>
              <a:t>The</a:t>
            </a:r>
            <a:r>
              <a:rPr lang="en-US" sz="2500" dirty="0" smtClean="0"/>
              <a:t> HRD</a:t>
            </a:r>
            <a:r>
              <a:rPr lang="en-US" sz="2500" dirty="0" smtClean="0"/>
              <a:t> (CMD) is </a:t>
            </a:r>
            <a:r>
              <a:rPr lang="en-US" sz="2500" dirty="0" smtClean="0"/>
              <a:t>the fundamental tool and framework for </a:t>
            </a:r>
            <a:r>
              <a:rPr lang="en-US" sz="2500" dirty="0"/>
              <a:t>understanding</a:t>
            </a:r>
            <a:r>
              <a:rPr lang="en-US" sz="2500" dirty="0" smtClean="0"/>
              <a:t> of stars </a:t>
            </a:r>
            <a:r>
              <a:rPr lang="en-US" sz="2500" dirty="0"/>
              <a:t>and their </a:t>
            </a:r>
            <a:r>
              <a:rPr lang="en-US" sz="2500" dirty="0" smtClean="0"/>
              <a:t>evolution</a:t>
            </a:r>
          </a:p>
          <a:p>
            <a:pPr lvl="1"/>
            <a:r>
              <a:rPr lang="en-US" dirty="0" smtClean="0"/>
              <a:t>And thus, for the modeling and understanding of the evolution of galaxies and their stellar populations</a:t>
            </a:r>
          </a:p>
          <a:p>
            <a:pPr lvl="1"/>
            <a:r>
              <a:rPr lang="en-US" dirty="0" smtClean="0"/>
              <a:t>It is also a distance indicator for stars and stellar systems</a:t>
            </a:r>
          </a:p>
        </p:txBody>
      </p:sp>
      <p:sp>
        <p:nvSpPr>
          <p:cNvPr id="4" name="Rectangle 3"/>
          <p:cNvSpPr txBox="1">
            <a:spLocks noChangeArrowheads="1"/>
          </p:cNvSpPr>
          <p:nvPr/>
        </p:nvSpPr>
        <p:spPr>
          <a:xfrm>
            <a:off x="0" y="2895600"/>
            <a:ext cx="8915400" cy="39624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500" b="1" i="1" u="none" strike="noStrike" kern="1200" cap="none" spc="0" normalizeH="0" baseline="0" noProof="0" dirty="0" smtClean="0">
                <a:ln>
                  <a:noFill/>
                </a:ln>
                <a:solidFill>
                  <a:schemeClr val="tx1"/>
                </a:solidFill>
                <a:effectLst/>
                <a:uLnTx/>
                <a:uFillTx/>
                <a:latin typeface="Times New Roman"/>
                <a:ea typeface="+mn-ea"/>
                <a:cs typeface="Times New Roman"/>
              </a:rPr>
              <a:t>Mass is the dominant parameter</a:t>
            </a:r>
            <a:r>
              <a:rPr kumimoji="0" lang="en-US" sz="2500" b="0" i="0" u="none" strike="noStrike" kern="1200" cap="none" spc="0" normalizeH="0" baseline="0" noProof="0" dirty="0" smtClean="0">
                <a:ln>
                  <a:noFill/>
                </a:ln>
                <a:solidFill>
                  <a:schemeClr val="tx1"/>
                </a:solidFill>
                <a:effectLst/>
                <a:uLnTx/>
                <a:uFillTx/>
                <a:latin typeface="Times New Roman"/>
                <a:ea typeface="+mn-ea"/>
                <a:cs typeface="Times New Roman"/>
              </a:rPr>
              <a:t> which determines where a star will fall on the HRD, and how it will evolve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300" b="0" i="0" u="none" strike="noStrike" kern="1200" cap="none" spc="0" normalizeH="0" baseline="0" noProof="0" dirty="0" smtClean="0">
                <a:ln>
                  <a:noFill/>
                </a:ln>
                <a:solidFill>
                  <a:schemeClr val="tx1"/>
                </a:solidFill>
                <a:effectLst/>
                <a:uLnTx/>
                <a:uFillTx/>
                <a:latin typeface="Times New Roman"/>
                <a:ea typeface="+mn-ea"/>
                <a:cs typeface="Times New Roman"/>
              </a:rPr>
              <a:t>It also determines the luminosities, lifetimes, evolutionary end products, chemical enrichment potential, etc.</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300" b="0" i="0" u="none" strike="noStrike" kern="1200" cap="none" spc="0" normalizeH="0" baseline="0" noProof="0" dirty="0" err="1" smtClean="0">
                <a:ln>
                  <a:noFill/>
                </a:ln>
                <a:solidFill>
                  <a:schemeClr val="tx1"/>
                </a:solidFill>
                <a:effectLst/>
                <a:uLnTx/>
                <a:uFillTx/>
                <a:latin typeface="Times New Roman"/>
                <a:ea typeface="+mn-ea"/>
                <a:cs typeface="Times New Roman"/>
              </a:rPr>
              <a:t>Metallicity</a:t>
            </a:r>
            <a:r>
              <a:rPr kumimoji="0" lang="en-US" sz="2300" b="0" i="0" u="none" strike="noStrike" kern="1200" cap="none" spc="0" normalizeH="0" baseline="0" noProof="0" dirty="0" smtClean="0">
                <a:ln>
                  <a:noFill/>
                </a:ln>
                <a:solidFill>
                  <a:schemeClr val="tx1"/>
                </a:solidFill>
                <a:effectLst/>
                <a:uLnTx/>
                <a:uFillTx/>
                <a:latin typeface="Times New Roman"/>
                <a:ea typeface="+mn-ea"/>
                <a:cs typeface="Times New Roman"/>
              </a:rPr>
              <a:t> is a secondary parameter, and it shifts the stellar sequences at a given age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300" b="0" i="0" u="none" strike="noStrike" kern="1200" cap="none" spc="0" normalizeH="0" baseline="0" noProof="0" dirty="0" smtClean="0">
                <a:ln>
                  <a:noFill/>
                </a:ln>
                <a:solidFill>
                  <a:schemeClr val="tx1"/>
                </a:solidFill>
                <a:effectLst/>
                <a:uLnTx/>
                <a:uFillTx/>
                <a:latin typeface="Times New Roman"/>
                <a:ea typeface="+mn-ea"/>
                <a:cs typeface="Times New Roman"/>
              </a:rPr>
              <a:t>It also affects the spectra of stellar populations</a:t>
            </a:r>
          </a:p>
          <a:p>
            <a:pPr marL="285750" indent="-285750">
              <a:spcBef>
                <a:spcPct val="20000"/>
              </a:spcBef>
              <a:buFont typeface="Arial"/>
              <a:buChar char="•"/>
            </a:pPr>
            <a:r>
              <a:rPr lang="en-US" sz="2500" dirty="0" smtClean="0">
                <a:latin typeface="Times New Roman"/>
                <a:cs typeface="Times New Roman"/>
              </a:rPr>
              <a:t>Stellar structure and evolution are now very well understood, and can be used to interpret the observations of galaxies near and far</a:t>
            </a:r>
            <a:endParaRPr kumimoji="0" lang="en-US" sz="2500" b="0" i="0" u="none" strike="noStrike" kern="1200" cap="none" spc="0" normalizeH="0" baseline="0" noProof="0" dirty="0" smtClean="0">
              <a:ln>
                <a:noFill/>
              </a:ln>
              <a:solidFill>
                <a:schemeClr val="tx1"/>
              </a:solidFill>
              <a:effectLst/>
              <a:uLnTx/>
              <a:uFillTx/>
              <a:latin typeface="Times New Roman"/>
              <a:ea typeface="+mn-ea"/>
              <a:cs typeface="Times New Roman"/>
            </a:endParaRPr>
          </a:p>
          <a:p>
            <a:pPr marL="342900" marR="0" lvl="0" indent="-342900" algn="l" defTabSz="457200" rtl="0" eaLnBrk="1" fontAlgn="auto" latinLnBrk="0" hangingPunct="1">
              <a:lnSpc>
                <a:spcPct val="100000"/>
              </a:lnSpc>
              <a:spcBef>
                <a:spcPct val="20000"/>
              </a:spcBef>
              <a:spcAft>
                <a:spcPts val="0"/>
              </a:spcAft>
              <a:buClrTx/>
              <a:buSzTx/>
              <a:buFontTx/>
              <a:buNone/>
              <a:tabLst/>
              <a:defRPr/>
            </a:pPr>
            <a:endParaRPr kumimoji="0" lang="en-US" sz="2600" b="0" i="0" u="none" strike="noStrike" kern="1200" cap="none" spc="0" normalizeH="0" baseline="0" noProof="0" dirty="0">
              <a:ln>
                <a:noFill/>
              </a:ln>
              <a:solidFill>
                <a:schemeClr val="tx1"/>
              </a:solidFill>
              <a:effectLst/>
              <a:uLnTx/>
              <a:uFillTx/>
              <a:latin typeface="Times New Roman"/>
              <a:ea typeface="+mn-ea"/>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Ne_HST.jpg"/>
          <p:cNvPicPr>
            <a:picLocks noChangeAspect="1"/>
          </p:cNvPicPr>
          <p:nvPr/>
        </p:nvPicPr>
        <p:blipFill>
          <a:blip r:embed="rId2"/>
          <a:srcRect l="1000" r="1000"/>
          <a:stretch>
            <a:fillRect/>
          </a:stretch>
        </p:blipFill>
        <p:spPr>
          <a:xfrm>
            <a:off x="91440" y="914400"/>
            <a:ext cx="8961120" cy="5870448"/>
          </a:xfrm>
          <a:prstGeom prst="rect">
            <a:avLst/>
          </a:prstGeom>
        </p:spPr>
      </p:pic>
      <p:sp>
        <p:nvSpPr>
          <p:cNvPr id="5" name="Rectangle 2"/>
          <p:cNvSpPr>
            <a:spLocks noGrp="1" noChangeArrowheads="1"/>
          </p:cNvSpPr>
          <p:nvPr>
            <p:ph type="title"/>
          </p:nvPr>
        </p:nvSpPr>
        <p:spPr>
          <a:xfrm>
            <a:off x="685800" y="0"/>
            <a:ext cx="7772400" cy="762000"/>
          </a:xfrm>
        </p:spPr>
        <p:txBody>
          <a:bodyPr>
            <a:normAutofit/>
          </a:bodyPr>
          <a:lstStyle/>
          <a:p>
            <a:pPr eaLnBrk="1" hangingPunct="1"/>
            <a:r>
              <a:rPr lang="en-US" dirty="0" smtClean="0"/>
              <a:t>Planetary Nebulae From HST</a:t>
            </a:r>
            <a:endParaRPr lang="en-US" dirty="0"/>
          </a:p>
        </p:txBody>
      </p:sp>
      <p:sp>
        <p:nvSpPr>
          <p:cNvPr id="6" name="Rectangle 3"/>
          <p:cNvSpPr txBox="1">
            <a:spLocks noChangeArrowheads="1"/>
          </p:cNvSpPr>
          <p:nvPr/>
        </p:nvSpPr>
        <p:spPr>
          <a:xfrm>
            <a:off x="6019800" y="990600"/>
            <a:ext cx="2895600" cy="1143000"/>
          </a:xfrm>
          <a:prstGeom prst="rect">
            <a:avLst/>
          </a:prstGeom>
        </p:spPr>
        <p:txBody>
          <a:bodyPr vert="horz" lIns="91440" tIns="45720" rIns="91440" bIns="45720" rtlCol="0">
            <a:normAutofit/>
          </a:bodyPr>
          <a:lstStyle/>
          <a:p>
            <a:pPr marL="342900" marR="0" lvl="0" indent="-342900" algn="r" defTabSz="457200" rtl="0" eaLnBrk="1" fontAlgn="auto" latinLnBrk="0" hangingPunct="1">
              <a:lnSpc>
                <a:spcPct val="90000"/>
              </a:lnSpc>
              <a:spcBef>
                <a:spcPct val="20000"/>
              </a:spcBef>
              <a:spcAft>
                <a:spcPts val="0"/>
              </a:spcAft>
              <a:buClrTx/>
              <a:buSzTx/>
              <a:buFontTx/>
              <a:buNone/>
              <a:tabLst/>
              <a:defRPr/>
            </a:pPr>
            <a:r>
              <a:rPr kumimoji="0" lang="en-US" sz="2300" b="0" i="0" u="none" strike="noStrike" kern="1200" cap="none" spc="0" normalizeH="0" baseline="0" noProof="0" dirty="0" smtClean="0">
                <a:ln>
                  <a:noFill/>
                </a:ln>
                <a:solidFill>
                  <a:schemeClr val="bg1"/>
                </a:solidFill>
                <a:effectLst/>
                <a:uLnTx/>
                <a:uFillTx/>
                <a:latin typeface="Times New Roman"/>
                <a:ea typeface="+mn-ea"/>
                <a:cs typeface="Times New Roman"/>
              </a:rPr>
              <a:t>    Note the prevalence of bipolar </a:t>
            </a:r>
            <a:r>
              <a:rPr lang="en-US" sz="2300" dirty="0" smtClean="0">
                <a:solidFill>
                  <a:schemeClr val="bg1"/>
                </a:solidFill>
                <a:latin typeface="Times New Roman"/>
                <a:cs typeface="Times New Roman"/>
              </a:rPr>
              <a:t>ejection morphologies</a:t>
            </a:r>
            <a:endParaRPr kumimoji="0" lang="en-US" sz="2300" b="0" i="0" u="none" strike="noStrike" kern="1200" cap="none" spc="0" normalizeH="0" baseline="0" noProof="0" dirty="0">
              <a:ln>
                <a:noFill/>
              </a:ln>
              <a:solidFill>
                <a:schemeClr val="bg1"/>
              </a:solidFill>
              <a:effectLst/>
              <a:uLnTx/>
              <a:uFillTx/>
              <a:latin typeface="Times New Roman"/>
              <a:ea typeface="+mn-ea"/>
              <a:cs typeface="Times New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4"/>
          <p:cNvPicPr>
            <a:picLocks noGrp="1" noChangeAspect="1" noChangeArrowheads="1"/>
          </p:cNvPicPr>
          <p:nvPr>
            <p:ph sz="half" idx="2"/>
          </p:nvPr>
        </p:nvPicPr>
        <p:blipFill>
          <a:blip r:embed="rId2">
            <a:lum bright="-4000" contrast="30000"/>
          </a:blip>
          <a:srcRect l="2536" t="3000" r="2536" b="3000"/>
          <a:stretch>
            <a:fillRect/>
          </a:stretch>
        </p:blipFill>
        <p:spPr>
          <a:xfrm>
            <a:off x="533400" y="76200"/>
            <a:ext cx="8024773" cy="6715629"/>
          </a:xfrm>
        </p:spPr>
      </p:pic>
      <p:sp>
        <p:nvSpPr>
          <p:cNvPr id="3" name="Rectangle 2"/>
          <p:cNvSpPr>
            <a:spLocks noGrp="1" noChangeArrowheads="1"/>
          </p:cNvSpPr>
          <p:nvPr>
            <p:ph type="title"/>
          </p:nvPr>
        </p:nvSpPr>
        <p:spPr>
          <a:xfrm>
            <a:off x="0" y="0"/>
            <a:ext cx="4038600" cy="685800"/>
          </a:xfrm>
          <a:solidFill>
            <a:srgbClr val="FFFFFF"/>
          </a:solidFill>
        </p:spPr>
        <p:txBody>
          <a:bodyPr>
            <a:normAutofit/>
          </a:bodyPr>
          <a:lstStyle/>
          <a:p>
            <a:pPr algn="l" eaLnBrk="1" hangingPunct="1"/>
            <a:r>
              <a:rPr lang="en-US" sz="3000" dirty="0" smtClean="0"/>
              <a:t>The Future of the Sun</a:t>
            </a:r>
            <a:endParaRPr lang="en-US" sz="3000" dirty="0"/>
          </a:p>
        </p:txBody>
      </p:sp>
      <p:sp>
        <p:nvSpPr>
          <p:cNvPr id="4" name="TextBox 3"/>
          <p:cNvSpPr txBox="1"/>
          <p:nvPr/>
        </p:nvSpPr>
        <p:spPr>
          <a:xfrm>
            <a:off x="8534400" y="2743200"/>
            <a:ext cx="542336" cy="461665"/>
          </a:xfrm>
          <a:prstGeom prst="rect">
            <a:avLst/>
          </a:prstGeom>
          <a:noFill/>
        </p:spPr>
        <p:txBody>
          <a:bodyPr wrap="none" rtlCol="0">
            <a:spAutoFit/>
          </a:bodyPr>
          <a:lstStyle/>
          <a:p>
            <a:r>
              <a:rPr lang="en-US" sz="2400" dirty="0" smtClean="0"/>
              <a:t>PN</a:t>
            </a:r>
            <a:endParaRPr lang="en-US" sz="2400" dirty="0"/>
          </a:p>
        </p:txBody>
      </p:sp>
      <p:sp>
        <p:nvSpPr>
          <p:cNvPr id="5" name="TextBox 4"/>
          <p:cNvSpPr txBox="1"/>
          <p:nvPr/>
        </p:nvSpPr>
        <p:spPr>
          <a:xfrm>
            <a:off x="8458200" y="5024735"/>
            <a:ext cx="647834" cy="461665"/>
          </a:xfrm>
          <a:prstGeom prst="rect">
            <a:avLst/>
          </a:prstGeom>
          <a:noFill/>
        </p:spPr>
        <p:txBody>
          <a:bodyPr wrap="none" rtlCol="0">
            <a:spAutoFit/>
          </a:bodyPr>
          <a:lstStyle/>
          <a:p>
            <a:r>
              <a:rPr lang="en-US" sz="2400" dirty="0" smtClean="0"/>
              <a:t>WD</a:t>
            </a:r>
            <a:endParaRPr lang="en-US" sz="2400" dirty="0"/>
          </a:p>
        </p:txBody>
      </p:sp>
      <p:cxnSp>
        <p:nvCxnSpPr>
          <p:cNvPr id="7" name="Straight Arrow Connector 6"/>
          <p:cNvCxnSpPr/>
          <p:nvPr/>
        </p:nvCxnSpPr>
        <p:spPr>
          <a:xfrm rot="16200000" flipH="1">
            <a:off x="7467600" y="3810000"/>
            <a:ext cx="1752600" cy="838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7924800" y="3052465"/>
            <a:ext cx="633373" cy="300335"/>
          </a:xfrm>
          <a:prstGeom prst="straightConnector1">
            <a:avLst/>
          </a:prstGeom>
          <a:ln w="25400" cap="flat" cmpd="sng" algn="ctr">
            <a:solidFill>
              <a:schemeClr val="tx1"/>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 y="0"/>
            <a:ext cx="6019800" cy="1219200"/>
          </a:xfrm>
        </p:spPr>
        <p:txBody>
          <a:bodyPr>
            <a:normAutofit/>
          </a:bodyPr>
          <a:lstStyle/>
          <a:p>
            <a:pPr algn="l" eaLnBrk="1" hangingPunct="1"/>
            <a:r>
              <a:rPr lang="en-US" sz="3600" dirty="0"/>
              <a:t>High-mass stars create heavy elements in their cores</a:t>
            </a:r>
          </a:p>
        </p:txBody>
      </p:sp>
      <p:sp>
        <p:nvSpPr>
          <p:cNvPr id="55299" name="Rectangle 3"/>
          <p:cNvSpPr>
            <a:spLocks noGrp="1" noChangeArrowheads="1"/>
          </p:cNvSpPr>
          <p:nvPr>
            <p:ph type="body" sz="half" idx="1"/>
          </p:nvPr>
        </p:nvSpPr>
        <p:spPr>
          <a:xfrm>
            <a:off x="0" y="1295400"/>
            <a:ext cx="6477000" cy="2307142"/>
          </a:xfrm>
        </p:spPr>
        <p:txBody>
          <a:bodyPr>
            <a:normAutofit/>
          </a:bodyPr>
          <a:lstStyle/>
          <a:p>
            <a:pPr eaLnBrk="1" hangingPunct="1">
              <a:lnSpc>
                <a:spcPct val="90000"/>
              </a:lnSpc>
            </a:pPr>
            <a:r>
              <a:rPr lang="en-US" sz="2500" dirty="0"/>
              <a:t>A high mass star undergoes an extended sequence of thermonuclear reactions in its core and shells:</a:t>
            </a:r>
            <a:r>
              <a:rPr lang="en-US" sz="2500" dirty="0" smtClean="0"/>
              <a:t>  He to C, N, O, then to Ne, Mg, then to Si, S, all </a:t>
            </a:r>
            <a:r>
              <a:rPr lang="en-US" sz="2500" dirty="0"/>
              <a:t>the way to </a:t>
            </a:r>
            <a:r>
              <a:rPr lang="en-US" sz="2500" dirty="0" smtClean="0"/>
              <a:t>Fe</a:t>
            </a:r>
          </a:p>
          <a:p>
            <a:pPr lvl="1">
              <a:lnSpc>
                <a:spcPct val="90000"/>
              </a:lnSpc>
            </a:pPr>
            <a:r>
              <a:rPr lang="en-US" dirty="0" smtClean="0"/>
              <a:t>Beyond Fe, </a:t>
            </a:r>
            <a:r>
              <a:rPr lang="en-US" dirty="0" err="1" smtClean="0"/>
              <a:t>TNRs</a:t>
            </a:r>
            <a:r>
              <a:rPr lang="en-US" dirty="0" smtClean="0"/>
              <a:t> are </a:t>
            </a:r>
            <a:r>
              <a:rPr lang="en-US" dirty="0" err="1" smtClean="0"/>
              <a:t>endothermal</a:t>
            </a:r>
            <a:r>
              <a:rPr lang="en-US" dirty="0" smtClean="0"/>
              <a:t>; heavier elements are produced in SN explosions</a:t>
            </a:r>
          </a:p>
        </p:txBody>
      </p:sp>
      <p:pic>
        <p:nvPicPr>
          <p:cNvPr id="55300" name="Picture 4"/>
          <p:cNvPicPr>
            <a:picLocks noGrp="1" noChangeAspect="1" noChangeArrowheads="1"/>
          </p:cNvPicPr>
          <p:nvPr>
            <p:ph sz="half" idx="2"/>
          </p:nvPr>
        </p:nvPicPr>
        <p:blipFill>
          <a:blip r:embed="rId2">
            <a:lum bright="-16000" contrast="40000"/>
          </a:blip>
          <a:srcRect l="2143" t="16202" r="7500" b="2700"/>
          <a:stretch>
            <a:fillRect/>
          </a:stretch>
        </p:blipFill>
        <p:spPr>
          <a:xfrm>
            <a:off x="0" y="3602542"/>
            <a:ext cx="9144000" cy="3255458"/>
          </a:xfrm>
        </p:spPr>
      </p:pic>
      <p:pic>
        <p:nvPicPr>
          <p:cNvPr id="5" name="Picture 3" descr="C:\Documents and Settings\cmoreau\Desktop\Astroimages\stellarevolution1\starstructure_sm.jpg"/>
          <p:cNvPicPr>
            <a:picLocks noChangeAspect="1" noChangeArrowheads="1"/>
          </p:cNvPicPr>
          <p:nvPr/>
        </p:nvPicPr>
        <p:blipFill>
          <a:blip r:embed="rId3"/>
          <a:srcRect/>
          <a:stretch>
            <a:fillRect/>
          </a:stretch>
        </p:blipFill>
        <p:spPr bwMode="auto">
          <a:xfrm>
            <a:off x="6057900" y="177800"/>
            <a:ext cx="3009900" cy="3022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7159582" y="6477000"/>
            <a:ext cx="2060618" cy="369332"/>
          </a:xfrm>
          <a:prstGeom prst="rect">
            <a:avLst/>
          </a:prstGeom>
          <a:noFill/>
          <a:ln w="9525">
            <a:noFill/>
            <a:miter lim="800000"/>
            <a:headEnd/>
            <a:tailEnd/>
          </a:ln>
        </p:spPr>
        <p:txBody>
          <a:bodyPr wrap="none">
            <a:prstTxWarp prst="textNoShape">
              <a:avLst/>
            </a:prstTxWarp>
            <a:spAutoFit/>
          </a:bodyPr>
          <a:lstStyle/>
          <a:p>
            <a:r>
              <a:rPr lang="en-US" i="1" dirty="0">
                <a:latin typeface="Times New Roman"/>
                <a:cs typeface="Times New Roman"/>
              </a:rPr>
              <a:t>(From P. </a:t>
            </a:r>
            <a:r>
              <a:rPr lang="en-US" i="1" dirty="0" err="1">
                <a:latin typeface="Times New Roman"/>
                <a:cs typeface="Times New Roman"/>
              </a:rPr>
              <a:t>Armitage</a:t>
            </a:r>
            <a:r>
              <a:rPr lang="en-US" i="1" dirty="0">
                <a:latin typeface="Times New Roman"/>
                <a:cs typeface="Times New Roman"/>
              </a:rPr>
              <a:t>)</a:t>
            </a:r>
          </a:p>
        </p:txBody>
      </p:sp>
      <p:sp>
        <p:nvSpPr>
          <p:cNvPr id="68611" name="Text Box 3"/>
          <p:cNvSpPr txBox="1">
            <a:spLocks noChangeArrowheads="1"/>
          </p:cNvSpPr>
          <p:nvPr/>
        </p:nvSpPr>
        <p:spPr bwMode="auto">
          <a:xfrm>
            <a:off x="1752803" y="54114"/>
            <a:ext cx="6019597"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000090"/>
                </a:solidFill>
                <a:latin typeface="Times New Roman"/>
                <a:cs typeface="Times New Roman"/>
              </a:rPr>
              <a:t>Stellar Lifecycle Summary</a:t>
            </a:r>
            <a:endParaRPr lang="en-US" sz="4000" b="1" dirty="0">
              <a:solidFill>
                <a:srgbClr val="000090"/>
              </a:solidFill>
              <a:latin typeface="Times New Roman"/>
              <a:cs typeface="Times New Roman"/>
            </a:endParaRPr>
          </a:p>
        </p:txBody>
      </p:sp>
      <p:sp>
        <p:nvSpPr>
          <p:cNvPr id="68612" name="Line 4"/>
          <p:cNvSpPr>
            <a:spLocks noChangeShapeType="1"/>
          </p:cNvSpPr>
          <p:nvPr/>
        </p:nvSpPr>
        <p:spPr bwMode="auto">
          <a:xfrm>
            <a:off x="1158875" y="1458724"/>
            <a:ext cx="0" cy="4419600"/>
          </a:xfrm>
          <a:prstGeom prst="line">
            <a:avLst/>
          </a:prstGeom>
          <a:noFill/>
          <a:ln w="22225">
            <a:solidFill>
              <a:schemeClr val="tx2"/>
            </a:solidFill>
            <a:round/>
            <a:headEnd/>
            <a:tailEnd/>
          </a:ln>
        </p:spPr>
        <p:txBody>
          <a:bodyPr wrap="none" anchor="ctr">
            <a:prstTxWarp prst="textNoShape">
              <a:avLst/>
            </a:prstTxWarp>
          </a:bodyPr>
          <a:lstStyle/>
          <a:p>
            <a:endParaRPr lang="en-US" sz="2300">
              <a:latin typeface="Times New Roman"/>
              <a:cs typeface="Times New Roman"/>
            </a:endParaRPr>
          </a:p>
        </p:txBody>
      </p:sp>
      <p:sp>
        <p:nvSpPr>
          <p:cNvPr id="68613" name="Line 5"/>
          <p:cNvSpPr>
            <a:spLocks noChangeShapeType="1"/>
          </p:cNvSpPr>
          <p:nvPr/>
        </p:nvSpPr>
        <p:spPr bwMode="auto">
          <a:xfrm>
            <a:off x="1158875" y="5878324"/>
            <a:ext cx="6096000" cy="0"/>
          </a:xfrm>
          <a:prstGeom prst="line">
            <a:avLst/>
          </a:prstGeom>
          <a:noFill/>
          <a:ln w="22225">
            <a:solidFill>
              <a:schemeClr val="tx2"/>
            </a:solidFill>
            <a:round/>
            <a:headEnd/>
            <a:tailEnd/>
          </a:ln>
        </p:spPr>
        <p:txBody>
          <a:bodyPr wrap="none" anchor="ctr">
            <a:prstTxWarp prst="textNoShape">
              <a:avLst/>
            </a:prstTxWarp>
          </a:bodyPr>
          <a:lstStyle/>
          <a:p>
            <a:endParaRPr lang="en-US" sz="2300">
              <a:latin typeface="Times New Roman"/>
              <a:cs typeface="Times New Roman"/>
            </a:endParaRPr>
          </a:p>
        </p:txBody>
      </p:sp>
      <p:sp>
        <p:nvSpPr>
          <p:cNvPr id="68614" name="Text Box 6"/>
          <p:cNvSpPr txBox="1">
            <a:spLocks noChangeArrowheads="1"/>
          </p:cNvSpPr>
          <p:nvPr/>
        </p:nvSpPr>
        <p:spPr bwMode="auto">
          <a:xfrm>
            <a:off x="396875" y="4887724"/>
            <a:ext cx="700833" cy="446276"/>
          </a:xfrm>
          <a:prstGeom prst="rect">
            <a:avLst/>
          </a:prstGeom>
          <a:noFill/>
          <a:ln w="9525">
            <a:noFill/>
            <a:miter lim="800000"/>
            <a:headEnd/>
            <a:tailEnd/>
          </a:ln>
        </p:spPr>
        <p:txBody>
          <a:bodyPr wrap="none">
            <a:prstTxWarp prst="textNoShape">
              <a:avLst/>
            </a:prstTxWarp>
            <a:spAutoFit/>
          </a:bodyPr>
          <a:lstStyle/>
          <a:p>
            <a:r>
              <a:rPr lang="en-US" sz="2300">
                <a:solidFill>
                  <a:schemeClr val="tx2"/>
                </a:solidFill>
                <a:latin typeface="Times New Roman"/>
                <a:cs typeface="Times New Roman"/>
              </a:rPr>
              <a:t>0.08</a:t>
            </a:r>
          </a:p>
        </p:txBody>
      </p:sp>
      <p:sp>
        <p:nvSpPr>
          <p:cNvPr id="68615" name="Line 7"/>
          <p:cNvSpPr>
            <a:spLocks noChangeShapeType="1"/>
          </p:cNvSpPr>
          <p:nvPr/>
        </p:nvSpPr>
        <p:spPr bwMode="auto">
          <a:xfrm>
            <a:off x="1158875" y="5040124"/>
            <a:ext cx="6019800" cy="0"/>
          </a:xfrm>
          <a:prstGeom prst="line">
            <a:avLst/>
          </a:prstGeom>
          <a:noFill/>
          <a:ln w="22225">
            <a:solidFill>
              <a:srgbClr val="1F497D"/>
            </a:solidFill>
            <a:prstDash val="dash"/>
            <a:round/>
            <a:headEnd/>
            <a:tailEnd/>
          </a:ln>
        </p:spPr>
        <p:txBody>
          <a:bodyPr wrap="none" anchor="ctr">
            <a:prstTxWarp prst="textNoShape">
              <a:avLst/>
            </a:prstTxWarp>
          </a:bodyPr>
          <a:lstStyle/>
          <a:p>
            <a:endParaRPr lang="en-US" sz="2300">
              <a:latin typeface="Times New Roman"/>
              <a:cs typeface="Times New Roman"/>
            </a:endParaRPr>
          </a:p>
        </p:txBody>
      </p:sp>
      <p:sp>
        <p:nvSpPr>
          <p:cNvPr id="68616" name="Text Box 8"/>
          <p:cNvSpPr txBox="1">
            <a:spLocks noChangeArrowheads="1"/>
          </p:cNvSpPr>
          <p:nvPr/>
        </p:nvSpPr>
        <p:spPr bwMode="auto">
          <a:xfrm>
            <a:off x="381000" y="3820924"/>
            <a:ext cx="553357" cy="446276"/>
          </a:xfrm>
          <a:prstGeom prst="rect">
            <a:avLst/>
          </a:prstGeom>
          <a:noFill/>
          <a:ln w="9525">
            <a:noFill/>
            <a:miter lim="800000"/>
            <a:headEnd/>
            <a:tailEnd/>
          </a:ln>
        </p:spPr>
        <p:txBody>
          <a:bodyPr wrap="none">
            <a:prstTxWarp prst="textNoShape">
              <a:avLst/>
            </a:prstTxWarp>
            <a:spAutoFit/>
          </a:bodyPr>
          <a:lstStyle/>
          <a:p>
            <a:r>
              <a:rPr lang="en-US" sz="2300">
                <a:solidFill>
                  <a:schemeClr val="tx2"/>
                </a:solidFill>
                <a:latin typeface="Times New Roman"/>
                <a:cs typeface="Times New Roman"/>
              </a:rPr>
              <a:t>0.5</a:t>
            </a:r>
          </a:p>
        </p:txBody>
      </p:sp>
      <p:sp>
        <p:nvSpPr>
          <p:cNvPr id="68617" name="Line 9"/>
          <p:cNvSpPr>
            <a:spLocks noChangeShapeType="1"/>
          </p:cNvSpPr>
          <p:nvPr/>
        </p:nvSpPr>
        <p:spPr bwMode="auto">
          <a:xfrm>
            <a:off x="1158875" y="3973324"/>
            <a:ext cx="6019800" cy="0"/>
          </a:xfrm>
          <a:prstGeom prst="line">
            <a:avLst/>
          </a:prstGeom>
          <a:noFill/>
          <a:ln w="22225">
            <a:solidFill>
              <a:srgbClr val="1F497D"/>
            </a:solidFill>
            <a:prstDash val="dash"/>
            <a:round/>
            <a:headEnd/>
            <a:tailEnd/>
          </a:ln>
        </p:spPr>
        <p:txBody>
          <a:bodyPr wrap="none" anchor="ctr">
            <a:prstTxWarp prst="textNoShape">
              <a:avLst/>
            </a:prstTxWarp>
          </a:bodyPr>
          <a:lstStyle/>
          <a:p>
            <a:endParaRPr lang="en-US" sz="2300">
              <a:latin typeface="Times New Roman"/>
              <a:cs typeface="Times New Roman"/>
            </a:endParaRPr>
          </a:p>
        </p:txBody>
      </p:sp>
      <p:sp>
        <p:nvSpPr>
          <p:cNvPr id="68618" name="Text Box 10"/>
          <p:cNvSpPr txBox="1">
            <a:spLocks noChangeArrowheads="1"/>
          </p:cNvSpPr>
          <p:nvPr/>
        </p:nvSpPr>
        <p:spPr bwMode="auto">
          <a:xfrm>
            <a:off x="466725" y="2844612"/>
            <a:ext cx="332142" cy="446276"/>
          </a:xfrm>
          <a:prstGeom prst="rect">
            <a:avLst/>
          </a:prstGeom>
          <a:noFill/>
          <a:ln w="9525">
            <a:noFill/>
            <a:miter lim="800000"/>
            <a:headEnd/>
            <a:tailEnd/>
          </a:ln>
        </p:spPr>
        <p:txBody>
          <a:bodyPr wrap="none">
            <a:prstTxWarp prst="textNoShape">
              <a:avLst/>
            </a:prstTxWarp>
            <a:spAutoFit/>
          </a:bodyPr>
          <a:lstStyle/>
          <a:p>
            <a:r>
              <a:rPr lang="en-US" sz="2300">
                <a:solidFill>
                  <a:schemeClr val="tx2"/>
                </a:solidFill>
                <a:latin typeface="Times New Roman"/>
                <a:cs typeface="Times New Roman"/>
              </a:rPr>
              <a:t>8</a:t>
            </a:r>
          </a:p>
        </p:txBody>
      </p:sp>
      <p:sp>
        <p:nvSpPr>
          <p:cNvPr id="68619" name="Text Box 11"/>
          <p:cNvSpPr txBox="1">
            <a:spLocks noChangeArrowheads="1"/>
          </p:cNvSpPr>
          <p:nvPr/>
        </p:nvSpPr>
        <p:spPr bwMode="auto">
          <a:xfrm>
            <a:off x="457200" y="2344549"/>
            <a:ext cx="479618" cy="446276"/>
          </a:xfrm>
          <a:prstGeom prst="rect">
            <a:avLst/>
          </a:prstGeom>
          <a:noFill/>
          <a:ln w="9525">
            <a:noFill/>
            <a:miter lim="800000"/>
            <a:headEnd/>
            <a:tailEnd/>
          </a:ln>
        </p:spPr>
        <p:txBody>
          <a:bodyPr wrap="none">
            <a:prstTxWarp prst="textNoShape">
              <a:avLst/>
            </a:prstTxWarp>
            <a:spAutoFit/>
          </a:bodyPr>
          <a:lstStyle/>
          <a:p>
            <a:r>
              <a:rPr lang="en-US" sz="2300">
                <a:solidFill>
                  <a:schemeClr val="tx2"/>
                </a:solidFill>
                <a:latin typeface="Times New Roman"/>
                <a:cs typeface="Times New Roman"/>
              </a:rPr>
              <a:t>20</a:t>
            </a:r>
          </a:p>
        </p:txBody>
      </p:sp>
      <p:sp>
        <p:nvSpPr>
          <p:cNvPr id="68620" name="Line 12"/>
          <p:cNvSpPr>
            <a:spLocks noChangeShapeType="1"/>
          </p:cNvSpPr>
          <p:nvPr/>
        </p:nvSpPr>
        <p:spPr bwMode="auto">
          <a:xfrm>
            <a:off x="1158875" y="2982724"/>
            <a:ext cx="6096000" cy="0"/>
          </a:xfrm>
          <a:prstGeom prst="line">
            <a:avLst/>
          </a:prstGeom>
          <a:noFill/>
          <a:ln w="22225">
            <a:solidFill>
              <a:schemeClr val="tx2"/>
            </a:solidFill>
            <a:prstDash val="dash"/>
            <a:round/>
            <a:headEnd/>
            <a:tailEnd/>
          </a:ln>
        </p:spPr>
        <p:txBody>
          <a:bodyPr wrap="none" anchor="ctr">
            <a:prstTxWarp prst="textNoShape">
              <a:avLst/>
            </a:prstTxWarp>
          </a:bodyPr>
          <a:lstStyle/>
          <a:p>
            <a:endParaRPr lang="en-US" sz="2300">
              <a:latin typeface="Times New Roman"/>
              <a:cs typeface="Times New Roman"/>
            </a:endParaRPr>
          </a:p>
        </p:txBody>
      </p:sp>
      <p:sp>
        <p:nvSpPr>
          <p:cNvPr id="68621" name="Line 13"/>
          <p:cNvSpPr>
            <a:spLocks noChangeShapeType="1"/>
          </p:cNvSpPr>
          <p:nvPr/>
        </p:nvSpPr>
        <p:spPr bwMode="auto">
          <a:xfrm>
            <a:off x="1158875" y="2525524"/>
            <a:ext cx="6096000" cy="0"/>
          </a:xfrm>
          <a:prstGeom prst="line">
            <a:avLst/>
          </a:prstGeom>
          <a:noFill/>
          <a:ln w="25400">
            <a:solidFill>
              <a:srgbClr val="1F497D"/>
            </a:solidFill>
            <a:prstDash val="dash"/>
            <a:round/>
            <a:headEnd/>
            <a:tailEnd/>
          </a:ln>
        </p:spPr>
        <p:txBody>
          <a:bodyPr wrap="none" anchor="ctr">
            <a:prstTxWarp prst="textNoShape">
              <a:avLst/>
            </a:prstTxWarp>
          </a:bodyPr>
          <a:lstStyle/>
          <a:p>
            <a:endParaRPr lang="en-US" sz="2300">
              <a:latin typeface="Times New Roman"/>
              <a:cs typeface="Times New Roman"/>
            </a:endParaRPr>
          </a:p>
        </p:txBody>
      </p:sp>
      <p:sp>
        <p:nvSpPr>
          <p:cNvPr id="68622" name="Text Box 14"/>
          <p:cNvSpPr txBox="1">
            <a:spLocks noChangeArrowheads="1"/>
          </p:cNvSpPr>
          <p:nvPr/>
        </p:nvSpPr>
        <p:spPr bwMode="auto">
          <a:xfrm>
            <a:off x="1828800" y="6078349"/>
            <a:ext cx="582211" cy="446276"/>
          </a:xfrm>
          <a:prstGeom prst="rect">
            <a:avLst/>
          </a:prstGeom>
          <a:noFill/>
          <a:ln w="9525">
            <a:noFill/>
            <a:miter lim="800000"/>
            <a:headEnd/>
            <a:tailEnd/>
          </a:ln>
        </p:spPr>
        <p:txBody>
          <a:bodyPr wrap="none">
            <a:prstTxWarp prst="textNoShape">
              <a:avLst/>
            </a:prstTxWarp>
            <a:spAutoFit/>
          </a:bodyPr>
          <a:lstStyle/>
          <a:p>
            <a:r>
              <a:rPr lang="en-US" sz="2300">
                <a:solidFill>
                  <a:schemeClr val="tx2"/>
                </a:solidFill>
                <a:latin typeface="Times New Roman"/>
                <a:cs typeface="Times New Roman"/>
              </a:rPr>
              <a:t>10</a:t>
            </a:r>
            <a:r>
              <a:rPr lang="en-US" sz="2300" baseline="30000">
                <a:solidFill>
                  <a:schemeClr val="tx2"/>
                </a:solidFill>
                <a:latin typeface="Times New Roman"/>
                <a:cs typeface="Times New Roman"/>
              </a:rPr>
              <a:t>7</a:t>
            </a:r>
            <a:endParaRPr lang="en-US" sz="2300">
              <a:solidFill>
                <a:schemeClr val="tx2"/>
              </a:solidFill>
              <a:latin typeface="Times New Roman"/>
              <a:cs typeface="Times New Roman"/>
            </a:endParaRPr>
          </a:p>
        </p:txBody>
      </p:sp>
      <p:sp>
        <p:nvSpPr>
          <p:cNvPr id="68623" name="Text Box 15"/>
          <p:cNvSpPr txBox="1">
            <a:spLocks noChangeArrowheads="1"/>
          </p:cNvSpPr>
          <p:nvPr/>
        </p:nvSpPr>
        <p:spPr bwMode="auto">
          <a:xfrm>
            <a:off x="2998788" y="6078349"/>
            <a:ext cx="577936" cy="446276"/>
          </a:xfrm>
          <a:prstGeom prst="rect">
            <a:avLst/>
          </a:prstGeom>
          <a:noFill/>
          <a:ln w="9525">
            <a:noFill/>
            <a:miter lim="800000"/>
            <a:headEnd/>
            <a:tailEnd/>
          </a:ln>
        </p:spPr>
        <p:txBody>
          <a:bodyPr wrap="none">
            <a:prstTxWarp prst="textNoShape">
              <a:avLst/>
            </a:prstTxWarp>
            <a:spAutoFit/>
          </a:bodyPr>
          <a:lstStyle/>
          <a:p>
            <a:r>
              <a:rPr lang="en-US" sz="2300">
                <a:solidFill>
                  <a:schemeClr val="tx2"/>
                </a:solidFill>
                <a:latin typeface="Times New Roman"/>
                <a:cs typeface="Times New Roman"/>
              </a:rPr>
              <a:t>10</a:t>
            </a:r>
            <a:r>
              <a:rPr lang="en-US" sz="2300" baseline="30000">
                <a:solidFill>
                  <a:schemeClr val="tx2"/>
                </a:solidFill>
                <a:latin typeface="Times New Roman"/>
                <a:cs typeface="Times New Roman"/>
              </a:rPr>
              <a:t>8</a:t>
            </a:r>
            <a:endParaRPr lang="en-US" sz="2300">
              <a:solidFill>
                <a:schemeClr val="tx2"/>
              </a:solidFill>
              <a:latin typeface="Times New Roman"/>
              <a:cs typeface="Times New Roman"/>
            </a:endParaRPr>
          </a:p>
        </p:txBody>
      </p:sp>
      <p:sp>
        <p:nvSpPr>
          <p:cNvPr id="68624" name="Text Box 16"/>
          <p:cNvSpPr txBox="1">
            <a:spLocks noChangeArrowheads="1"/>
          </p:cNvSpPr>
          <p:nvPr/>
        </p:nvSpPr>
        <p:spPr bwMode="auto">
          <a:xfrm>
            <a:off x="4130675" y="6078349"/>
            <a:ext cx="577936" cy="446276"/>
          </a:xfrm>
          <a:prstGeom prst="rect">
            <a:avLst/>
          </a:prstGeom>
          <a:noFill/>
          <a:ln w="9525">
            <a:noFill/>
            <a:miter lim="800000"/>
            <a:headEnd/>
            <a:tailEnd/>
          </a:ln>
        </p:spPr>
        <p:txBody>
          <a:bodyPr wrap="none">
            <a:prstTxWarp prst="textNoShape">
              <a:avLst/>
            </a:prstTxWarp>
            <a:spAutoFit/>
          </a:bodyPr>
          <a:lstStyle/>
          <a:p>
            <a:r>
              <a:rPr lang="en-US" sz="2300">
                <a:solidFill>
                  <a:schemeClr val="tx2"/>
                </a:solidFill>
                <a:latin typeface="Times New Roman"/>
                <a:cs typeface="Times New Roman"/>
              </a:rPr>
              <a:t>10</a:t>
            </a:r>
            <a:r>
              <a:rPr lang="en-US" sz="2300" baseline="30000">
                <a:solidFill>
                  <a:schemeClr val="tx2"/>
                </a:solidFill>
                <a:latin typeface="Times New Roman"/>
                <a:cs typeface="Times New Roman"/>
              </a:rPr>
              <a:t>9</a:t>
            </a:r>
            <a:endParaRPr lang="en-US" sz="2300">
              <a:solidFill>
                <a:schemeClr val="tx2"/>
              </a:solidFill>
              <a:latin typeface="Times New Roman"/>
              <a:cs typeface="Times New Roman"/>
            </a:endParaRPr>
          </a:p>
        </p:txBody>
      </p:sp>
      <p:sp>
        <p:nvSpPr>
          <p:cNvPr id="68625" name="Text Box 17"/>
          <p:cNvSpPr txBox="1">
            <a:spLocks noChangeArrowheads="1"/>
          </p:cNvSpPr>
          <p:nvPr/>
        </p:nvSpPr>
        <p:spPr bwMode="auto">
          <a:xfrm>
            <a:off x="5273675" y="6078349"/>
            <a:ext cx="676253" cy="446276"/>
          </a:xfrm>
          <a:prstGeom prst="rect">
            <a:avLst/>
          </a:prstGeom>
          <a:noFill/>
          <a:ln w="9525">
            <a:noFill/>
            <a:miter lim="800000"/>
            <a:headEnd/>
            <a:tailEnd/>
          </a:ln>
        </p:spPr>
        <p:txBody>
          <a:bodyPr wrap="none">
            <a:prstTxWarp prst="textNoShape">
              <a:avLst/>
            </a:prstTxWarp>
            <a:spAutoFit/>
          </a:bodyPr>
          <a:lstStyle/>
          <a:p>
            <a:r>
              <a:rPr lang="en-US" sz="2300">
                <a:solidFill>
                  <a:schemeClr val="tx2"/>
                </a:solidFill>
                <a:latin typeface="Times New Roman"/>
                <a:cs typeface="Times New Roman"/>
              </a:rPr>
              <a:t>10</a:t>
            </a:r>
            <a:r>
              <a:rPr lang="en-US" sz="2300" baseline="30000">
                <a:solidFill>
                  <a:schemeClr val="tx2"/>
                </a:solidFill>
                <a:latin typeface="Times New Roman"/>
                <a:cs typeface="Times New Roman"/>
              </a:rPr>
              <a:t>10</a:t>
            </a:r>
            <a:endParaRPr lang="en-US" sz="2300">
              <a:solidFill>
                <a:schemeClr val="tx2"/>
              </a:solidFill>
              <a:latin typeface="Times New Roman"/>
              <a:cs typeface="Times New Roman"/>
            </a:endParaRPr>
          </a:p>
        </p:txBody>
      </p:sp>
      <p:sp>
        <p:nvSpPr>
          <p:cNvPr id="68626" name="Text Box 18"/>
          <p:cNvSpPr txBox="1">
            <a:spLocks noChangeArrowheads="1"/>
          </p:cNvSpPr>
          <p:nvPr/>
        </p:nvSpPr>
        <p:spPr bwMode="auto">
          <a:xfrm>
            <a:off x="6267450" y="6078349"/>
            <a:ext cx="668956" cy="446276"/>
          </a:xfrm>
          <a:prstGeom prst="rect">
            <a:avLst/>
          </a:prstGeom>
          <a:noFill/>
          <a:ln w="9525">
            <a:noFill/>
            <a:miter lim="800000"/>
            <a:headEnd/>
            <a:tailEnd/>
          </a:ln>
        </p:spPr>
        <p:txBody>
          <a:bodyPr wrap="none">
            <a:prstTxWarp prst="textNoShape">
              <a:avLst/>
            </a:prstTxWarp>
            <a:spAutoFit/>
          </a:bodyPr>
          <a:lstStyle/>
          <a:p>
            <a:r>
              <a:rPr lang="en-US" sz="2300">
                <a:solidFill>
                  <a:schemeClr val="tx2"/>
                </a:solidFill>
                <a:latin typeface="Times New Roman"/>
                <a:cs typeface="Times New Roman"/>
              </a:rPr>
              <a:t>10</a:t>
            </a:r>
            <a:r>
              <a:rPr lang="en-US" sz="2300" baseline="30000">
                <a:solidFill>
                  <a:schemeClr val="tx2"/>
                </a:solidFill>
                <a:latin typeface="Times New Roman"/>
                <a:cs typeface="Times New Roman"/>
              </a:rPr>
              <a:t>11</a:t>
            </a:r>
            <a:endParaRPr lang="en-US" sz="2300">
              <a:solidFill>
                <a:schemeClr val="tx2"/>
              </a:solidFill>
              <a:latin typeface="Times New Roman"/>
              <a:cs typeface="Times New Roman"/>
            </a:endParaRPr>
          </a:p>
        </p:txBody>
      </p:sp>
      <p:sp>
        <p:nvSpPr>
          <p:cNvPr id="68627" name="Line 19"/>
          <p:cNvSpPr>
            <a:spLocks noChangeShapeType="1"/>
          </p:cNvSpPr>
          <p:nvPr/>
        </p:nvSpPr>
        <p:spPr bwMode="auto">
          <a:xfrm flipH="1" flipV="1">
            <a:off x="1158875" y="2220724"/>
            <a:ext cx="1143000" cy="2819400"/>
          </a:xfrm>
          <a:prstGeom prst="line">
            <a:avLst/>
          </a:prstGeom>
          <a:noFill/>
          <a:ln w="34925">
            <a:solidFill>
              <a:srgbClr val="A31714"/>
            </a:solidFill>
            <a:round/>
            <a:headEnd/>
            <a:tailEnd/>
          </a:ln>
        </p:spPr>
        <p:txBody>
          <a:bodyPr wrap="none" anchor="ctr">
            <a:prstTxWarp prst="textNoShape">
              <a:avLst/>
            </a:prstTxWarp>
          </a:bodyPr>
          <a:lstStyle/>
          <a:p>
            <a:endParaRPr lang="en-US" sz="2300">
              <a:latin typeface="Times New Roman"/>
              <a:cs typeface="Times New Roman"/>
            </a:endParaRPr>
          </a:p>
        </p:txBody>
      </p:sp>
      <p:sp>
        <p:nvSpPr>
          <p:cNvPr id="68628" name="Line 20"/>
          <p:cNvSpPr>
            <a:spLocks noChangeShapeType="1"/>
          </p:cNvSpPr>
          <p:nvPr/>
        </p:nvSpPr>
        <p:spPr bwMode="auto">
          <a:xfrm flipH="1" flipV="1">
            <a:off x="5502275" y="3592324"/>
            <a:ext cx="1524000" cy="1447800"/>
          </a:xfrm>
          <a:prstGeom prst="line">
            <a:avLst/>
          </a:prstGeom>
          <a:noFill/>
          <a:ln w="34925">
            <a:solidFill>
              <a:srgbClr val="A31714"/>
            </a:solidFill>
            <a:round/>
            <a:headEnd/>
            <a:tailEnd/>
          </a:ln>
        </p:spPr>
        <p:txBody>
          <a:bodyPr wrap="none" anchor="ctr">
            <a:prstTxWarp prst="textNoShape">
              <a:avLst/>
            </a:prstTxWarp>
          </a:bodyPr>
          <a:lstStyle/>
          <a:p>
            <a:endParaRPr lang="en-US" sz="2300">
              <a:latin typeface="Times New Roman"/>
              <a:cs typeface="Times New Roman"/>
            </a:endParaRPr>
          </a:p>
        </p:txBody>
      </p:sp>
      <p:sp>
        <p:nvSpPr>
          <p:cNvPr id="68629" name="Line 21"/>
          <p:cNvSpPr>
            <a:spLocks noChangeShapeType="1"/>
          </p:cNvSpPr>
          <p:nvPr/>
        </p:nvSpPr>
        <p:spPr bwMode="auto">
          <a:xfrm flipH="1" flipV="1">
            <a:off x="1311275" y="1992124"/>
            <a:ext cx="4495800" cy="1905000"/>
          </a:xfrm>
          <a:prstGeom prst="line">
            <a:avLst/>
          </a:prstGeom>
          <a:noFill/>
          <a:ln w="38100">
            <a:solidFill>
              <a:srgbClr val="A31714"/>
            </a:solidFill>
            <a:round/>
            <a:headEnd/>
            <a:tailEnd/>
          </a:ln>
        </p:spPr>
        <p:txBody>
          <a:bodyPr wrap="none" anchor="ctr">
            <a:prstTxWarp prst="textNoShape">
              <a:avLst/>
            </a:prstTxWarp>
          </a:bodyPr>
          <a:lstStyle/>
          <a:p>
            <a:endParaRPr lang="en-US" sz="2300">
              <a:latin typeface="Times New Roman"/>
              <a:cs typeface="Times New Roman"/>
            </a:endParaRPr>
          </a:p>
        </p:txBody>
      </p:sp>
      <p:sp>
        <p:nvSpPr>
          <p:cNvPr id="68630" name="Line 22"/>
          <p:cNvSpPr>
            <a:spLocks noChangeShapeType="1"/>
          </p:cNvSpPr>
          <p:nvPr/>
        </p:nvSpPr>
        <p:spPr bwMode="auto">
          <a:xfrm flipH="1" flipV="1">
            <a:off x="1539875" y="1839724"/>
            <a:ext cx="3962400" cy="1752600"/>
          </a:xfrm>
          <a:prstGeom prst="line">
            <a:avLst/>
          </a:prstGeom>
          <a:noFill/>
          <a:ln w="34925">
            <a:solidFill>
              <a:srgbClr val="A31714"/>
            </a:solidFill>
            <a:round/>
            <a:headEnd/>
            <a:tailEnd/>
          </a:ln>
        </p:spPr>
        <p:txBody>
          <a:bodyPr wrap="none" anchor="ctr">
            <a:prstTxWarp prst="textNoShape">
              <a:avLst/>
            </a:prstTxWarp>
          </a:bodyPr>
          <a:lstStyle/>
          <a:p>
            <a:endParaRPr lang="en-US" sz="2300">
              <a:latin typeface="Times New Roman"/>
              <a:cs typeface="Times New Roman"/>
            </a:endParaRPr>
          </a:p>
        </p:txBody>
      </p:sp>
      <p:sp>
        <p:nvSpPr>
          <p:cNvPr id="68631" name="Line 23"/>
          <p:cNvSpPr>
            <a:spLocks noChangeShapeType="1"/>
          </p:cNvSpPr>
          <p:nvPr/>
        </p:nvSpPr>
        <p:spPr bwMode="auto">
          <a:xfrm flipH="1" flipV="1">
            <a:off x="4054475" y="2677924"/>
            <a:ext cx="381000" cy="457200"/>
          </a:xfrm>
          <a:prstGeom prst="line">
            <a:avLst/>
          </a:prstGeom>
          <a:noFill/>
          <a:ln w="34925">
            <a:solidFill>
              <a:srgbClr val="A31714"/>
            </a:solidFill>
            <a:round/>
            <a:headEnd/>
            <a:tailEnd/>
          </a:ln>
        </p:spPr>
        <p:txBody>
          <a:bodyPr wrap="none" anchor="ctr">
            <a:prstTxWarp prst="textNoShape">
              <a:avLst/>
            </a:prstTxWarp>
          </a:bodyPr>
          <a:lstStyle/>
          <a:p>
            <a:endParaRPr lang="en-US" sz="2300">
              <a:latin typeface="Times New Roman"/>
              <a:cs typeface="Times New Roman"/>
            </a:endParaRPr>
          </a:p>
        </p:txBody>
      </p:sp>
      <p:sp>
        <p:nvSpPr>
          <p:cNvPr id="68632" name="Line 24"/>
          <p:cNvSpPr>
            <a:spLocks noChangeShapeType="1"/>
          </p:cNvSpPr>
          <p:nvPr/>
        </p:nvSpPr>
        <p:spPr bwMode="auto">
          <a:xfrm flipH="1" flipV="1">
            <a:off x="1997075" y="1763524"/>
            <a:ext cx="2057400" cy="914400"/>
          </a:xfrm>
          <a:prstGeom prst="line">
            <a:avLst/>
          </a:prstGeom>
          <a:noFill/>
          <a:ln w="38100">
            <a:solidFill>
              <a:srgbClr val="A31714"/>
            </a:solidFill>
            <a:round/>
            <a:headEnd/>
            <a:tailEnd/>
          </a:ln>
        </p:spPr>
        <p:txBody>
          <a:bodyPr wrap="none" anchor="ctr">
            <a:prstTxWarp prst="textNoShape">
              <a:avLst/>
            </a:prstTxWarp>
          </a:bodyPr>
          <a:lstStyle/>
          <a:p>
            <a:endParaRPr lang="en-US" sz="2300">
              <a:latin typeface="Times New Roman"/>
              <a:cs typeface="Times New Roman"/>
            </a:endParaRPr>
          </a:p>
        </p:txBody>
      </p:sp>
      <p:sp>
        <p:nvSpPr>
          <p:cNvPr id="68633" name="Text Box 25"/>
          <p:cNvSpPr txBox="1">
            <a:spLocks noChangeArrowheads="1"/>
          </p:cNvSpPr>
          <p:nvPr/>
        </p:nvSpPr>
        <p:spPr bwMode="auto">
          <a:xfrm>
            <a:off x="3521075" y="5268724"/>
            <a:ext cx="1863937" cy="446276"/>
          </a:xfrm>
          <a:prstGeom prst="rect">
            <a:avLst/>
          </a:prstGeom>
          <a:noFill/>
          <a:ln w="9525">
            <a:noFill/>
            <a:miter lim="800000"/>
            <a:headEnd/>
            <a:tailEnd/>
          </a:ln>
        </p:spPr>
        <p:txBody>
          <a:bodyPr wrap="none">
            <a:prstTxWarp prst="textNoShape">
              <a:avLst/>
            </a:prstTxWarp>
            <a:spAutoFit/>
          </a:bodyPr>
          <a:lstStyle/>
          <a:p>
            <a:r>
              <a:rPr lang="en-US" sz="2300">
                <a:latin typeface="Times New Roman"/>
                <a:cs typeface="Times New Roman"/>
              </a:rPr>
              <a:t>Brown dwarfs</a:t>
            </a:r>
          </a:p>
        </p:txBody>
      </p:sp>
      <p:sp>
        <p:nvSpPr>
          <p:cNvPr id="68634" name="Text Box 26"/>
          <p:cNvSpPr txBox="1">
            <a:spLocks noChangeArrowheads="1"/>
          </p:cNvSpPr>
          <p:nvPr/>
        </p:nvSpPr>
        <p:spPr bwMode="auto">
          <a:xfrm rot="5400000">
            <a:off x="801005" y="3944690"/>
            <a:ext cx="1445991" cy="800219"/>
          </a:xfrm>
          <a:prstGeom prst="rect">
            <a:avLst/>
          </a:prstGeom>
          <a:noFill/>
          <a:ln w="9525">
            <a:noFill/>
            <a:miter lim="800000"/>
            <a:headEnd/>
            <a:tailEnd/>
          </a:ln>
        </p:spPr>
        <p:txBody>
          <a:bodyPr wrap="none">
            <a:prstTxWarp prst="textNoShape">
              <a:avLst/>
            </a:prstTxWarp>
            <a:spAutoFit/>
          </a:bodyPr>
          <a:lstStyle/>
          <a:p>
            <a:r>
              <a:rPr lang="en-US" sz="2300">
                <a:latin typeface="Times New Roman"/>
                <a:cs typeface="Times New Roman"/>
              </a:rPr>
              <a:t>Deuterium</a:t>
            </a:r>
          </a:p>
          <a:p>
            <a:r>
              <a:rPr lang="en-US" sz="2300">
                <a:latin typeface="Times New Roman"/>
                <a:cs typeface="Times New Roman"/>
              </a:rPr>
              <a:t>burning</a:t>
            </a:r>
          </a:p>
        </p:txBody>
      </p:sp>
      <p:sp>
        <p:nvSpPr>
          <p:cNvPr id="68635" name="Text Box 27"/>
          <p:cNvSpPr txBox="1">
            <a:spLocks noChangeArrowheads="1"/>
          </p:cNvSpPr>
          <p:nvPr/>
        </p:nvSpPr>
        <p:spPr bwMode="auto">
          <a:xfrm>
            <a:off x="2225675" y="3211324"/>
            <a:ext cx="2289947" cy="800219"/>
          </a:xfrm>
          <a:prstGeom prst="rect">
            <a:avLst/>
          </a:prstGeom>
          <a:noFill/>
          <a:ln w="9525">
            <a:noFill/>
            <a:miter lim="800000"/>
            <a:headEnd/>
            <a:tailEnd/>
          </a:ln>
        </p:spPr>
        <p:txBody>
          <a:bodyPr wrap="none">
            <a:prstTxWarp prst="textNoShape">
              <a:avLst/>
            </a:prstTxWarp>
            <a:spAutoFit/>
          </a:bodyPr>
          <a:lstStyle/>
          <a:p>
            <a:r>
              <a:rPr lang="en-US" sz="2300">
                <a:latin typeface="Times New Roman"/>
                <a:cs typeface="Times New Roman"/>
              </a:rPr>
              <a:t>Main sequence</a:t>
            </a:r>
          </a:p>
          <a:p>
            <a:r>
              <a:rPr lang="en-US" sz="2300">
                <a:latin typeface="Times New Roman"/>
                <a:cs typeface="Times New Roman"/>
              </a:rPr>
              <a:t>hydrogen burning</a:t>
            </a:r>
          </a:p>
        </p:txBody>
      </p:sp>
      <p:sp>
        <p:nvSpPr>
          <p:cNvPr id="68636" name="Text Box 28"/>
          <p:cNvSpPr txBox="1">
            <a:spLocks noChangeArrowheads="1"/>
          </p:cNvSpPr>
          <p:nvPr/>
        </p:nvSpPr>
        <p:spPr bwMode="auto">
          <a:xfrm rot="1339730">
            <a:off x="2237594" y="2576230"/>
            <a:ext cx="1519873" cy="446276"/>
          </a:xfrm>
          <a:prstGeom prst="rect">
            <a:avLst/>
          </a:prstGeom>
          <a:noFill/>
          <a:ln w="9525">
            <a:noFill/>
            <a:miter lim="800000"/>
            <a:headEnd/>
            <a:tailEnd/>
          </a:ln>
        </p:spPr>
        <p:txBody>
          <a:bodyPr wrap="none">
            <a:prstTxWarp prst="textNoShape">
              <a:avLst/>
            </a:prstTxWarp>
            <a:spAutoFit/>
          </a:bodyPr>
          <a:lstStyle/>
          <a:p>
            <a:r>
              <a:rPr lang="en-US" sz="2300" dirty="0">
                <a:latin typeface="Times New Roman"/>
                <a:cs typeface="Times New Roman"/>
              </a:rPr>
              <a:t>He burning</a:t>
            </a:r>
          </a:p>
        </p:txBody>
      </p:sp>
      <p:sp>
        <p:nvSpPr>
          <p:cNvPr id="68637" name="Text Box 29"/>
          <p:cNvSpPr txBox="1">
            <a:spLocks noChangeArrowheads="1"/>
          </p:cNvSpPr>
          <p:nvPr/>
        </p:nvSpPr>
        <p:spPr bwMode="auto">
          <a:xfrm rot="1465970">
            <a:off x="2386781" y="1843356"/>
            <a:ext cx="1552854" cy="446276"/>
          </a:xfrm>
          <a:prstGeom prst="rect">
            <a:avLst/>
          </a:prstGeom>
          <a:noFill/>
          <a:ln w="9525">
            <a:noFill/>
            <a:miter lim="800000"/>
            <a:headEnd/>
            <a:tailEnd/>
          </a:ln>
        </p:spPr>
        <p:txBody>
          <a:bodyPr wrap="none">
            <a:prstTxWarp prst="textNoShape">
              <a:avLst/>
            </a:prstTxWarp>
            <a:spAutoFit/>
          </a:bodyPr>
          <a:lstStyle/>
          <a:p>
            <a:r>
              <a:rPr lang="en-US" sz="2300" dirty="0">
                <a:latin typeface="Times New Roman"/>
                <a:cs typeface="Times New Roman"/>
              </a:rPr>
              <a:t>C, O, Si etc</a:t>
            </a:r>
          </a:p>
        </p:txBody>
      </p:sp>
      <p:sp>
        <p:nvSpPr>
          <p:cNvPr id="68638" name="Text Box 30"/>
          <p:cNvSpPr txBox="1">
            <a:spLocks noChangeArrowheads="1"/>
          </p:cNvSpPr>
          <p:nvPr/>
        </p:nvSpPr>
        <p:spPr bwMode="auto">
          <a:xfrm>
            <a:off x="6842125" y="3106549"/>
            <a:ext cx="2159566" cy="800219"/>
          </a:xfrm>
          <a:prstGeom prst="rect">
            <a:avLst/>
          </a:prstGeom>
          <a:noFill/>
          <a:ln w="9525">
            <a:noFill/>
            <a:miter lim="800000"/>
            <a:headEnd/>
            <a:tailEnd/>
          </a:ln>
        </p:spPr>
        <p:txBody>
          <a:bodyPr wrap="none">
            <a:prstTxWarp prst="textNoShape">
              <a:avLst/>
            </a:prstTxWarp>
            <a:spAutoFit/>
          </a:bodyPr>
          <a:lstStyle/>
          <a:p>
            <a:r>
              <a:rPr lang="en-US" sz="2300">
                <a:solidFill>
                  <a:schemeClr val="tx2"/>
                </a:solidFill>
                <a:latin typeface="Times New Roman"/>
                <a:cs typeface="Times New Roman"/>
              </a:rPr>
              <a:t>Carbon / oxygen</a:t>
            </a:r>
          </a:p>
          <a:p>
            <a:r>
              <a:rPr lang="en-US" sz="2300">
                <a:solidFill>
                  <a:schemeClr val="tx2"/>
                </a:solidFill>
                <a:latin typeface="Times New Roman"/>
                <a:cs typeface="Times New Roman"/>
              </a:rPr>
              <a:t>white dwarfs</a:t>
            </a:r>
          </a:p>
        </p:txBody>
      </p:sp>
      <p:sp>
        <p:nvSpPr>
          <p:cNvPr id="68639" name="Text Box 31"/>
          <p:cNvSpPr txBox="1">
            <a:spLocks noChangeArrowheads="1"/>
          </p:cNvSpPr>
          <p:nvPr/>
        </p:nvSpPr>
        <p:spPr bwMode="auto">
          <a:xfrm>
            <a:off x="6858000" y="4125724"/>
            <a:ext cx="1798408" cy="800219"/>
          </a:xfrm>
          <a:prstGeom prst="rect">
            <a:avLst/>
          </a:prstGeom>
          <a:noFill/>
          <a:ln w="9525">
            <a:noFill/>
            <a:miter lim="800000"/>
            <a:headEnd/>
            <a:tailEnd/>
          </a:ln>
        </p:spPr>
        <p:txBody>
          <a:bodyPr wrap="none">
            <a:prstTxWarp prst="textNoShape">
              <a:avLst/>
            </a:prstTxWarp>
            <a:spAutoFit/>
          </a:bodyPr>
          <a:lstStyle/>
          <a:p>
            <a:r>
              <a:rPr lang="en-US" sz="2300">
                <a:solidFill>
                  <a:schemeClr val="tx2"/>
                </a:solidFill>
                <a:latin typeface="Times New Roman"/>
                <a:cs typeface="Times New Roman"/>
              </a:rPr>
              <a:t>Helium white </a:t>
            </a:r>
          </a:p>
          <a:p>
            <a:r>
              <a:rPr lang="en-US" sz="2300">
                <a:solidFill>
                  <a:schemeClr val="tx2"/>
                </a:solidFill>
                <a:latin typeface="Times New Roman"/>
                <a:cs typeface="Times New Roman"/>
              </a:rPr>
              <a:t>dwarfs</a:t>
            </a:r>
          </a:p>
        </p:txBody>
      </p:sp>
      <p:sp>
        <p:nvSpPr>
          <p:cNvPr id="68640" name="Text Box 32"/>
          <p:cNvSpPr txBox="1">
            <a:spLocks noChangeArrowheads="1"/>
          </p:cNvSpPr>
          <p:nvPr/>
        </p:nvSpPr>
        <p:spPr bwMode="auto">
          <a:xfrm>
            <a:off x="6873875" y="2573149"/>
            <a:ext cx="1765571" cy="446276"/>
          </a:xfrm>
          <a:prstGeom prst="rect">
            <a:avLst/>
          </a:prstGeom>
          <a:noFill/>
          <a:ln w="9525">
            <a:noFill/>
            <a:miter lim="800000"/>
            <a:headEnd/>
            <a:tailEnd/>
          </a:ln>
        </p:spPr>
        <p:txBody>
          <a:bodyPr wrap="none">
            <a:prstTxWarp prst="textNoShape">
              <a:avLst/>
            </a:prstTxWarp>
            <a:spAutoFit/>
          </a:bodyPr>
          <a:lstStyle/>
          <a:p>
            <a:r>
              <a:rPr lang="en-US" sz="2300">
                <a:solidFill>
                  <a:schemeClr val="tx2"/>
                </a:solidFill>
                <a:latin typeface="Times New Roman"/>
                <a:cs typeface="Times New Roman"/>
              </a:rPr>
              <a:t>Neutron stars</a:t>
            </a:r>
          </a:p>
        </p:txBody>
      </p:sp>
      <p:sp>
        <p:nvSpPr>
          <p:cNvPr id="68641" name="Text Box 33"/>
          <p:cNvSpPr txBox="1">
            <a:spLocks noChangeArrowheads="1"/>
          </p:cNvSpPr>
          <p:nvPr/>
        </p:nvSpPr>
        <p:spPr bwMode="auto">
          <a:xfrm>
            <a:off x="6892925" y="1887349"/>
            <a:ext cx="1568984" cy="446276"/>
          </a:xfrm>
          <a:prstGeom prst="rect">
            <a:avLst/>
          </a:prstGeom>
          <a:noFill/>
          <a:ln w="9525">
            <a:noFill/>
            <a:miter lim="800000"/>
            <a:headEnd/>
            <a:tailEnd/>
          </a:ln>
        </p:spPr>
        <p:txBody>
          <a:bodyPr wrap="none">
            <a:prstTxWarp prst="textNoShape">
              <a:avLst/>
            </a:prstTxWarp>
            <a:spAutoFit/>
          </a:bodyPr>
          <a:lstStyle/>
          <a:p>
            <a:r>
              <a:rPr lang="en-US" sz="2300">
                <a:solidFill>
                  <a:schemeClr val="tx2"/>
                </a:solidFill>
                <a:latin typeface="Times New Roman"/>
                <a:cs typeface="Times New Roman"/>
              </a:rPr>
              <a:t>Black holes</a:t>
            </a:r>
          </a:p>
        </p:txBody>
      </p:sp>
      <p:sp>
        <p:nvSpPr>
          <p:cNvPr id="68642" name="Text Box 34"/>
          <p:cNvSpPr txBox="1">
            <a:spLocks noChangeArrowheads="1"/>
          </p:cNvSpPr>
          <p:nvPr/>
        </p:nvSpPr>
        <p:spPr bwMode="auto">
          <a:xfrm>
            <a:off x="76200" y="685800"/>
            <a:ext cx="2347123" cy="800219"/>
          </a:xfrm>
          <a:prstGeom prst="rect">
            <a:avLst/>
          </a:prstGeom>
          <a:noFill/>
          <a:ln w="9525">
            <a:noFill/>
            <a:miter lim="800000"/>
            <a:headEnd/>
            <a:tailEnd/>
          </a:ln>
        </p:spPr>
        <p:txBody>
          <a:bodyPr wrap="none">
            <a:prstTxWarp prst="textNoShape">
              <a:avLst/>
            </a:prstTxWarp>
            <a:spAutoFit/>
          </a:bodyPr>
          <a:lstStyle/>
          <a:p>
            <a:r>
              <a:rPr lang="en-US" sz="2300" dirty="0">
                <a:solidFill>
                  <a:schemeClr val="tx2"/>
                </a:solidFill>
                <a:latin typeface="Times New Roman"/>
                <a:cs typeface="Times New Roman"/>
              </a:rPr>
              <a:t>Initial stellar mass</a:t>
            </a:r>
          </a:p>
          <a:p>
            <a:r>
              <a:rPr lang="en-US" sz="2300" dirty="0">
                <a:solidFill>
                  <a:schemeClr val="tx2"/>
                </a:solidFill>
                <a:latin typeface="Times New Roman"/>
                <a:cs typeface="Times New Roman"/>
              </a:rPr>
              <a:t>in Solar masses</a:t>
            </a:r>
          </a:p>
        </p:txBody>
      </p:sp>
      <p:sp>
        <p:nvSpPr>
          <p:cNvPr id="68643" name="Text Box 35"/>
          <p:cNvSpPr txBox="1">
            <a:spLocks noChangeArrowheads="1"/>
          </p:cNvSpPr>
          <p:nvPr/>
        </p:nvSpPr>
        <p:spPr bwMode="auto">
          <a:xfrm>
            <a:off x="7315200" y="5725924"/>
            <a:ext cx="1274708" cy="446276"/>
          </a:xfrm>
          <a:prstGeom prst="rect">
            <a:avLst/>
          </a:prstGeom>
          <a:noFill/>
          <a:ln w="9525">
            <a:noFill/>
            <a:miter lim="800000"/>
            <a:headEnd/>
            <a:tailEnd/>
          </a:ln>
        </p:spPr>
        <p:txBody>
          <a:bodyPr wrap="none">
            <a:prstTxWarp prst="textNoShape">
              <a:avLst/>
            </a:prstTxWarp>
            <a:spAutoFit/>
          </a:bodyPr>
          <a:lstStyle/>
          <a:p>
            <a:r>
              <a:rPr lang="en-US" sz="2300">
                <a:solidFill>
                  <a:schemeClr val="tx2"/>
                </a:solidFill>
                <a:latin typeface="Times New Roman"/>
                <a:cs typeface="Times New Roman"/>
              </a:rPr>
              <a:t>Time / yr</a:t>
            </a:r>
          </a:p>
        </p:txBody>
      </p:sp>
      <p:sp>
        <p:nvSpPr>
          <p:cNvPr id="68644" name="Text Box 36"/>
          <p:cNvSpPr txBox="1">
            <a:spLocks noChangeArrowheads="1"/>
          </p:cNvSpPr>
          <p:nvPr/>
        </p:nvSpPr>
        <p:spPr bwMode="auto">
          <a:xfrm>
            <a:off x="4740275" y="2095381"/>
            <a:ext cx="1987362" cy="800219"/>
          </a:xfrm>
          <a:prstGeom prst="rect">
            <a:avLst/>
          </a:prstGeom>
          <a:noFill/>
          <a:ln w="9525">
            <a:noFill/>
            <a:miter lim="800000"/>
            <a:headEnd/>
            <a:tailEnd/>
          </a:ln>
        </p:spPr>
        <p:txBody>
          <a:bodyPr wrap="none">
            <a:prstTxWarp prst="textNoShape">
              <a:avLst/>
            </a:prstTxWarp>
            <a:spAutoFit/>
          </a:bodyPr>
          <a:lstStyle/>
          <a:p>
            <a:r>
              <a:rPr lang="en-US" sz="2300" dirty="0">
                <a:solidFill>
                  <a:schemeClr val="hlink"/>
                </a:solidFill>
                <a:latin typeface="Times New Roman"/>
                <a:cs typeface="Times New Roman"/>
              </a:rPr>
              <a:t>SUPERNOVA</a:t>
            </a:r>
            <a:br>
              <a:rPr lang="en-US" sz="2300" dirty="0">
                <a:solidFill>
                  <a:schemeClr val="hlink"/>
                </a:solidFill>
                <a:latin typeface="Times New Roman"/>
                <a:cs typeface="Times New Roman"/>
              </a:rPr>
            </a:br>
            <a:r>
              <a:rPr lang="en-US" sz="2300" dirty="0">
                <a:solidFill>
                  <a:schemeClr val="hlink"/>
                </a:solidFill>
                <a:latin typeface="Times New Roman"/>
                <a:cs typeface="Times New Roman"/>
              </a:rPr>
              <a:t>EXPLOSIONS</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914400" y="76200"/>
            <a:ext cx="7162800" cy="762000"/>
          </a:xfrm>
        </p:spPr>
        <p:txBody>
          <a:bodyPr/>
          <a:lstStyle/>
          <a:p>
            <a:pPr eaLnBrk="1" hangingPunct="1"/>
            <a:r>
              <a:rPr lang="en-US" dirty="0"/>
              <a:t>Testing Stellar Evolution</a:t>
            </a:r>
          </a:p>
        </p:txBody>
      </p:sp>
      <p:sp>
        <p:nvSpPr>
          <p:cNvPr id="57347" name="Rectangle 3"/>
          <p:cNvSpPr>
            <a:spLocks noGrp="1" noChangeArrowheads="1"/>
          </p:cNvSpPr>
          <p:nvPr>
            <p:ph type="body" idx="1"/>
          </p:nvPr>
        </p:nvSpPr>
        <p:spPr>
          <a:xfrm>
            <a:off x="76200" y="838200"/>
            <a:ext cx="8991600" cy="5867400"/>
          </a:xfrm>
        </p:spPr>
        <p:txBody>
          <a:bodyPr>
            <a:normAutofit/>
          </a:bodyPr>
          <a:lstStyle/>
          <a:p>
            <a:pPr eaLnBrk="1" hangingPunct="1">
              <a:lnSpc>
                <a:spcPct val="80000"/>
              </a:lnSpc>
              <a:spcAft>
                <a:spcPts val="1200"/>
              </a:spcAft>
            </a:pPr>
            <a:r>
              <a:rPr lang="en-US" sz="2500" dirty="0"/>
              <a:t>The problem: stellar evolution happens on</a:t>
            </a:r>
            <a:r>
              <a:rPr lang="en-US" sz="2500" dirty="0" smtClean="0"/>
              <a:t> </a:t>
            </a:r>
            <a:r>
              <a:rPr lang="en-US" sz="2500" dirty="0" err="1" smtClean="0"/>
              <a:t>Gigayear</a:t>
            </a:r>
            <a:r>
              <a:rPr lang="en-US" sz="2500" dirty="0" smtClean="0"/>
              <a:t> </a:t>
            </a:r>
            <a:r>
              <a:rPr lang="en-US" sz="2500" dirty="0"/>
              <a:t>time scales </a:t>
            </a:r>
          </a:p>
          <a:p>
            <a:pPr eaLnBrk="1" hangingPunct="1">
              <a:lnSpc>
                <a:spcPct val="80000"/>
              </a:lnSpc>
              <a:spcAft>
                <a:spcPts val="1200"/>
              </a:spcAft>
            </a:pPr>
            <a:r>
              <a:rPr lang="en-US" sz="2500" dirty="0"/>
              <a:t>The solution: use H-R Diagrams of star clusters with a wide range of </a:t>
            </a:r>
            <a:r>
              <a:rPr lang="en-US" sz="2500" dirty="0" smtClean="0"/>
              <a:t>ages and stellar masses</a:t>
            </a:r>
          </a:p>
          <a:p>
            <a:pPr lvl="1" eaLnBrk="1" hangingPunct="1">
              <a:lnSpc>
                <a:spcPct val="80000"/>
              </a:lnSpc>
              <a:spcAft>
                <a:spcPts val="1200"/>
              </a:spcAft>
            </a:pPr>
            <a:r>
              <a:rPr lang="en-US" sz="2500" dirty="0" smtClean="0">
                <a:ea typeface="ＭＳ Ｐゴシック" charset="-128"/>
              </a:rPr>
              <a:t>Open clusters </a:t>
            </a:r>
            <a:r>
              <a:rPr lang="en-US" sz="2500" dirty="0">
                <a:ea typeface="ＭＳ Ｐゴシック" charset="-128"/>
              </a:rPr>
              <a:t>contain</a:t>
            </a:r>
            <a:r>
              <a:rPr lang="en-US" sz="2500" dirty="0" smtClean="0">
                <a:ea typeface="ＭＳ Ｐゴシック" charset="-128"/>
              </a:rPr>
              <a:t> ~ 10</a:t>
            </a:r>
            <a:r>
              <a:rPr lang="en-US" sz="2500" baseline="30000" dirty="0" smtClean="0">
                <a:ea typeface="ＭＳ Ｐゴシック" charset="-128"/>
              </a:rPr>
              <a:t>2</a:t>
            </a:r>
            <a:r>
              <a:rPr lang="en-US" sz="2500" dirty="0" smtClean="0">
                <a:ea typeface="ＭＳ Ｐゴシック" charset="-128"/>
              </a:rPr>
              <a:t> – 10</a:t>
            </a:r>
            <a:r>
              <a:rPr lang="en-US" sz="2500" baseline="30000" dirty="0" smtClean="0">
                <a:ea typeface="ＭＳ Ｐゴシック" charset="-128"/>
              </a:rPr>
              <a:t>4</a:t>
            </a:r>
            <a:r>
              <a:rPr lang="en-US" sz="2500" dirty="0" smtClean="0">
                <a:ea typeface="ＭＳ Ｐゴシック" charset="-128"/>
              </a:rPr>
              <a:t> stars </a:t>
            </a:r>
            <a:r>
              <a:rPr lang="en-US" sz="2500" dirty="0">
                <a:ea typeface="ＭＳ Ｐゴシック" charset="-128"/>
              </a:rPr>
              <a:t>with a broad mass </a:t>
            </a:r>
            <a:r>
              <a:rPr lang="en-US" sz="2500" dirty="0" smtClean="0">
                <a:ea typeface="ＭＳ Ｐゴシック" charset="-128"/>
              </a:rPr>
              <a:t>range; globular clusters contain ~ 10</a:t>
            </a:r>
            <a:r>
              <a:rPr lang="en-US" sz="2500" baseline="30000" dirty="0" smtClean="0">
                <a:ea typeface="ＭＳ Ｐゴシック" charset="-128"/>
              </a:rPr>
              <a:t>4</a:t>
            </a:r>
            <a:r>
              <a:rPr lang="en-US" sz="2500" dirty="0" smtClean="0">
                <a:ea typeface="ＭＳ Ｐゴシック" charset="-128"/>
              </a:rPr>
              <a:t> – 10</a:t>
            </a:r>
            <a:r>
              <a:rPr lang="en-US" sz="2500" baseline="30000" dirty="0" smtClean="0">
                <a:ea typeface="ＭＳ Ｐゴシック" charset="-128"/>
              </a:rPr>
              <a:t>6</a:t>
            </a:r>
            <a:r>
              <a:rPr lang="en-US" sz="2500" dirty="0" smtClean="0">
                <a:ea typeface="ＭＳ Ｐゴシック" charset="-128"/>
              </a:rPr>
              <a:t> stars</a:t>
            </a:r>
          </a:p>
          <a:p>
            <a:pPr lvl="1" eaLnBrk="1" hangingPunct="1">
              <a:lnSpc>
                <a:spcPct val="80000"/>
              </a:lnSpc>
              <a:spcAft>
                <a:spcPts val="1200"/>
              </a:spcAft>
            </a:pPr>
            <a:r>
              <a:rPr lang="en-US" sz="2500" dirty="0">
                <a:ea typeface="ＭＳ Ｐゴシック" charset="-128"/>
              </a:rPr>
              <a:t>All stars are at the same distance, so it is easy to measure their relative luminosities</a:t>
            </a:r>
          </a:p>
          <a:p>
            <a:pPr lvl="1" eaLnBrk="1" hangingPunct="1">
              <a:lnSpc>
                <a:spcPct val="80000"/>
              </a:lnSpc>
              <a:spcAft>
                <a:spcPts val="1200"/>
              </a:spcAft>
            </a:pPr>
            <a:r>
              <a:rPr lang="en-US" sz="2500" dirty="0">
                <a:ea typeface="ＭＳ Ｐゴシック" charset="-128"/>
              </a:rPr>
              <a:t>They</a:t>
            </a:r>
            <a:r>
              <a:rPr lang="en-US" sz="2500" dirty="0" smtClean="0">
                <a:ea typeface="ＭＳ Ｐゴシック" charset="-128"/>
              </a:rPr>
              <a:t> (generally) have </a:t>
            </a:r>
            <a:r>
              <a:rPr lang="en-US" sz="2500" dirty="0">
                <a:ea typeface="ＭＳ Ｐゴシック" charset="-128"/>
              </a:rPr>
              <a:t>the same age, have the same chemical </a:t>
            </a:r>
            <a:r>
              <a:rPr lang="en-US" sz="2500" dirty="0" smtClean="0">
                <a:ea typeface="ＭＳ Ｐゴシック" charset="-128"/>
              </a:rPr>
              <a:t>composition, i.e., they are “simple stellar populations”</a:t>
            </a:r>
          </a:p>
          <a:p>
            <a:pPr eaLnBrk="1" hangingPunct="1">
              <a:lnSpc>
                <a:spcPct val="80000"/>
              </a:lnSpc>
              <a:spcAft>
                <a:spcPts val="1200"/>
              </a:spcAft>
            </a:pPr>
            <a:r>
              <a:rPr lang="en-US" sz="2500" dirty="0"/>
              <a:t>Each cluster thus provides a snapshot of what stars of different masses look like at the same age and composition (coeval populations</a:t>
            </a:r>
            <a:r>
              <a:rPr lang="en-US" sz="2500" dirty="0" smtClean="0"/>
              <a:t>)</a:t>
            </a:r>
          </a:p>
          <a:p>
            <a:pPr eaLnBrk="1" hangingPunct="1">
              <a:lnSpc>
                <a:spcPct val="80000"/>
              </a:lnSpc>
              <a:spcAft>
                <a:spcPts val="1200"/>
              </a:spcAft>
            </a:pPr>
            <a:r>
              <a:rPr lang="en-US" sz="2500" dirty="0" smtClean="0"/>
              <a:t>Lines describing stellar population loci at a given age are called isochrones; they are </a:t>
            </a:r>
            <a:r>
              <a:rPr lang="en-US" sz="2500" dirty="0" err="1" smtClean="0"/>
              <a:t>metallicity</a:t>
            </a:r>
            <a:r>
              <a:rPr lang="en-US" sz="2500" dirty="0" smtClean="0"/>
              <a:t>-dependent</a:t>
            </a:r>
            <a:endParaRPr lang="en-US" sz="2500"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70" name="Picture 2" descr="C:\Documents and Settings\cmoreau\Desktop\10MyrCluster.gif"/>
          <p:cNvPicPr>
            <a:picLocks noChangeAspect="1" noChangeArrowheads="1"/>
          </p:cNvPicPr>
          <p:nvPr/>
        </p:nvPicPr>
        <p:blipFill>
          <a:blip r:embed="rId2"/>
          <a:srcRect/>
          <a:stretch>
            <a:fillRect/>
          </a:stretch>
        </p:blipFill>
        <p:spPr bwMode="auto">
          <a:xfrm>
            <a:off x="4495800" y="609600"/>
            <a:ext cx="4572000" cy="3429000"/>
          </a:xfrm>
          <a:prstGeom prst="rect">
            <a:avLst/>
          </a:prstGeom>
          <a:noFill/>
          <a:ln w="9525">
            <a:noFill/>
            <a:miter lim="800000"/>
            <a:headEnd/>
            <a:tailEnd/>
          </a:ln>
        </p:spPr>
      </p:pic>
      <p:pic>
        <p:nvPicPr>
          <p:cNvPr id="58371" name="Picture 3" descr="C:\Documents and Settings\cmoreau\Desktop\100MyrCluster.gif"/>
          <p:cNvPicPr>
            <a:picLocks noChangeAspect="1" noChangeArrowheads="1"/>
          </p:cNvPicPr>
          <p:nvPr/>
        </p:nvPicPr>
        <p:blipFill>
          <a:blip r:embed="rId3"/>
          <a:srcRect/>
          <a:stretch>
            <a:fillRect/>
          </a:stretch>
        </p:blipFill>
        <p:spPr bwMode="auto">
          <a:xfrm>
            <a:off x="0" y="3505200"/>
            <a:ext cx="4572000" cy="3429000"/>
          </a:xfrm>
          <a:prstGeom prst="rect">
            <a:avLst/>
          </a:prstGeom>
          <a:noFill/>
          <a:ln w="9525">
            <a:noFill/>
            <a:miter lim="800000"/>
            <a:headEnd/>
            <a:tailEnd/>
          </a:ln>
        </p:spPr>
      </p:pic>
      <p:pic>
        <p:nvPicPr>
          <p:cNvPr id="58372" name="Picture 4" descr="C:\Documents and Settings\cmoreau\Desktop\1MyrCluster.gif"/>
          <p:cNvPicPr>
            <a:picLocks noChangeAspect="1" noChangeArrowheads="1"/>
          </p:cNvPicPr>
          <p:nvPr/>
        </p:nvPicPr>
        <p:blipFill>
          <a:blip r:embed="rId4"/>
          <a:srcRect/>
          <a:stretch>
            <a:fillRect/>
          </a:stretch>
        </p:blipFill>
        <p:spPr bwMode="auto">
          <a:xfrm>
            <a:off x="0" y="609600"/>
            <a:ext cx="4572000" cy="3429000"/>
          </a:xfrm>
          <a:prstGeom prst="rect">
            <a:avLst/>
          </a:prstGeom>
          <a:noFill/>
          <a:ln w="9525">
            <a:noFill/>
            <a:miter lim="800000"/>
            <a:headEnd/>
            <a:tailEnd/>
          </a:ln>
        </p:spPr>
      </p:pic>
      <p:pic>
        <p:nvPicPr>
          <p:cNvPr id="58373" name="Picture 5" descr="C:\Documents and Settings\cmoreau\Desktop\1gyr.gif"/>
          <p:cNvPicPr>
            <a:picLocks noChangeAspect="1" noChangeArrowheads="1"/>
          </p:cNvPicPr>
          <p:nvPr/>
        </p:nvPicPr>
        <p:blipFill>
          <a:blip r:embed="rId5"/>
          <a:srcRect/>
          <a:stretch>
            <a:fillRect/>
          </a:stretch>
        </p:blipFill>
        <p:spPr bwMode="auto">
          <a:xfrm>
            <a:off x="4927600" y="3911600"/>
            <a:ext cx="3606800" cy="2870200"/>
          </a:xfrm>
          <a:prstGeom prst="rect">
            <a:avLst/>
          </a:prstGeom>
          <a:noFill/>
          <a:ln w="9525">
            <a:noFill/>
            <a:miter lim="800000"/>
            <a:headEnd/>
            <a:tailEnd/>
          </a:ln>
        </p:spPr>
      </p:pic>
      <p:sp>
        <p:nvSpPr>
          <p:cNvPr id="6" name="Rectangle 2"/>
          <p:cNvSpPr txBox="1">
            <a:spLocks noChangeArrowheads="1"/>
          </p:cNvSpPr>
          <p:nvPr/>
        </p:nvSpPr>
        <p:spPr>
          <a:xfrm>
            <a:off x="152400" y="76200"/>
            <a:ext cx="8686800" cy="9906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rgbClr val="000090"/>
                </a:solidFill>
                <a:effectLst/>
                <a:uLnTx/>
                <a:uFillTx/>
                <a:latin typeface="Times New Roman"/>
                <a:ea typeface="+mj-ea"/>
                <a:cs typeface="Times New Roman"/>
              </a:rPr>
              <a:t>The RGB peels off from the MS at different spectral</a:t>
            </a:r>
            <a:r>
              <a:rPr kumimoji="0" lang="en-US" sz="3000" b="1" i="0" u="none" strike="noStrike" kern="1200" cap="none" spc="0" normalizeH="0" noProof="0" dirty="0" smtClean="0">
                <a:ln>
                  <a:noFill/>
                </a:ln>
                <a:solidFill>
                  <a:srgbClr val="000090"/>
                </a:solidFill>
                <a:effectLst/>
                <a:uLnTx/>
                <a:uFillTx/>
                <a:latin typeface="Times New Roman"/>
                <a:ea typeface="+mj-ea"/>
                <a:cs typeface="Times New Roman"/>
              </a:rPr>
              <a:t> types as a </a:t>
            </a:r>
            <a:r>
              <a:rPr kumimoji="0" lang="en-US" sz="3000" b="1" i="1" u="none" strike="noStrike" kern="1200" cap="none" spc="0" normalizeH="0" noProof="0" dirty="0" err="1" smtClean="0">
                <a:ln>
                  <a:noFill/>
                </a:ln>
                <a:solidFill>
                  <a:srgbClr val="000090"/>
                </a:solidFill>
                <a:effectLst/>
                <a:uLnTx/>
                <a:uFillTx/>
                <a:latin typeface="Times New Roman"/>
                <a:ea typeface="+mj-ea"/>
                <a:cs typeface="Times New Roman"/>
              </a:rPr>
              <a:t>f</a:t>
            </a:r>
            <a:r>
              <a:rPr kumimoji="0" lang="en-US" sz="3000" b="1" i="0" u="none" strike="noStrike" kern="1200" cap="none" spc="0" normalizeH="0" noProof="0" dirty="0" err="1" smtClean="0">
                <a:ln>
                  <a:noFill/>
                </a:ln>
                <a:solidFill>
                  <a:srgbClr val="000090"/>
                </a:solidFill>
                <a:effectLst/>
                <a:uLnTx/>
                <a:uFillTx/>
                <a:latin typeface="Times New Roman"/>
                <a:ea typeface="+mj-ea"/>
                <a:cs typeface="Times New Roman"/>
              </a:rPr>
              <a:t>(age</a:t>
            </a:r>
            <a:r>
              <a:rPr kumimoji="0" lang="en-US" sz="3000" b="1" i="0" u="none" strike="noStrike" kern="1200" cap="none" spc="0" normalizeH="0" noProof="0" dirty="0" smtClean="0">
                <a:ln>
                  <a:noFill/>
                </a:ln>
                <a:solidFill>
                  <a:srgbClr val="000090"/>
                </a:solidFill>
                <a:effectLst/>
                <a:uLnTx/>
                <a:uFillTx/>
                <a:latin typeface="Times New Roman"/>
                <a:ea typeface="+mj-ea"/>
                <a:cs typeface="Times New Roman"/>
              </a:rPr>
              <a:t>)</a:t>
            </a:r>
            <a:endParaRPr kumimoji="0" lang="en-US" sz="3000" b="1" i="0" u="none" strike="noStrike" kern="1200" cap="none" spc="0" normalizeH="0" baseline="0" noProof="0" dirty="0">
              <a:ln>
                <a:noFill/>
              </a:ln>
              <a:solidFill>
                <a:srgbClr val="000090"/>
              </a:solidFill>
              <a:effectLst/>
              <a:uLnTx/>
              <a:uFillTx/>
              <a:latin typeface="Times New Roman"/>
              <a:ea typeface="+mj-ea"/>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59394" name="Picture 1026"/>
          <p:cNvPicPr>
            <a:picLocks noChangeAspect="1" noChangeArrowheads="1"/>
          </p:cNvPicPr>
          <p:nvPr/>
        </p:nvPicPr>
        <p:blipFill>
          <a:blip r:embed="rId2"/>
          <a:srcRect l="1742" t="3000" r="3484" b="1500"/>
          <a:stretch>
            <a:fillRect/>
          </a:stretch>
        </p:blipFill>
        <p:spPr bwMode="auto">
          <a:xfrm>
            <a:off x="1" y="1463040"/>
            <a:ext cx="4609577" cy="5394960"/>
          </a:xfrm>
          <a:prstGeom prst="rect">
            <a:avLst/>
          </a:prstGeom>
          <a:noFill/>
          <a:ln w="9525">
            <a:noFill/>
            <a:miter lim="800000"/>
            <a:headEnd/>
            <a:tailEnd/>
          </a:ln>
        </p:spPr>
      </p:pic>
      <p:pic>
        <p:nvPicPr>
          <p:cNvPr id="3" name="Picture 2"/>
          <p:cNvPicPr>
            <a:picLocks noChangeAspect="1" noChangeArrowheads="1"/>
          </p:cNvPicPr>
          <p:nvPr/>
        </p:nvPicPr>
        <p:blipFill>
          <a:blip r:embed="rId3"/>
          <a:srcRect l="3247" t="1500" r="7305" b="1500"/>
          <a:stretch>
            <a:fillRect/>
          </a:stretch>
        </p:blipFill>
        <p:spPr bwMode="auto">
          <a:xfrm>
            <a:off x="4572000" y="1463040"/>
            <a:ext cx="4596733" cy="5394960"/>
          </a:xfrm>
          <a:prstGeom prst="rect">
            <a:avLst/>
          </a:prstGeom>
          <a:noFill/>
          <a:ln w="9525">
            <a:noFill/>
            <a:miter lim="800000"/>
            <a:headEnd/>
            <a:tailEnd/>
          </a:ln>
        </p:spPr>
      </p:pic>
      <p:sp>
        <p:nvSpPr>
          <p:cNvPr id="4" name="Rectangle 2"/>
          <p:cNvSpPr txBox="1">
            <a:spLocks noChangeArrowheads="1"/>
          </p:cNvSpPr>
          <p:nvPr/>
        </p:nvSpPr>
        <p:spPr>
          <a:xfrm>
            <a:off x="152400" y="76200"/>
            <a:ext cx="4457178" cy="138684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err="1" smtClean="0">
                <a:ln>
                  <a:noFill/>
                </a:ln>
                <a:solidFill>
                  <a:srgbClr val="000090"/>
                </a:solidFill>
                <a:effectLst/>
                <a:uLnTx/>
                <a:uFillTx/>
                <a:latin typeface="Times New Roman"/>
                <a:ea typeface="+mj-ea"/>
                <a:cs typeface="Times New Roman"/>
              </a:rPr>
              <a:t>HRDs</a:t>
            </a:r>
            <a:r>
              <a:rPr kumimoji="0" lang="en-US" sz="3000" b="1" i="0" u="none" strike="noStrike" kern="1200" cap="none" spc="0" normalizeH="0" baseline="0" noProof="0" dirty="0" smtClean="0">
                <a:ln>
                  <a:noFill/>
                </a:ln>
                <a:solidFill>
                  <a:srgbClr val="000090"/>
                </a:solidFill>
                <a:effectLst/>
                <a:uLnTx/>
                <a:uFillTx/>
                <a:latin typeface="Times New Roman"/>
                <a:ea typeface="+mj-ea"/>
                <a:cs typeface="Times New Roman"/>
              </a:rPr>
              <a:t> </a:t>
            </a:r>
            <a:r>
              <a:rPr lang="en-US" sz="3000" b="1" dirty="0" smtClean="0">
                <a:solidFill>
                  <a:srgbClr val="000090"/>
                </a:solidFill>
                <a:latin typeface="Times New Roman"/>
                <a:ea typeface="+mj-ea"/>
                <a:cs typeface="Times New Roman"/>
              </a:rPr>
              <a:t>of open clusters with a range of ages</a:t>
            </a:r>
            <a:endParaRPr kumimoji="0" lang="en-US" sz="3000" b="1" i="0" u="none" strike="noStrike" kern="1200" cap="none" spc="0" normalizeH="0" baseline="0" noProof="0" dirty="0">
              <a:ln>
                <a:noFill/>
              </a:ln>
              <a:solidFill>
                <a:srgbClr val="000090"/>
              </a:solidFill>
              <a:effectLst/>
              <a:uLnTx/>
              <a:uFillTx/>
              <a:latin typeface="Times New Roman"/>
              <a:ea typeface="+mj-ea"/>
              <a:cs typeface="Times New Roman"/>
            </a:endParaRPr>
          </a:p>
        </p:txBody>
      </p:sp>
      <p:sp>
        <p:nvSpPr>
          <p:cNvPr id="5" name="Rectangle 2"/>
          <p:cNvSpPr txBox="1">
            <a:spLocks noChangeArrowheads="1"/>
          </p:cNvSpPr>
          <p:nvPr/>
        </p:nvSpPr>
        <p:spPr>
          <a:xfrm>
            <a:off x="4572000" y="76200"/>
            <a:ext cx="4457178" cy="138684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rgbClr val="000090"/>
                </a:solidFill>
                <a:effectLst/>
                <a:uLnTx/>
                <a:uFillTx/>
                <a:latin typeface="Times New Roman"/>
                <a:ea typeface="+mj-ea"/>
                <a:cs typeface="Times New Roman"/>
              </a:rPr>
              <a:t>Typical old globular cluster HRD</a:t>
            </a:r>
            <a:endParaRPr kumimoji="0" lang="en-US" sz="3000" b="1" i="0" u="none" strike="noStrike" kern="1200" cap="none" spc="0" normalizeH="0" baseline="0" noProof="0" dirty="0">
              <a:ln>
                <a:noFill/>
              </a:ln>
              <a:solidFill>
                <a:srgbClr val="000090"/>
              </a:solidFill>
              <a:effectLst/>
              <a:uLnTx/>
              <a:uFillTx/>
              <a:latin typeface="Times New Roman"/>
              <a:ea typeface="+mj-ea"/>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762000"/>
          </a:xfrm>
        </p:spPr>
        <p:txBody>
          <a:bodyPr>
            <a:normAutofit/>
          </a:bodyPr>
          <a:lstStyle/>
          <a:p>
            <a:pPr eaLnBrk="1" hangingPunct="1"/>
            <a:r>
              <a:rPr lang="en-US" sz="4400" dirty="0"/>
              <a:t>Stellar Masses</a:t>
            </a:r>
            <a:endParaRPr lang="en-US" dirty="0"/>
          </a:p>
        </p:txBody>
      </p:sp>
      <p:sp>
        <p:nvSpPr>
          <p:cNvPr id="14339" name="Rectangle 3"/>
          <p:cNvSpPr>
            <a:spLocks noGrp="1" noChangeArrowheads="1"/>
          </p:cNvSpPr>
          <p:nvPr>
            <p:ph type="body" idx="1"/>
          </p:nvPr>
        </p:nvSpPr>
        <p:spPr/>
        <p:txBody>
          <a:bodyPr/>
          <a:lstStyle/>
          <a:p>
            <a:pPr eaLnBrk="1" hangingPunct="1">
              <a:lnSpc>
                <a:spcPct val="90000"/>
              </a:lnSpc>
            </a:pPr>
            <a:r>
              <a:rPr lang="en-US" dirty="0"/>
              <a:t>The most important physical property of stars: determines everything else (L, T, evolution …)</a:t>
            </a:r>
          </a:p>
          <a:p>
            <a:pPr lvl="1" eaLnBrk="1" hangingPunct="1">
              <a:lnSpc>
                <a:spcPct val="90000"/>
              </a:lnSpc>
            </a:pPr>
            <a:r>
              <a:rPr lang="en-US" dirty="0">
                <a:ea typeface="ＭＳ Ｐゴシック" charset="-128"/>
              </a:rPr>
              <a:t>Mass-luminosity relation is a key concept</a:t>
            </a:r>
          </a:p>
          <a:p>
            <a:pPr eaLnBrk="1" hangingPunct="1">
              <a:lnSpc>
                <a:spcPct val="90000"/>
              </a:lnSpc>
            </a:pPr>
            <a:r>
              <a:rPr lang="en-US" b="1" i="1" dirty="0">
                <a:solidFill>
                  <a:srgbClr val="800000"/>
                </a:solidFill>
              </a:rPr>
              <a:t>It is only from binary stars that we can accurately determine the masses of individual </a:t>
            </a:r>
            <a:r>
              <a:rPr lang="en-US" b="1" i="1" dirty="0" smtClean="0">
                <a:solidFill>
                  <a:srgbClr val="800000"/>
                </a:solidFill>
              </a:rPr>
              <a:t>stars</a:t>
            </a:r>
            <a:endParaRPr lang="en-US" dirty="0" smtClean="0"/>
          </a:p>
          <a:p>
            <a:pPr lvl="1">
              <a:lnSpc>
                <a:spcPct val="90000"/>
              </a:lnSpc>
            </a:pPr>
            <a:r>
              <a:rPr lang="en-US" dirty="0" smtClean="0">
                <a:solidFill>
                  <a:srgbClr val="000000"/>
                </a:solidFill>
              </a:rPr>
              <a:t>A key </a:t>
            </a:r>
            <a:r>
              <a:rPr lang="en-US" dirty="0" smtClean="0">
                <a:solidFill>
                  <a:srgbClr val="000000"/>
                </a:solidFill>
              </a:rPr>
              <a:t>u</a:t>
            </a:r>
            <a:r>
              <a:rPr lang="en-US" dirty="0" smtClean="0">
                <a:solidFill>
                  <a:srgbClr val="000000"/>
                </a:solidFill>
              </a:rPr>
              <a:t>ncertainty is the orbit inclination</a:t>
            </a:r>
          </a:p>
          <a:p>
            <a:pPr eaLnBrk="1" hangingPunct="1">
              <a:lnSpc>
                <a:spcPct val="90000"/>
              </a:lnSpc>
            </a:pPr>
            <a:r>
              <a:rPr lang="en-US" dirty="0"/>
              <a:t>Eclipsing binaries are the most useful in that the masses and radii of the individual stars can be determined from the light curve and radial velocity data, using the </a:t>
            </a:r>
            <a:r>
              <a:rPr lang="en-US" dirty="0" err="1"/>
              <a:t>Kepler’s</a:t>
            </a:r>
            <a:r>
              <a:rPr lang="en-US" dirty="0"/>
              <a:t> laws:</a:t>
            </a:r>
          </a:p>
          <a:p>
            <a:pPr algn="ctr" eaLnBrk="1" hangingPunct="1">
              <a:buFontTx/>
              <a:buNone/>
            </a:pPr>
            <a:r>
              <a:rPr lang="en-US" dirty="0"/>
              <a:t>M</a:t>
            </a:r>
            <a:r>
              <a:rPr lang="en-US" baseline="-25000" dirty="0"/>
              <a:t>1</a:t>
            </a:r>
            <a:r>
              <a:rPr lang="en-US" dirty="0"/>
              <a:t> + M</a:t>
            </a:r>
            <a:r>
              <a:rPr lang="en-US" baseline="-25000" dirty="0"/>
              <a:t>2</a:t>
            </a:r>
            <a:r>
              <a:rPr lang="en-US" dirty="0"/>
              <a:t> = const. </a:t>
            </a:r>
            <a:r>
              <a:rPr lang="en-US" dirty="0" err="1">
                <a:sym typeface="Wingdings 2" charset="2"/>
              </a:rPr>
              <a:t></a:t>
            </a:r>
            <a:r>
              <a:rPr lang="en-US" dirty="0">
                <a:sym typeface="Wingdings 2" charset="2"/>
              </a:rPr>
              <a:t> </a:t>
            </a:r>
            <a:r>
              <a:rPr lang="en-US" dirty="0"/>
              <a:t>a</a:t>
            </a:r>
            <a:r>
              <a:rPr lang="en-US" baseline="30000" dirty="0"/>
              <a:t>3 </a:t>
            </a:r>
            <a:r>
              <a:rPr lang="en-US" dirty="0"/>
              <a:t>/ P</a:t>
            </a:r>
            <a:r>
              <a:rPr lang="en-US" baseline="30000" dirty="0"/>
              <a:t>2</a:t>
            </a:r>
          </a:p>
          <a:p>
            <a:pPr lvl="1" algn="ctr" eaLnBrk="1" hangingPunct="1">
              <a:buFontTx/>
              <a:buNone/>
            </a:pPr>
            <a:r>
              <a:rPr lang="en-US" dirty="0">
                <a:ea typeface="ＭＳ Ｐゴシック" charset="-128"/>
              </a:rPr>
              <a:t>(Note: exactly the same approach is used in radial velocity searches for </a:t>
            </a:r>
            <a:r>
              <a:rPr lang="en-US" dirty="0" err="1">
                <a:ea typeface="ＭＳ Ｐゴシック" charset="-128"/>
              </a:rPr>
              <a:t>extrasolar</a:t>
            </a:r>
            <a:r>
              <a:rPr lang="en-US" dirty="0">
                <a:ea typeface="ＭＳ Ｐゴシック" charset="-128"/>
              </a:rPr>
              <a:t> planets)</a:t>
            </a:r>
            <a:endParaRPr lang="en-US" baseline="30000" dirty="0">
              <a:ea typeface="ＭＳ Ｐゴシック"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Text Box 2"/>
          <p:cNvSpPr txBox="1">
            <a:spLocks noChangeArrowheads="1"/>
          </p:cNvSpPr>
          <p:nvPr/>
        </p:nvSpPr>
        <p:spPr bwMode="auto">
          <a:xfrm>
            <a:off x="6783388" y="6232525"/>
            <a:ext cx="2208212" cy="3968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(From P. Armitage)</a:t>
            </a:r>
          </a:p>
        </p:txBody>
      </p:sp>
      <p:sp>
        <p:nvSpPr>
          <p:cNvPr id="15366" name="Text Box 3"/>
          <p:cNvSpPr txBox="1">
            <a:spLocks noChangeArrowheads="1"/>
          </p:cNvSpPr>
          <p:nvPr/>
        </p:nvSpPr>
        <p:spPr bwMode="auto">
          <a:xfrm>
            <a:off x="533400" y="984250"/>
            <a:ext cx="7608888" cy="519113"/>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Kepler’s Law: consider for simplicity circular orbits</a:t>
            </a:r>
          </a:p>
        </p:txBody>
      </p:sp>
      <p:sp>
        <p:nvSpPr>
          <p:cNvPr id="15367" name="Text Box 4"/>
          <p:cNvSpPr txBox="1">
            <a:spLocks noChangeArrowheads="1"/>
          </p:cNvSpPr>
          <p:nvPr/>
        </p:nvSpPr>
        <p:spPr bwMode="auto">
          <a:xfrm>
            <a:off x="4267200" y="2627313"/>
            <a:ext cx="776288" cy="519112"/>
          </a:xfrm>
          <a:prstGeom prst="rect">
            <a:avLst/>
          </a:prstGeom>
          <a:noFill/>
          <a:ln w="9525">
            <a:noFill/>
            <a:miter lim="800000"/>
            <a:headEnd/>
            <a:tailEnd/>
          </a:ln>
        </p:spPr>
        <p:txBody>
          <a:bodyPr wrap="none">
            <a:prstTxWarp prst="textNoShape">
              <a:avLst/>
            </a:prstTxWarp>
            <a:spAutoFit/>
          </a:bodyPr>
          <a:lstStyle/>
          <a:p>
            <a:r>
              <a:rPr lang="en-US" sz="2800" b="1">
                <a:solidFill>
                  <a:srgbClr val="A31714"/>
                </a:solidFill>
                <a:latin typeface="Times New Roman" charset="0"/>
              </a:rPr>
              <a:t>CM</a:t>
            </a:r>
          </a:p>
        </p:txBody>
      </p:sp>
      <p:sp>
        <p:nvSpPr>
          <p:cNvPr id="15368" name="Text Box 5"/>
          <p:cNvSpPr txBox="1">
            <a:spLocks noChangeArrowheads="1"/>
          </p:cNvSpPr>
          <p:nvPr/>
        </p:nvSpPr>
        <p:spPr bwMode="auto">
          <a:xfrm>
            <a:off x="1698625" y="4491038"/>
            <a:ext cx="184150" cy="519112"/>
          </a:xfrm>
          <a:prstGeom prst="rect">
            <a:avLst/>
          </a:prstGeom>
          <a:noFill/>
          <a:ln w="9525">
            <a:noFill/>
            <a:miter lim="800000"/>
            <a:headEnd/>
            <a:tailEnd/>
          </a:ln>
        </p:spPr>
        <p:txBody>
          <a:bodyPr>
            <a:prstTxWarp prst="textNoShape">
              <a:avLst/>
            </a:prstTxWarp>
            <a:spAutoFit/>
          </a:bodyPr>
          <a:lstStyle/>
          <a:p>
            <a:pPr>
              <a:spcBef>
                <a:spcPct val="50000"/>
              </a:spcBef>
            </a:pPr>
            <a:endParaRPr lang="en-US" sz="2800" b="1">
              <a:latin typeface="Times New Roman" charset="0"/>
            </a:endParaRPr>
          </a:p>
        </p:txBody>
      </p:sp>
      <p:grpSp>
        <p:nvGrpSpPr>
          <p:cNvPr id="2" name="Group 6"/>
          <p:cNvGrpSpPr>
            <a:grpSpLocks/>
          </p:cNvGrpSpPr>
          <p:nvPr/>
        </p:nvGrpSpPr>
        <p:grpSpPr bwMode="auto">
          <a:xfrm>
            <a:off x="2665413" y="1831975"/>
            <a:ext cx="3287712" cy="2624138"/>
            <a:chOff x="1679" y="768"/>
            <a:chExt cx="2071" cy="1653"/>
          </a:xfrm>
        </p:grpSpPr>
        <p:sp>
          <p:nvSpPr>
            <p:cNvPr id="15376" name="Oval 7"/>
            <p:cNvSpPr>
              <a:spLocks noChangeArrowheads="1"/>
            </p:cNvSpPr>
            <p:nvPr/>
          </p:nvSpPr>
          <p:spPr bwMode="auto">
            <a:xfrm>
              <a:off x="2352" y="1093"/>
              <a:ext cx="1008" cy="1019"/>
            </a:xfrm>
            <a:prstGeom prst="ellipse">
              <a:avLst/>
            </a:prstGeom>
            <a:noFill/>
            <a:ln w="22225">
              <a:solidFill>
                <a:schemeClr val="tx2"/>
              </a:solidFill>
              <a:prstDash val="dash"/>
              <a:round/>
              <a:headEnd/>
              <a:tailEnd/>
            </a:ln>
          </p:spPr>
          <p:txBody>
            <a:bodyPr wrap="none" anchor="ctr">
              <a:prstTxWarp prst="textNoShape">
                <a:avLst/>
              </a:prstTxWarp>
            </a:bodyPr>
            <a:lstStyle/>
            <a:p>
              <a:endParaRPr lang="en-US"/>
            </a:p>
          </p:txBody>
        </p:sp>
        <p:sp>
          <p:nvSpPr>
            <p:cNvPr id="15377" name="Oval 8"/>
            <p:cNvSpPr>
              <a:spLocks noChangeArrowheads="1"/>
            </p:cNvSpPr>
            <p:nvPr/>
          </p:nvSpPr>
          <p:spPr bwMode="auto">
            <a:xfrm>
              <a:off x="2016" y="768"/>
              <a:ext cx="1641" cy="1653"/>
            </a:xfrm>
            <a:prstGeom prst="ellipse">
              <a:avLst/>
            </a:prstGeom>
            <a:noFill/>
            <a:ln w="22225">
              <a:solidFill>
                <a:schemeClr val="tx2"/>
              </a:solidFill>
              <a:prstDash val="dash"/>
              <a:round/>
              <a:headEnd/>
              <a:tailEnd/>
            </a:ln>
          </p:spPr>
          <p:txBody>
            <a:bodyPr wrap="none" anchor="ctr">
              <a:prstTxWarp prst="textNoShape">
                <a:avLst/>
              </a:prstTxWarp>
            </a:bodyPr>
            <a:lstStyle/>
            <a:p>
              <a:endParaRPr lang="en-US"/>
            </a:p>
          </p:txBody>
        </p:sp>
        <p:sp>
          <p:nvSpPr>
            <p:cNvPr id="15378" name="Line 9"/>
            <p:cNvSpPr>
              <a:spLocks noChangeShapeType="1"/>
            </p:cNvSpPr>
            <p:nvPr/>
          </p:nvSpPr>
          <p:spPr bwMode="auto">
            <a:xfrm>
              <a:off x="2016" y="1584"/>
              <a:ext cx="1344" cy="0"/>
            </a:xfrm>
            <a:prstGeom prst="line">
              <a:avLst/>
            </a:prstGeom>
            <a:noFill/>
            <a:ln w="22225">
              <a:solidFill>
                <a:schemeClr val="tx1"/>
              </a:solidFill>
              <a:round/>
              <a:headEnd/>
              <a:tailEnd/>
            </a:ln>
          </p:spPr>
          <p:txBody>
            <a:bodyPr wrap="none" anchor="ctr">
              <a:prstTxWarp prst="textNoShape">
                <a:avLst/>
              </a:prstTxWarp>
            </a:bodyPr>
            <a:lstStyle/>
            <a:p>
              <a:endParaRPr lang="en-US"/>
            </a:p>
          </p:txBody>
        </p:sp>
        <p:sp>
          <p:nvSpPr>
            <p:cNvPr id="15379" name="Line 10"/>
            <p:cNvSpPr>
              <a:spLocks noChangeShapeType="1"/>
            </p:cNvSpPr>
            <p:nvPr/>
          </p:nvSpPr>
          <p:spPr bwMode="auto">
            <a:xfrm flipH="1">
              <a:off x="2832" y="1536"/>
              <a:ext cx="96" cy="96"/>
            </a:xfrm>
            <a:prstGeom prst="line">
              <a:avLst/>
            </a:prstGeom>
            <a:noFill/>
            <a:ln w="22225">
              <a:solidFill>
                <a:srgbClr val="A31714"/>
              </a:solidFill>
              <a:round/>
              <a:headEnd/>
              <a:tailEnd/>
            </a:ln>
          </p:spPr>
          <p:txBody>
            <a:bodyPr wrap="none" anchor="ctr">
              <a:prstTxWarp prst="textNoShape">
                <a:avLst/>
              </a:prstTxWarp>
            </a:bodyPr>
            <a:lstStyle/>
            <a:p>
              <a:endParaRPr lang="en-US"/>
            </a:p>
          </p:txBody>
        </p:sp>
        <p:sp>
          <p:nvSpPr>
            <p:cNvPr id="15380" name="Line 11"/>
            <p:cNvSpPr>
              <a:spLocks noChangeShapeType="1"/>
            </p:cNvSpPr>
            <p:nvPr/>
          </p:nvSpPr>
          <p:spPr bwMode="auto">
            <a:xfrm>
              <a:off x="2832" y="1536"/>
              <a:ext cx="96" cy="96"/>
            </a:xfrm>
            <a:prstGeom prst="line">
              <a:avLst/>
            </a:prstGeom>
            <a:noFill/>
            <a:ln w="22225">
              <a:solidFill>
                <a:srgbClr val="A31714"/>
              </a:solidFill>
              <a:round/>
              <a:headEnd/>
              <a:tailEnd/>
            </a:ln>
          </p:spPr>
          <p:txBody>
            <a:bodyPr wrap="none" anchor="ctr">
              <a:prstTxWarp prst="textNoShape">
                <a:avLst/>
              </a:prstTxWarp>
            </a:bodyPr>
            <a:lstStyle/>
            <a:p>
              <a:endParaRPr lang="en-US"/>
            </a:p>
          </p:txBody>
        </p:sp>
        <p:sp>
          <p:nvSpPr>
            <p:cNvPr id="15381" name="Text Box 12"/>
            <p:cNvSpPr txBox="1">
              <a:spLocks noChangeArrowheads="1"/>
            </p:cNvSpPr>
            <p:nvPr/>
          </p:nvSpPr>
          <p:spPr bwMode="auto">
            <a:xfrm>
              <a:off x="2976" y="1500"/>
              <a:ext cx="291" cy="327"/>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a</a:t>
              </a:r>
              <a:r>
                <a:rPr lang="en-US" sz="2800" baseline="-25000">
                  <a:latin typeface="Times New Roman" charset="0"/>
                </a:rPr>
                <a:t>1</a:t>
              </a:r>
              <a:endParaRPr lang="en-US" sz="2800">
                <a:latin typeface="Times New Roman" charset="0"/>
              </a:endParaRPr>
            </a:p>
          </p:txBody>
        </p:sp>
        <p:sp>
          <p:nvSpPr>
            <p:cNvPr id="15382" name="Text Box 13"/>
            <p:cNvSpPr txBox="1">
              <a:spLocks noChangeArrowheads="1"/>
            </p:cNvSpPr>
            <p:nvPr/>
          </p:nvSpPr>
          <p:spPr bwMode="auto">
            <a:xfrm>
              <a:off x="2112" y="1500"/>
              <a:ext cx="291" cy="327"/>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a</a:t>
              </a:r>
              <a:r>
                <a:rPr lang="en-US" sz="2800" baseline="-25000">
                  <a:latin typeface="Times New Roman" charset="0"/>
                </a:rPr>
                <a:t>2</a:t>
              </a:r>
              <a:endParaRPr lang="en-US" sz="2800">
                <a:latin typeface="Times New Roman" charset="0"/>
              </a:endParaRPr>
            </a:p>
          </p:txBody>
        </p:sp>
        <p:sp>
          <p:nvSpPr>
            <p:cNvPr id="15383" name="Text Box 14"/>
            <p:cNvSpPr txBox="1">
              <a:spLocks noChangeArrowheads="1"/>
            </p:cNvSpPr>
            <p:nvPr/>
          </p:nvSpPr>
          <p:spPr bwMode="auto">
            <a:xfrm>
              <a:off x="1679" y="1413"/>
              <a:ext cx="391" cy="327"/>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M</a:t>
              </a:r>
              <a:r>
                <a:rPr lang="en-US" sz="2800" baseline="-25000">
                  <a:latin typeface="Times New Roman" charset="0"/>
                </a:rPr>
                <a:t>2</a:t>
              </a:r>
              <a:endParaRPr lang="en-US" sz="2800">
                <a:latin typeface="Times New Roman" charset="0"/>
              </a:endParaRPr>
            </a:p>
          </p:txBody>
        </p:sp>
        <p:sp>
          <p:nvSpPr>
            <p:cNvPr id="15384" name="Text Box 15"/>
            <p:cNvSpPr txBox="1">
              <a:spLocks noChangeArrowheads="1"/>
            </p:cNvSpPr>
            <p:nvPr/>
          </p:nvSpPr>
          <p:spPr bwMode="auto">
            <a:xfrm>
              <a:off x="3359" y="1413"/>
              <a:ext cx="391" cy="327"/>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M</a:t>
              </a:r>
              <a:r>
                <a:rPr lang="en-US" sz="2800" baseline="-25000">
                  <a:latin typeface="Times New Roman" charset="0"/>
                </a:rPr>
                <a:t>1</a:t>
              </a:r>
              <a:endParaRPr lang="en-US" sz="2800">
                <a:latin typeface="Times New Roman" charset="0"/>
              </a:endParaRPr>
            </a:p>
          </p:txBody>
        </p:sp>
      </p:grpSp>
      <p:sp>
        <p:nvSpPr>
          <p:cNvPr id="15370" name="Text Box 16"/>
          <p:cNvSpPr txBox="1">
            <a:spLocks noChangeArrowheads="1"/>
          </p:cNvSpPr>
          <p:nvPr/>
        </p:nvSpPr>
        <p:spPr bwMode="auto">
          <a:xfrm>
            <a:off x="533400" y="1616075"/>
            <a:ext cx="2408238" cy="1373188"/>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Stars mass: M</a:t>
            </a:r>
            <a:r>
              <a:rPr lang="en-US" sz="2800" baseline="-25000">
                <a:latin typeface="Times New Roman" charset="0"/>
              </a:rPr>
              <a:t>1</a:t>
            </a:r>
            <a:r>
              <a:rPr lang="en-US" sz="2800">
                <a:latin typeface="Times New Roman" charset="0"/>
              </a:rPr>
              <a:t> </a:t>
            </a:r>
          </a:p>
          <a:p>
            <a:r>
              <a:rPr lang="en-US" sz="2800">
                <a:latin typeface="Times New Roman" charset="0"/>
              </a:rPr>
              <a:t>and M</a:t>
            </a:r>
            <a:r>
              <a:rPr lang="en-US" sz="2800" baseline="-25000">
                <a:latin typeface="Times New Roman" charset="0"/>
              </a:rPr>
              <a:t>2</a:t>
            </a:r>
            <a:r>
              <a:rPr lang="en-US" sz="2800">
                <a:latin typeface="Times New Roman" charset="0"/>
              </a:rPr>
              <a:t>, orbital</a:t>
            </a:r>
          </a:p>
          <a:p>
            <a:r>
              <a:rPr lang="en-US" sz="2800">
                <a:latin typeface="Times New Roman" charset="0"/>
              </a:rPr>
              <a:t>radii a</a:t>
            </a:r>
            <a:r>
              <a:rPr lang="en-US" sz="2800" baseline="-25000">
                <a:latin typeface="Times New Roman" charset="0"/>
              </a:rPr>
              <a:t>1</a:t>
            </a:r>
            <a:r>
              <a:rPr lang="en-US" sz="2800">
                <a:latin typeface="Times New Roman" charset="0"/>
              </a:rPr>
              <a:t> and a</a:t>
            </a:r>
            <a:r>
              <a:rPr lang="en-US" sz="2800" baseline="-25000">
                <a:latin typeface="Times New Roman" charset="0"/>
              </a:rPr>
              <a:t>2</a:t>
            </a:r>
            <a:endParaRPr lang="en-US" sz="2800">
              <a:latin typeface="Times New Roman" charset="0"/>
            </a:endParaRPr>
          </a:p>
        </p:txBody>
      </p:sp>
      <p:sp>
        <p:nvSpPr>
          <p:cNvPr id="15371" name="Text Box 17"/>
          <p:cNvSpPr txBox="1">
            <a:spLocks noChangeArrowheads="1"/>
          </p:cNvSpPr>
          <p:nvPr/>
        </p:nvSpPr>
        <p:spPr bwMode="auto">
          <a:xfrm>
            <a:off x="6172200" y="1706563"/>
            <a:ext cx="2667000" cy="1800225"/>
          </a:xfrm>
          <a:prstGeom prst="rect">
            <a:avLst/>
          </a:prstGeom>
          <a:noFill/>
          <a:ln w="9525">
            <a:noFill/>
            <a:miter lim="800000"/>
            <a:headEnd/>
            <a:tailEnd/>
          </a:ln>
        </p:spPr>
        <p:txBody>
          <a:bodyPr>
            <a:prstTxWarp prst="textNoShape">
              <a:avLst/>
            </a:prstTxWarp>
            <a:spAutoFit/>
          </a:bodyPr>
          <a:lstStyle/>
          <a:p>
            <a:r>
              <a:rPr lang="en-US" sz="2800">
                <a:solidFill>
                  <a:srgbClr val="A31714"/>
                </a:solidFill>
                <a:latin typeface="Times New Roman" charset="0"/>
              </a:rPr>
              <a:t>In orbit around the center of mass (CM)</a:t>
            </a:r>
          </a:p>
          <a:p>
            <a:r>
              <a:rPr lang="en-US" sz="2800">
                <a:solidFill>
                  <a:srgbClr val="A31714"/>
                </a:solidFill>
                <a:latin typeface="Times New Roman" charset="0"/>
              </a:rPr>
              <a:t>of the system</a:t>
            </a:r>
          </a:p>
        </p:txBody>
      </p:sp>
      <p:sp>
        <p:nvSpPr>
          <p:cNvPr id="15372" name="Text Box 18"/>
          <p:cNvSpPr txBox="1">
            <a:spLocks noChangeArrowheads="1"/>
          </p:cNvSpPr>
          <p:nvPr/>
        </p:nvSpPr>
        <p:spPr bwMode="auto">
          <a:xfrm>
            <a:off x="533400" y="4565650"/>
            <a:ext cx="5053013" cy="519113"/>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From definition of center of mass:</a:t>
            </a:r>
          </a:p>
        </p:txBody>
      </p:sp>
      <p:graphicFrame>
        <p:nvGraphicFramePr>
          <p:cNvPr id="15362" name="Object 2"/>
          <p:cNvGraphicFramePr>
            <a:graphicFrameLocks noChangeAspect="1"/>
          </p:cNvGraphicFramePr>
          <p:nvPr/>
        </p:nvGraphicFramePr>
        <p:xfrm>
          <a:off x="5562600" y="4570413"/>
          <a:ext cx="2362200" cy="534987"/>
        </p:xfrm>
        <a:graphic>
          <a:graphicData uri="http://schemas.openxmlformats.org/presentationml/2006/ole">
            <p:oleObj spid="_x0000_s269314" name="Equation" r:id="rId3" imgW="787400" imgH="177800" progId="Equation.3">
              <p:embed/>
            </p:oleObj>
          </a:graphicData>
        </a:graphic>
      </p:graphicFrame>
      <p:sp>
        <p:nvSpPr>
          <p:cNvPr id="15373" name="Text Box 20"/>
          <p:cNvSpPr txBox="1">
            <a:spLocks noChangeArrowheads="1"/>
          </p:cNvSpPr>
          <p:nvPr/>
        </p:nvSpPr>
        <p:spPr bwMode="auto">
          <a:xfrm>
            <a:off x="533400" y="5045075"/>
            <a:ext cx="3027363" cy="519113"/>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Let total separation:</a:t>
            </a:r>
          </a:p>
        </p:txBody>
      </p:sp>
      <p:graphicFrame>
        <p:nvGraphicFramePr>
          <p:cNvPr id="15363" name="Object 3"/>
          <p:cNvGraphicFramePr>
            <a:graphicFrameLocks noChangeAspect="1"/>
          </p:cNvGraphicFramePr>
          <p:nvPr/>
        </p:nvGraphicFramePr>
        <p:xfrm>
          <a:off x="3657600" y="5059363"/>
          <a:ext cx="1828800" cy="503237"/>
        </p:xfrm>
        <a:graphic>
          <a:graphicData uri="http://schemas.openxmlformats.org/presentationml/2006/ole">
            <p:oleObj spid="_x0000_s269315" name="Equation" r:id="rId4" imgW="647700" imgH="177800" progId="Equation.3">
              <p:embed/>
            </p:oleObj>
          </a:graphicData>
        </a:graphic>
      </p:graphicFrame>
      <p:sp>
        <p:nvSpPr>
          <p:cNvPr id="15374" name="Text Box 22"/>
          <p:cNvSpPr txBox="1">
            <a:spLocks noChangeArrowheads="1"/>
          </p:cNvSpPr>
          <p:nvPr/>
        </p:nvSpPr>
        <p:spPr bwMode="auto">
          <a:xfrm>
            <a:off x="533400" y="5578475"/>
            <a:ext cx="1012825" cy="519113"/>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Then:</a:t>
            </a:r>
          </a:p>
        </p:txBody>
      </p:sp>
      <p:graphicFrame>
        <p:nvGraphicFramePr>
          <p:cNvPr id="15364" name="Object 4"/>
          <p:cNvGraphicFramePr>
            <a:graphicFrameLocks noChangeAspect="1"/>
          </p:cNvGraphicFramePr>
          <p:nvPr/>
        </p:nvGraphicFramePr>
        <p:xfrm>
          <a:off x="1676400" y="5537200"/>
          <a:ext cx="2590800" cy="1092200"/>
        </p:xfrm>
        <a:graphic>
          <a:graphicData uri="http://schemas.openxmlformats.org/presentationml/2006/ole">
            <p:oleObj spid="_x0000_s269316" name="Equation" r:id="rId5" imgW="965200" imgH="406400" progId="Equation.3">
              <p:embed/>
            </p:oleObj>
          </a:graphicData>
        </a:graphic>
      </p:graphicFrame>
      <p:sp>
        <p:nvSpPr>
          <p:cNvPr id="15375" name="Text Box 24"/>
          <p:cNvSpPr txBox="1">
            <a:spLocks noChangeArrowheads="1"/>
          </p:cNvSpPr>
          <p:nvPr/>
        </p:nvSpPr>
        <p:spPr bwMode="auto">
          <a:xfrm>
            <a:off x="1295400" y="54114"/>
            <a:ext cx="6759575" cy="707886"/>
          </a:xfrm>
          <a:prstGeom prst="rect">
            <a:avLst/>
          </a:prstGeom>
          <a:noFill/>
          <a:ln w="9525">
            <a:noFill/>
            <a:miter lim="800000"/>
            <a:headEnd/>
            <a:tailEnd/>
          </a:ln>
        </p:spPr>
        <p:txBody>
          <a:bodyPr>
            <a:prstTxWarp prst="textNoShape">
              <a:avLst/>
            </a:prstTxWarp>
            <a:spAutoFit/>
          </a:bodyPr>
          <a:lstStyle/>
          <a:p>
            <a:pPr>
              <a:spcBef>
                <a:spcPct val="50000"/>
              </a:spcBef>
            </a:pPr>
            <a:r>
              <a:rPr lang="en-US" sz="4000" b="1" dirty="0" smtClean="0">
                <a:solidFill>
                  <a:srgbClr val="000090"/>
                </a:solidFill>
                <a:latin typeface="Times New Roman"/>
                <a:cs typeface="Times New Roman"/>
              </a:rPr>
              <a:t>Stellar Masses From Binaries</a:t>
            </a:r>
            <a:endParaRPr lang="en-US" sz="4000" b="1" dirty="0">
              <a:solidFill>
                <a:srgbClr val="000090"/>
              </a:solidFill>
              <a:latin typeface="Times New Roman"/>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8" name="Text Box 3"/>
          <p:cNvSpPr txBox="1">
            <a:spLocks noChangeArrowheads="1"/>
          </p:cNvSpPr>
          <p:nvPr/>
        </p:nvSpPr>
        <p:spPr bwMode="auto">
          <a:xfrm>
            <a:off x="517525" y="317500"/>
            <a:ext cx="8429625" cy="946150"/>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Apply Newton’s law of gravity and condition for circular </a:t>
            </a:r>
          </a:p>
          <a:p>
            <a:r>
              <a:rPr lang="en-US" sz="2800">
                <a:latin typeface="Times New Roman" charset="0"/>
              </a:rPr>
              <a:t>motion to M</a:t>
            </a:r>
            <a:r>
              <a:rPr lang="en-US" sz="2800" baseline="-25000">
                <a:latin typeface="Times New Roman" charset="0"/>
              </a:rPr>
              <a:t>2</a:t>
            </a:r>
            <a:r>
              <a:rPr lang="en-US" sz="2800">
                <a:latin typeface="Times New Roman" charset="0"/>
              </a:rPr>
              <a:t>:</a:t>
            </a:r>
          </a:p>
        </p:txBody>
      </p:sp>
      <p:graphicFrame>
        <p:nvGraphicFramePr>
          <p:cNvPr id="16386" name="Object 2"/>
          <p:cNvGraphicFramePr>
            <a:graphicFrameLocks noChangeAspect="1"/>
          </p:cNvGraphicFramePr>
          <p:nvPr/>
        </p:nvGraphicFramePr>
        <p:xfrm>
          <a:off x="2743200" y="1066800"/>
          <a:ext cx="2514600" cy="792163"/>
        </p:xfrm>
        <a:graphic>
          <a:graphicData uri="http://schemas.openxmlformats.org/presentationml/2006/ole">
            <p:oleObj spid="_x0000_s270338" name="Equation" r:id="rId3" imgW="1168400" imgH="368300" progId="Equation.3">
              <p:embed/>
            </p:oleObj>
          </a:graphicData>
        </a:graphic>
      </p:graphicFrame>
      <p:sp>
        <p:nvSpPr>
          <p:cNvPr id="16389" name="Text Box 5"/>
          <p:cNvSpPr txBox="1">
            <a:spLocks noChangeArrowheads="1"/>
          </p:cNvSpPr>
          <p:nvPr/>
        </p:nvSpPr>
        <p:spPr bwMode="auto">
          <a:xfrm>
            <a:off x="5715000" y="1066800"/>
            <a:ext cx="3200400" cy="946150"/>
          </a:xfrm>
          <a:prstGeom prst="rect">
            <a:avLst/>
          </a:prstGeom>
          <a:noFill/>
          <a:ln w="9525">
            <a:noFill/>
            <a:miter lim="800000"/>
            <a:headEnd/>
            <a:tailEnd/>
          </a:ln>
        </p:spPr>
        <p:txBody>
          <a:bodyPr>
            <a:prstTxWarp prst="textNoShape">
              <a:avLst/>
            </a:prstTxWarp>
            <a:spAutoFit/>
          </a:bodyPr>
          <a:lstStyle/>
          <a:p>
            <a:pPr>
              <a:buFont typeface="Symbol" charset="2"/>
              <a:buChar char="W"/>
            </a:pPr>
            <a:r>
              <a:rPr lang="en-US" sz="2800">
                <a:latin typeface="Times New Roman" charset="0"/>
              </a:rPr>
              <a:t> is angular velocity of the binary</a:t>
            </a:r>
          </a:p>
        </p:txBody>
      </p:sp>
      <p:sp>
        <p:nvSpPr>
          <p:cNvPr id="16390" name="Text Box 6"/>
          <p:cNvSpPr txBox="1">
            <a:spLocks noChangeArrowheads="1"/>
          </p:cNvSpPr>
          <p:nvPr/>
        </p:nvSpPr>
        <p:spPr bwMode="auto">
          <a:xfrm>
            <a:off x="517525" y="2298700"/>
            <a:ext cx="2576513" cy="519113"/>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Substitute for a</a:t>
            </a:r>
            <a:r>
              <a:rPr lang="en-US" sz="2800" baseline="-25000">
                <a:latin typeface="Times New Roman" charset="0"/>
              </a:rPr>
              <a:t>2</a:t>
            </a:r>
            <a:r>
              <a:rPr lang="en-US" sz="2800">
                <a:latin typeface="Times New Roman" charset="0"/>
              </a:rPr>
              <a:t>:</a:t>
            </a:r>
          </a:p>
        </p:txBody>
      </p:sp>
      <p:graphicFrame>
        <p:nvGraphicFramePr>
          <p:cNvPr id="16387" name="Object 3"/>
          <p:cNvGraphicFramePr>
            <a:graphicFrameLocks noChangeAspect="1"/>
          </p:cNvGraphicFramePr>
          <p:nvPr/>
        </p:nvGraphicFramePr>
        <p:xfrm>
          <a:off x="3200400" y="2133600"/>
          <a:ext cx="2419350" cy="1716088"/>
        </p:xfrm>
        <a:graphic>
          <a:graphicData uri="http://schemas.openxmlformats.org/presentationml/2006/ole">
            <p:oleObj spid="_x0000_s270339" name="Equation" r:id="rId4" imgW="1181100" imgH="838200" progId="Equation.3">
              <p:embed/>
            </p:oleObj>
          </a:graphicData>
        </a:graphic>
      </p:graphicFrame>
      <p:sp>
        <p:nvSpPr>
          <p:cNvPr id="16391" name="Text Box 8"/>
          <p:cNvSpPr txBox="1">
            <a:spLocks noChangeArrowheads="1"/>
          </p:cNvSpPr>
          <p:nvPr/>
        </p:nvSpPr>
        <p:spPr bwMode="auto">
          <a:xfrm>
            <a:off x="517525" y="3898900"/>
            <a:ext cx="8483600" cy="519113"/>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Visual binary: see each orbit so know immediately </a:t>
            </a:r>
            <a:r>
              <a:rPr lang="en-US" sz="2800" i="1">
                <a:latin typeface="Times New Roman" charset="0"/>
              </a:rPr>
              <a:t>a</a:t>
            </a:r>
            <a:r>
              <a:rPr lang="en-US" sz="2800" i="1" baseline="-25000">
                <a:latin typeface="Times New Roman" charset="0"/>
              </a:rPr>
              <a:t>2</a:t>
            </a:r>
            <a:r>
              <a:rPr lang="en-US" sz="2800" i="1">
                <a:latin typeface="Times New Roman" charset="0"/>
              </a:rPr>
              <a:t> / a</a:t>
            </a:r>
            <a:r>
              <a:rPr lang="en-US" sz="2800" i="1" baseline="-25000">
                <a:latin typeface="Times New Roman" charset="0"/>
              </a:rPr>
              <a:t>1</a:t>
            </a:r>
            <a:r>
              <a:rPr lang="en-US" sz="2800" i="1">
                <a:latin typeface="Times New Roman" charset="0"/>
              </a:rPr>
              <a:t>:</a:t>
            </a:r>
          </a:p>
        </p:txBody>
      </p:sp>
      <p:sp>
        <p:nvSpPr>
          <p:cNvPr id="16392" name="AutoShape 9"/>
          <p:cNvSpPr>
            <a:spLocks noChangeArrowheads="1"/>
          </p:cNvSpPr>
          <p:nvPr/>
        </p:nvSpPr>
        <p:spPr bwMode="auto">
          <a:xfrm>
            <a:off x="1447800" y="4495800"/>
            <a:ext cx="685800" cy="533400"/>
          </a:xfrm>
          <a:prstGeom prst="rightArrow">
            <a:avLst>
              <a:gd name="adj1" fmla="val 50000"/>
              <a:gd name="adj2" fmla="val 32143"/>
            </a:avLst>
          </a:prstGeom>
          <a:solidFill>
            <a:srgbClr val="A31714"/>
          </a:solidFill>
          <a:ln w="22225">
            <a:solidFill>
              <a:schemeClr val="tx2"/>
            </a:solidFill>
            <a:miter lim="800000"/>
            <a:headEnd/>
            <a:tailEnd/>
          </a:ln>
        </p:spPr>
        <p:txBody>
          <a:bodyPr wrap="none" anchor="ctr">
            <a:prstTxWarp prst="textNoShape">
              <a:avLst/>
            </a:prstTxWarp>
          </a:bodyPr>
          <a:lstStyle/>
          <a:p>
            <a:endParaRPr lang="en-US"/>
          </a:p>
        </p:txBody>
      </p:sp>
      <p:sp>
        <p:nvSpPr>
          <p:cNvPr id="16393" name="Text Box 10"/>
          <p:cNvSpPr txBox="1">
            <a:spLocks noChangeArrowheads="1"/>
          </p:cNvSpPr>
          <p:nvPr/>
        </p:nvSpPr>
        <p:spPr bwMode="auto">
          <a:xfrm>
            <a:off x="2286000" y="4432300"/>
            <a:ext cx="5178425" cy="519113"/>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determines </a:t>
            </a:r>
            <a:r>
              <a:rPr lang="en-US" sz="2800" i="1">
                <a:latin typeface="Times New Roman" charset="0"/>
              </a:rPr>
              <a:t>ratio</a:t>
            </a:r>
            <a:r>
              <a:rPr lang="en-US" sz="2800">
                <a:latin typeface="Times New Roman" charset="0"/>
              </a:rPr>
              <a:t> of masses </a:t>
            </a:r>
            <a:r>
              <a:rPr lang="en-US" sz="2800" i="1">
                <a:latin typeface="Times New Roman" charset="0"/>
              </a:rPr>
              <a:t>M</a:t>
            </a:r>
            <a:r>
              <a:rPr lang="en-US" sz="2800" i="1" baseline="-25000">
                <a:latin typeface="Times New Roman" charset="0"/>
              </a:rPr>
              <a:t>1 </a:t>
            </a:r>
            <a:r>
              <a:rPr lang="en-US" sz="2800" i="1">
                <a:latin typeface="Times New Roman" charset="0"/>
              </a:rPr>
              <a:t>/ M</a:t>
            </a:r>
            <a:r>
              <a:rPr lang="en-US" sz="2800" i="1" baseline="-25000">
                <a:latin typeface="Times New Roman" charset="0"/>
              </a:rPr>
              <a:t>2</a:t>
            </a:r>
            <a:endParaRPr lang="en-US" sz="2800">
              <a:latin typeface="Times New Roman" charset="0"/>
            </a:endParaRPr>
          </a:p>
        </p:txBody>
      </p:sp>
      <p:sp>
        <p:nvSpPr>
          <p:cNvPr id="16394" name="Text Box 11"/>
          <p:cNvSpPr txBox="1">
            <a:spLocks noChangeArrowheads="1"/>
          </p:cNvSpPr>
          <p:nvPr/>
        </p:nvSpPr>
        <p:spPr bwMode="auto">
          <a:xfrm>
            <a:off x="517525" y="5041900"/>
            <a:ext cx="8393113" cy="946150"/>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If we know distance, then angular separation + d gives </a:t>
            </a:r>
            <a:r>
              <a:rPr lang="en-US" sz="2800" i="1">
                <a:latin typeface="Times New Roman" charset="0"/>
              </a:rPr>
              <a:t>a</a:t>
            </a:r>
            <a:r>
              <a:rPr lang="en-US" sz="2800">
                <a:latin typeface="Times New Roman" charset="0"/>
              </a:rPr>
              <a:t>, </a:t>
            </a:r>
          </a:p>
          <a:p>
            <a:r>
              <a:rPr lang="en-US" sz="2800">
                <a:latin typeface="Times New Roman" charset="0"/>
              </a:rPr>
              <a:t>which with period P determines </a:t>
            </a:r>
            <a:r>
              <a:rPr lang="en-US" sz="2800" i="1">
                <a:latin typeface="Times New Roman" charset="0"/>
              </a:rPr>
              <a:t>sum</a:t>
            </a:r>
            <a:r>
              <a:rPr lang="en-US" sz="2800">
                <a:latin typeface="Times New Roman" charset="0"/>
              </a:rPr>
              <a:t> of masses </a:t>
            </a:r>
            <a:r>
              <a:rPr lang="en-US" sz="2800" i="1">
                <a:latin typeface="Times New Roman" charset="0"/>
              </a:rPr>
              <a:t>M</a:t>
            </a:r>
            <a:r>
              <a:rPr lang="en-US" sz="2800" i="1" baseline="-25000">
                <a:latin typeface="Times New Roman" charset="0"/>
              </a:rPr>
              <a:t>1</a:t>
            </a:r>
            <a:r>
              <a:rPr lang="en-US" sz="2800" i="1">
                <a:latin typeface="Times New Roman" charset="0"/>
              </a:rPr>
              <a:t> + M</a:t>
            </a:r>
            <a:r>
              <a:rPr lang="en-US" sz="2800" i="1" baseline="-25000">
                <a:latin typeface="Times New Roman" charset="0"/>
              </a:rPr>
              <a:t>2</a:t>
            </a:r>
            <a:endParaRPr lang="en-US" sz="2800">
              <a:latin typeface="Times New Roman" charset="0"/>
            </a:endParaRPr>
          </a:p>
        </p:txBody>
      </p:sp>
      <p:sp>
        <p:nvSpPr>
          <p:cNvPr id="16395" name="Text Box 13"/>
          <p:cNvSpPr txBox="1">
            <a:spLocks noChangeArrowheads="1"/>
          </p:cNvSpPr>
          <p:nvPr/>
        </p:nvSpPr>
        <p:spPr bwMode="auto">
          <a:xfrm>
            <a:off x="6783388" y="6232525"/>
            <a:ext cx="2208212" cy="3968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(From P. Armitage)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2286000" cy="6705600"/>
          </a:xfrm>
        </p:spPr>
        <p:txBody>
          <a:bodyPr>
            <a:noAutofit/>
          </a:bodyPr>
          <a:lstStyle/>
          <a:p>
            <a:pPr eaLnBrk="1" hangingPunct="1"/>
            <a:r>
              <a:rPr lang="en-US" sz="3200" dirty="0" smtClean="0"/>
              <a:t>Typical HRD for an old (evolved) stellar population, e.g., a globular cluster</a:t>
            </a:r>
            <a:endParaRPr lang="en-US" sz="3200" dirty="0"/>
          </a:p>
        </p:txBody>
      </p:sp>
      <p:pic>
        <p:nvPicPr>
          <p:cNvPr id="5" name="Picture 4" descr="m55cmd.jpg"/>
          <p:cNvPicPr>
            <a:picLocks noChangeAspect="1"/>
          </p:cNvPicPr>
          <p:nvPr/>
        </p:nvPicPr>
        <p:blipFill>
          <a:blip r:embed="rId2">
            <a:lum contrast="5000"/>
          </a:blip>
          <a:srcRect l="3144" t="1572" r="1572" b="3144"/>
          <a:stretch>
            <a:fillRect/>
          </a:stretch>
        </p:blipFill>
        <p:spPr>
          <a:xfrm>
            <a:off x="2286000" y="-1"/>
            <a:ext cx="6857999" cy="685800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1" name="Text Box 4"/>
          <p:cNvSpPr txBox="1">
            <a:spLocks noChangeArrowheads="1"/>
          </p:cNvSpPr>
          <p:nvPr/>
        </p:nvSpPr>
        <p:spPr bwMode="auto">
          <a:xfrm>
            <a:off x="381000" y="990600"/>
            <a:ext cx="8616950" cy="1373188"/>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Now consider spectroscopic binaries with circular orbits</a:t>
            </a:r>
          </a:p>
          <a:p>
            <a:r>
              <a:rPr lang="en-US" sz="2800">
                <a:latin typeface="Times New Roman" charset="0"/>
              </a:rPr>
              <a:t>(often a good approximation because tides in close binaries</a:t>
            </a:r>
          </a:p>
          <a:p>
            <a:r>
              <a:rPr lang="en-US" sz="2800">
                <a:latin typeface="Times New Roman" charset="0"/>
              </a:rPr>
              <a:t>tend to circularize the orbits)</a:t>
            </a:r>
          </a:p>
        </p:txBody>
      </p:sp>
      <p:grpSp>
        <p:nvGrpSpPr>
          <p:cNvPr id="2" name="Group 5"/>
          <p:cNvGrpSpPr>
            <a:grpSpLocks/>
          </p:cNvGrpSpPr>
          <p:nvPr/>
        </p:nvGrpSpPr>
        <p:grpSpPr bwMode="auto">
          <a:xfrm>
            <a:off x="849313" y="2773363"/>
            <a:ext cx="3287712" cy="2624137"/>
            <a:chOff x="1679" y="768"/>
            <a:chExt cx="2071" cy="1653"/>
          </a:xfrm>
        </p:grpSpPr>
        <p:sp>
          <p:nvSpPr>
            <p:cNvPr id="17421" name="Oval 6"/>
            <p:cNvSpPr>
              <a:spLocks noChangeArrowheads="1"/>
            </p:cNvSpPr>
            <p:nvPr/>
          </p:nvSpPr>
          <p:spPr bwMode="auto">
            <a:xfrm>
              <a:off x="2352" y="1093"/>
              <a:ext cx="1008" cy="1019"/>
            </a:xfrm>
            <a:prstGeom prst="ellipse">
              <a:avLst/>
            </a:prstGeom>
            <a:noFill/>
            <a:ln w="22225">
              <a:solidFill>
                <a:schemeClr val="tx2"/>
              </a:solidFill>
              <a:prstDash val="dash"/>
              <a:round/>
              <a:headEnd/>
              <a:tailEnd/>
            </a:ln>
          </p:spPr>
          <p:txBody>
            <a:bodyPr wrap="none" anchor="ctr">
              <a:prstTxWarp prst="textNoShape">
                <a:avLst/>
              </a:prstTxWarp>
            </a:bodyPr>
            <a:lstStyle/>
            <a:p>
              <a:endParaRPr lang="en-US"/>
            </a:p>
          </p:txBody>
        </p:sp>
        <p:sp>
          <p:nvSpPr>
            <p:cNvPr id="17422" name="Oval 7"/>
            <p:cNvSpPr>
              <a:spLocks noChangeArrowheads="1"/>
            </p:cNvSpPr>
            <p:nvPr/>
          </p:nvSpPr>
          <p:spPr bwMode="auto">
            <a:xfrm>
              <a:off x="2016" y="768"/>
              <a:ext cx="1641" cy="1653"/>
            </a:xfrm>
            <a:prstGeom prst="ellipse">
              <a:avLst/>
            </a:prstGeom>
            <a:noFill/>
            <a:ln w="22225">
              <a:solidFill>
                <a:schemeClr val="tx2"/>
              </a:solidFill>
              <a:prstDash val="dash"/>
              <a:round/>
              <a:headEnd/>
              <a:tailEnd/>
            </a:ln>
          </p:spPr>
          <p:txBody>
            <a:bodyPr wrap="none" anchor="ctr">
              <a:prstTxWarp prst="textNoShape">
                <a:avLst/>
              </a:prstTxWarp>
            </a:bodyPr>
            <a:lstStyle/>
            <a:p>
              <a:endParaRPr lang="en-US"/>
            </a:p>
          </p:txBody>
        </p:sp>
        <p:sp>
          <p:nvSpPr>
            <p:cNvPr id="17423" name="Line 8"/>
            <p:cNvSpPr>
              <a:spLocks noChangeShapeType="1"/>
            </p:cNvSpPr>
            <p:nvPr/>
          </p:nvSpPr>
          <p:spPr bwMode="auto">
            <a:xfrm>
              <a:off x="2016" y="1584"/>
              <a:ext cx="1344" cy="0"/>
            </a:xfrm>
            <a:prstGeom prst="line">
              <a:avLst/>
            </a:prstGeom>
            <a:noFill/>
            <a:ln w="22225">
              <a:solidFill>
                <a:schemeClr val="tx1"/>
              </a:solidFill>
              <a:round/>
              <a:headEnd/>
              <a:tailEnd/>
            </a:ln>
          </p:spPr>
          <p:txBody>
            <a:bodyPr wrap="none" anchor="ctr">
              <a:prstTxWarp prst="textNoShape">
                <a:avLst/>
              </a:prstTxWarp>
            </a:bodyPr>
            <a:lstStyle/>
            <a:p>
              <a:endParaRPr lang="en-US"/>
            </a:p>
          </p:txBody>
        </p:sp>
        <p:sp>
          <p:nvSpPr>
            <p:cNvPr id="17424" name="Line 9"/>
            <p:cNvSpPr>
              <a:spLocks noChangeShapeType="1"/>
            </p:cNvSpPr>
            <p:nvPr/>
          </p:nvSpPr>
          <p:spPr bwMode="auto">
            <a:xfrm flipH="1">
              <a:off x="2832" y="1536"/>
              <a:ext cx="96" cy="96"/>
            </a:xfrm>
            <a:prstGeom prst="line">
              <a:avLst/>
            </a:prstGeom>
            <a:noFill/>
            <a:ln w="22225">
              <a:solidFill>
                <a:srgbClr val="A31714"/>
              </a:solidFill>
              <a:round/>
              <a:headEnd/>
              <a:tailEnd/>
            </a:ln>
          </p:spPr>
          <p:txBody>
            <a:bodyPr wrap="none" anchor="ctr">
              <a:prstTxWarp prst="textNoShape">
                <a:avLst/>
              </a:prstTxWarp>
            </a:bodyPr>
            <a:lstStyle/>
            <a:p>
              <a:endParaRPr lang="en-US"/>
            </a:p>
          </p:txBody>
        </p:sp>
        <p:sp>
          <p:nvSpPr>
            <p:cNvPr id="17425" name="Line 10"/>
            <p:cNvSpPr>
              <a:spLocks noChangeShapeType="1"/>
            </p:cNvSpPr>
            <p:nvPr/>
          </p:nvSpPr>
          <p:spPr bwMode="auto">
            <a:xfrm>
              <a:off x="2832" y="1536"/>
              <a:ext cx="96" cy="96"/>
            </a:xfrm>
            <a:prstGeom prst="line">
              <a:avLst/>
            </a:prstGeom>
            <a:noFill/>
            <a:ln w="22225">
              <a:solidFill>
                <a:srgbClr val="A31714"/>
              </a:solidFill>
              <a:round/>
              <a:headEnd/>
              <a:tailEnd/>
            </a:ln>
          </p:spPr>
          <p:txBody>
            <a:bodyPr wrap="none" anchor="ctr">
              <a:prstTxWarp prst="textNoShape">
                <a:avLst/>
              </a:prstTxWarp>
            </a:bodyPr>
            <a:lstStyle/>
            <a:p>
              <a:endParaRPr lang="en-US"/>
            </a:p>
          </p:txBody>
        </p:sp>
        <p:sp>
          <p:nvSpPr>
            <p:cNvPr id="17426" name="Text Box 11"/>
            <p:cNvSpPr txBox="1">
              <a:spLocks noChangeArrowheads="1"/>
            </p:cNvSpPr>
            <p:nvPr/>
          </p:nvSpPr>
          <p:spPr bwMode="auto">
            <a:xfrm>
              <a:off x="2976" y="1500"/>
              <a:ext cx="291" cy="327"/>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a</a:t>
              </a:r>
              <a:r>
                <a:rPr lang="en-US" sz="2800" baseline="-25000">
                  <a:latin typeface="Times New Roman" charset="0"/>
                </a:rPr>
                <a:t>1</a:t>
              </a:r>
              <a:endParaRPr lang="en-US" sz="2800">
                <a:latin typeface="Times New Roman" charset="0"/>
              </a:endParaRPr>
            </a:p>
          </p:txBody>
        </p:sp>
        <p:sp>
          <p:nvSpPr>
            <p:cNvPr id="17427" name="Text Box 12"/>
            <p:cNvSpPr txBox="1">
              <a:spLocks noChangeArrowheads="1"/>
            </p:cNvSpPr>
            <p:nvPr/>
          </p:nvSpPr>
          <p:spPr bwMode="auto">
            <a:xfrm>
              <a:off x="2112" y="1500"/>
              <a:ext cx="291" cy="327"/>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a</a:t>
              </a:r>
              <a:r>
                <a:rPr lang="en-US" sz="2800" baseline="-25000">
                  <a:latin typeface="Times New Roman" charset="0"/>
                </a:rPr>
                <a:t>2</a:t>
              </a:r>
              <a:endParaRPr lang="en-US" sz="2800">
                <a:latin typeface="Times New Roman" charset="0"/>
              </a:endParaRPr>
            </a:p>
          </p:txBody>
        </p:sp>
        <p:sp>
          <p:nvSpPr>
            <p:cNvPr id="17428" name="Text Box 13"/>
            <p:cNvSpPr txBox="1">
              <a:spLocks noChangeArrowheads="1"/>
            </p:cNvSpPr>
            <p:nvPr/>
          </p:nvSpPr>
          <p:spPr bwMode="auto">
            <a:xfrm>
              <a:off x="1679" y="1413"/>
              <a:ext cx="391" cy="327"/>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M</a:t>
              </a:r>
              <a:r>
                <a:rPr lang="en-US" sz="2800" baseline="-25000">
                  <a:latin typeface="Times New Roman" charset="0"/>
                </a:rPr>
                <a:t>2</a:t>
              </a:r>
              <a:endParaRPr lang="en-US" sz="2800">
                <a:latin typeface="Times New Roman" charset="0"/>
              </a:endParaRPr>
            </a:p>
          </p:txBody>
        </p:sp>
        <p:sp>
          <p:nvSpPr>
            <p:cNvPr id="17429" name="Text Box 14"/>
            <p:cNvSpPr txBox="1">
              <a:spLocks noChangeArrowheads="1"/>
            </p:cNvSpPr>
            <p:nvPr/>
          </p:nvSpPr>
          <p:spPr bwMode="auto">
            <a:xfrm>
              <a:off x="3359" y="1413"/>
              <a:ext cx="391" cy="327"/>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M</a:t>
              </a:r>
              <a:r>
                <a:rPr lang="en-US" sz="2800" baseline="-25000">
                  <a:latin typeface="Times New Roman" charset="0"/>
                </a:rPr>
                <a:t>1</a:t>
              </a:r>
              <a:endParaRPr lang="en-US" sz="2800">
                <a:latin typeface="Times New Roman" charset="0"/>
              </a:endParaRPr>
            </a:p>
          </p:txBody>
        </p:sp>
      </p:grpSp>
      <p:sp>
        <p:nvSpPr>
          <p:cNvPr id="17413" name="Line 15"/>
          <p:cNvSpPr>
            <a:spLocks noChangeShapeType="1"/>
          </p:cNvSpPr>
          <p:nvPr/>
        </p:nvSpPr>
        <p:spPr bwMode="auto">
          <a:xfrm>
            <a:off x="1382713" y="4102100"/>
            <a:ext cx="0" cy="1371600"/>
          </a:xfrm>
          <a:prstGeom prst="line">
            <a:avLst/>
          </a:prstGeom>
          <a:noFill/>
          <a:ln w="28575">
            <a:solidFill>
              <a:srgbClr val="A31714"/>
            </a:solidFill>
            <a:round/>
            <a:headEnd/>
            <a:tailEnd type="arrow" w="med" len="med"/>
          </a:ln>
        </p:spPr>
        <p:txBody>
          <a:bodyPr wrap="none" anchor="ctr">
            <a:prstTxWarp prst="textNoShape">
              <a:avLst/>
            </a:prstTxWarp>
          </a:bodyPr>
          <a:lstStyle/>
          <a:p>
            <a:endParaRPr lang="en-US"/>
          </a:p>
        </p:txBody>
      </p:sp>
      <p:sp>
        <p:nvSpPr>
          <p:cNvPr id="17414" name="Text Box 16"/>
          <p:cNvSpPr txBox="1">
            <a:spLocks noChangeArrowheads="1"/>
          </p:cNvSpPr>
          <p:nvPr/>
        </p:nvSpPr>
        <p:spPr bwMode="auto">
          <a:xfrm>
            <a:off x="1238250" y="5410200"/>
            <a:ext cx="482600" cy="519113"/>
          </a:xfrm>
          <a:prstGeom prst="rect">
            <a:avLst/>
          </a:prstGeom>
          <a:noFill/>
          <a:ln w="9525">
            <a:noFill/>
            <a:miter lim="800000"/>
            <a:headEnd/>
            <a:tailEnd/>
          </a:ln>
        </p:spPr>
        <p:txBody>
          <a:bodyPr wrap="none">
            <a:prstTxWarp prst="textNoShape">
              <a:avLst/>
            </a:prstTxWarp>
            <a:spAutoFit/>
          </a:bodyPr>
          <a:lstStyle/>
          <a:p>
            <a:r>
              <a:rPr lang="en-US" sz="2800">
                <a:solidFill>
                  <a:srgbClr val="A31714"/>
                </a:solidFill>
                <a:latin typeface="Times New Roman" charset="0"/>
              </a:rPr>
              <a:t>v</a:t>
            </a:r>
            <a:r>
              <a:rPr lang="en-US" sz="2800" baseline="-25000">
                <a:solidFill>
                  <a:srgbClr val="A31714"/>
                </a:solidFill>
                <a:latin typeface="Times New Roman" charset="0"/>
              </a:rPr>
              <a:t>2</a:t>
            </a:r>
            <a:endParaRPr lang="en-US" sz="2800">
              <a:solidFill>
                <a:srgbClr val="A31714"/>
              </a:solidFill>
              <a:latin typeface="Times New Roman" charset="0"/>
            </a:endParaRPr>
          </a:p>
        </p:txBody>
      </p:sp>
      <p:sp>
        <p:nvSpPr>
          <p:cNvPr id="17415" name="Line 17"/>
          <p:cNvSpPr>
            <a:spLocks noChangeShapeType="1"/>
          </p:cNvSpPr>
          <p:nvPr/>
        </p:nvSpPr>
        <p:spPr bwMode="auto">
          <a:xfrm flipV="1">
            <a:off x="3516313" y="3263900"/>
            <a:ext cx="0" cy="762000"/>
          </a:xfrm>
          <a:prstGeom prst="line">
            <a:avLst/>
          </a:prstGeom>
          <a:noFill/>
          <a:ln w="25400">
            <a:solidFill>
              <a:schemeClr val="tx1"/>
            </a:solidFill>
            <a:round/>
            <a:headEnd/>
            <a:tailEnd type="arrow" w="med" len="med"/>
          </a:ln>
        </p:spPr>
        <p:txBody>
          <a:bodyPr wrap="none" anchor="ctr">
            <a:prstTxWarp prst="textNoShape">
              <a:avLst/>
            </a:prstTxWarp>
          </a:bodyPr>
          <a:lstStyle/>
          <a:p>
            <a:endParaRPr lang="en-US"/>
          </a:p>
        </p:txBody>
      </p:sp>
      <p:sp>
        <p:nvSpPr>
          <p:cNvPr id="17416" name="Text Box 18"/>
          <p:cNvSpPr txBox="1">
            <a:spLocks noChangeArrowheads="1"/>
          </p:cNvSpPr>
          <p:nvPr/>
        </p:nvSpPr>
        <p:spPr bwMode="auto">
          <a:xfrm>
            <a:off x="3524250" y="2743200"/>
            <a:ext cx="482600" cy="519113"/>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v</a:t>
            </a:r>
            <a:r>
              <a:rPr lang="en-US" sz="2800" baseline="-25000">
                <a:latin typeface="Times New Roman" charset="0"/>
              </a:rPr>
              <a:t>1</a:t>
            </a:r>
            <a:endParaRPr lang="en-US" sz="2800">
              <a:latin typeface="Times New Roman" charset="0"/>
            </a:endParaRPr>
          </a:p>
        </p:txBody>
      </p:sp>
      <p:sp>
        <p:nvSpPr>
          <p:cNvPr id="17417" name="Text Box 19"/>
          <p:cNvSpPr txBox="1">
            <a:spLocks noChangeArrowheads="1"/>
          </p:cNvSpPr>
          <p:nvPr/>
        </p:nvSpPr>
        <p:spPr bwMode="auto">
          <a:xfrm>
            <a:off x="4343400" y="2514600"/>
            <a:ext cx="4498975" cy="946150"/>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Velocities are constant around</a:t>
            </a:r>
          </a:p>
          <a:p>
            <a:r>
              <a:rPr lang="en-US" sz="2800">
                <a:latin typeface="Times New Roman" charset="0"/>
              </a:rPr>
              <a:t>the orbit:</a:t>
            </a:r>
          </a:p>
        </p:txBody>
      </p:sp>
      <p:graphicFrame>
        <p:nvGraphicFramePr>
          <p:cNvPr id="17410" name="Object 2"/>
          <p:cNvGraphicFramePr>
            <a:graphicFrameLocks noChangeAspect="1"/>
          </p:cNvGraphicFramePr>
          <p:nvPr/>
        </p:nvGraphicFramePr>
        <p:xfrm>
          <a:off x="5726113" y="3492500"/>
          <a:ext cx="1676400" cy="993775"/>
        </p:xfrm>
        <a:graphic>
          <a:graphicData uri="http://schemas.openxmlformats.org/presentationml/2006/ole">
            <p:oleObj spid="_x0000_s271362" name="Equation" r:id="rId3" imgW="685800" imgH="406400" progId="Equation.3">
              <p:embed/>
            </p:oleObj>
          </a:graphicData>
        </a:graphic>
      </p:graphicFrame>
      <p:sp>
        <p:nvSpPr>
          <p:cNvPr id="17418" name="Text Box 21"/>
          <p:cNvSpPr txBox="1">
            <a:spLocks noChangeArrowheads="1"/>
          </p:cNvSpPr>
          <p:nvPr/>
        </p:nvSpPr>
        <p:spPr bwMode="auto">
          <a:xfrm>
            <a:off x="6858000" y="6324600"/>
            <a:ext cx="2208213" cy="3968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(From P. Armitage)</a:t>
            </a:r>
          </a:p>
        </p:txBody>
      </p:sp>
      <p:sp>
        <p:nvSpPr>
          <p:cNvPr id="17419" name="Text Box 22"/>
          <p:cNvSpPr txBox="1">
            <a:spLocks noChangeArrowheads="1"/>
          </p:cNvSpPr>
          <p:nvPr/>
        </p:nvSpPr>
        <p:spPr bwMode="auto">
          <a:xfrm>
            <a:off x="447675" y="395288"/>
            <a:ext cx="7972425" cy="519112"/>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So this is enough information to get both </a:t>
            </a:r>
            <a:r>
              <a:rPr lang="en-US" sz="2800" i="1">
                <a:latin typeface="Times New Roman" charset="0"/>
              </a:rPr>
              <a:t>M</a:t>
            </a:r>
            <a:r>
              <a:rPr lang="en-US" sz="2800" i="1" baseline="-25000">
                <a:latin typeface="Times New Roman" charset="0"/>
              </a:rPr>
              <a:t>1</a:t>
            </a:r>
            <a:r>
              <a:rPr lang="en-US" sz="2800">
                <a:latin typeface="Times New Roman" charset="0"/>
              </a:rPr>
              <a:t> and </a:t>
            </a:r>
            <a:r>
              <a:rPr lang="en-US" sz="2800" i="1">
                <a:latin typeface="Times New Roman" charset="0"/>
              </a:rPr>
              <a:t>M</a:t>
            </a:r>
            <a:r>
              <a:rPr lang="en-US" sz="2800" i="1" baseline="-25000">
                <a:latin typeface="Times New Roman" charset="0"/>
              </a:rPr>
              <a:t>2</a:t>
            </a:r>
            <a:r>
              <a:rPr lang="en-US" sz="2800">
                <a:latin typeface="Times New Roman" charset="0"/>
              </a:rPr>
              <a:t>…</a:t>
            </a:r>
          </a:p>
        </p:txBody>
      </p:sp>
      <p:sp>
        <p:nvSpPr>
          <p:cNvPr id="17420" name="Text Box 23"/>
          <p:cNvSpPr txBox="1">
            <a:spLocks noChangeArrowheads="1"/>
          </p:cNvSpPr>
          <p:nvPr/>
        </p:nvSpPr>
        <p:spPr bwMode="auto">
          <a:xfrm>
            <a:off x="3276600" y="5500688"/>
            <a:ext cx="5673725" cy="519112"/>
          </a:xfrm>
          <a:prstGeom prst="rect">
            <a:avLst/>
          </a:prstGeom>
          <a:noFill/>
          <a:ln w="9525">
            <a:noFill/>
            <a:miter lim="800000"/>
            <a:headEnd/>
            <a:tailEnd/>
          </a:ln>
        </p:spPr>
        <p:txBody>
          <a:bodyPr wrap="none">
            <a:prstTxWarp prst="textNoShape">
              <a:avLst/>
            </a:prstTxWarp>
            <a:spAutoFit/>
          </a:bodyPr>
          <a:lstStyle/>
          <a:p>
            <a:r>
              <a:rPr lang="en-US" sz="2800" dirty="0">
                <a:latin typeface="Times New Roman"/>
                <a:cs typeface="Times New Roman"/>
              </a:rPr>
              <a:t>But alas, there are projection effects…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457200" y="317500"/>
            <a:ext cx="8458200" cy="946150"/>
          </a:xfrm>
          <a:prstGeom prst="rect">
            <a:avLst/>
          </a:prstGeom>
          <a:noFill/>
          <a:ln w="9525">
            <a:noFill/>
            <a:miter lim="800000"/>
            <a:headEnd/>
            <a:tailEnd/>
          </a:ln>
        </p:spPr>
        <p:txBody>
          <a:bodyPr>
            <a:prstTxWarp prst="textNoShape">
              <a:avLst/>
            </a:prstTxWarp>
            <a:spAutoFit/>
          </a:bodyPr>
          <a:lstStyle/>
          <a:p>
            <a:r>
              <a:rPr lang="en-US" sz="2800">
                <a:latin typeface="Times New Roman" charset="0"/>
              </a:rPr>
              <a:t>We don’t observe </a:t>
            </a:r>
            <a:r>
              <a:rPr lang="en-US" sz="2800" i="1">
                <a:latin typeface="Times New Roman" charset="0"/>
              </a:rPr>
              <a:t>v</a:t>
            </a:r>
            <a:r>
              <a:rPr lang="en-US" sz="2800" i="1" baseline="-25000">
                <a:latin typeface="Times New Roman" charset="0"/>
              </a:rPr>
              <a:t>1</a:t>
            </a:r>
            <a:r>
              <a:rPr lang="en-US" sz="2800" i="1">
                <a:latin typeface="Times New Roman" charset="0"/>
              </a:rPr>
              <a:t> </a:t>
            </a:r>
            <a:r>
              <a:rPr lang="en-US" sz="2800">
                <a:latin typeface="Times New Roman" charset="0"/>
              </a:rPr>
              <a:t>and </a:t>
            </a:r>
            <a:r>
              <a:rPr lang="en-US" sz="2800" i="1">
                <a:latin typeface="Times New Roman" charset="0"/>
              </a:rPr>
              <a:t>v</a:t>
            </a:r>
            <a:r>
              <a:rPr lang="en-US" sz="2800" i="1" baseline="-25000">
                <a:latin typeface="Times New Roman" charset="0"/>
              </a:rPr>
              <a:t>2</a:t>
            </a:r>
            <a:r>
              <a:rPr lang="en-US" sz="2800">
                <a:latin typeface="Times New Roman" charset="0"/>
              </a:rPr>
              <a:t> - only the component of those velocities along our line of sight:</a:t>
            </a:r>
          </a:p>
        </p:txBody>
      </p:sp>
      <p:sp>
        <p:nvSpPr>
          <p:cNvPr id="18436" name="Line 4"/>
          <p:cNvSpPr>
            <a:spLocks noChangeShapeType="1"/>
          </p:cNvSpPr>
          <p:nvPr/>
        </p:nvSpPr>
        <p:spPr bwMode="auto">
          <a:xfrm>
            <a:off x="1295400" y="1752600"/>
            <a:ext cx="1905000" cy="1295400"/>
          </a:xfrm>
          <a:prstGeom prst="line">
            <a:avLst/>
          </a:prstGeom>
          <a:noFill/>
          <a:ln w="25400">
            <a:solidFill>
              <a:schemeClr val="tx2"/>
            </a:solidFill>
            <a:round/>
            <a:headEnd/>
            <a:tailEnd/>
          </a:ln>
        </p:spPr>
        <p:txBody>
          <a:bodyPr wrap="none" anchor="ctr">
            <a:prstTxWarp prst="textNoShape">
              <a:avLst/>
            </a:prstTxWarp>
          </a:bodyPr>
          <a:lstStyle/>
          <a:p>
            <a:endParaRPr lang="en-US"/>
          </a:p>
        </p:txBody>
      </p:sp>
      <p:sp>
        <p:nvSpPr>
          <p:cNvPr id="18437" name="Line 5"/>
          <p:cNvSpPr>
            <a:spLocks noChangeShapeType="1"/>
          </p:cNvSpPr>
          <p:nvPr/>
        </p:nvSpPr>
        <p:spPr bwMode="auto">
          <a:xfrm flipV="1">
            <a:off x="2209800" y="1371600"/>
            <a:ext cx="685800" cy="990600"/>
          </a:xfrm>
          <a:prstGeom prst="line">
            <a:avLst/>
          </a:prstGeom>
          <a:noFill/>
          <a:ln w="25400">
            <a:solidFill>
              <a:schemeClr val="tx1"/>
            </a:solidFill>
            <a:prstDash val="dash"/>
            <a:round/>
            <a:headEnd/>
            <a:tailEnd/>
          </a:ln>
        </p:spPr>
        <p:txBody>
          <a:bodyPr wrap="none" anchor="ctr">
            <a:prstTxWarp prst="textNoShape">
              <a:avLst/>
            </a:prstTxWarp>
          </a:bodyPr>
          <a:lstStyle/>
          <a:p>
            <a:endParaRPr lang="en-US"/>
          </a:p>
        </p:txBody>
      </p:sp>
      <p:sp>
        <p:nvSpPr>
          <p:cNvPr id="18438" name="Line 6"/>
          <p:cNvSpPr>
            <a:spLocks noChangeShapeType="1"/>
          </p:cNvSpPr>
          <p:nvPr/>
        </p:nvSpPr>
        <p:spPr bwMode="auto">
          <a:xfrm>
            <a:off x="2209800" y="2362200"/>
            <a:ext cx="3352800" cy="0"/>
          </a:xfrm>
          <a:prstGeom prst="line">
            <a:avLst/>
          </a:prstGeom>
          <a:noFill/>
          <a:ln w="22225">
            <a:solidFill>
              <a:schemeClr val="tx2"/>
            </a:solidFill>
            <a:prstDash val="lgDash"/>
            <a:round/>
            <a:headEnd/>
            <a:tailEnd type="arrow" w="med" len="med"/>
          </a:ln>
        </p:spPr>
        <p:txBody>
          <a:bodyPr wrap="none" anchor="ctr">
            <a:prstTxWarp prst="textNoShape">
              <a:avLst/>
            </a:prstTxWarp>
          </a:bodyPr>
          <a:lstStyle/>
          <a:p>
            <a:endParaRPr lang="en-US"/>
          </a:p>
        </p:txBody>
      </p:sp>
      <p:sp>
        <p:nvSpPr>
          <p:cNvPr id="18439" name="Freeform 7"/>
          <p:cNvSpPr>
            <a:spLocks/>
          </p:cNvSpPr>
          <p:nvPr/>
        </p:nvSpPr>
        <p:spPr bwMode="auto">
          <a:xfrm>
            <a:off x="2438400" y="2057400"/>
            <a:ext cx="266700" cy="304800"/>
          </a:xfrm>
          <a:custGeom>
            <a:avLst/>
            <a:gdLst>
              <a:gd name="T0" fmla="*/ 0 w 168"/>
              <a:gd name="T1" fmla="*/ 0 h 192"/>
              <a:gd name="T2" fmla="*/ 144 w 168"/>
              <a:gd name="T3" fmla="*/ 96 h 192"/>
              <a:gd name="T4" fmla="*/ 144 w 168"/>
              <a:gd name="T5" fmla="*/ 192 h 192"/>
              <a:gd name="T6" fmla="*/ 0 60000 65536"/>
              <a:gd name="T7" fmla="*/ 0 60000 65536"/>
              <a:gd name="T8" fmla="*/ 0 60000 65536"/>
              <a:gd name="T9" fmla="*/ 0 w 168"/>
              <a:gd name="T10" fmla="*/ 0 h 192"/>
              <a:gd name="T11" fmla="*/ 168 w 168"/>
              <a:gd name="T12" fmla="*/ 192 h 192"/>
            </a:gdLst>
            <a:ahLst/>
            <a:cxnLst>
              <a:cxn ang="T6">
                <a:pos x="T0" y="T1"/>
              </a:cxn>
              <a:cxn ang="T7">
                <a:pos x="T2" y="T3"/>
              </a:cxn>
              <a:cxn ang="T8">
                <a:pos x="T4" y="T5"/>
              </a:cxn>
            </a:cxnLst>
            <a:rect l="T9" t="T10" r="T11" b="T12"/>
            <a:pathLst>
              <a:path w="168" h="192">
                <a:moveTo>
                  <a:pt x="0" y="0"/>
                </a:moveTo>
                <a:cubicBezTo>
                  <a:pt x="60" y="32"/>
                  <a:pt x="120" y="64"/>
                  <a:pt x="144" y="96"/>
                </a:cubicBezTo>
                <a:cubicBezTo>
                  <a:pt x="168" y="128"/>
                  <a:pt x="156" y="160"/>
                  <a:pt x="144" y="192"/>
                </a:cubicBezTo>
              </a:path>
            </a:pathLst>
          </a:custGeom>
          <a:noFill/>
          <a:ln w="22225">
            <a:solidFill>
              <a:schemeClr val="tx1"/>
            </a:solidFill>
            <a:round/>
            <a:headEnd/>
            <a:tailEnd/>
          </a:ln>
        </p:spPr>
        <p:txBody>
          <a:bodyPr wrap="none" anchor="ctr">
            <a:prstTxWarp prst="textNoShape">
              <a:avLst/>
            </a:prstTxWarp>
          </a:bodyPr>
          <a:lstStyle/>
          <a:p>
            <a:endParaRPr lang="en-US"/>
          </a:p>
        </p:txBody>
      </p:sp>
      <p:sp>
        <p:nvSpPr>
          <p:cNvPr id="18440" name="Text Box 8"/>
          <p:cNvSpPr txBox="1">
            <a:spLocks noChangeArrowheads="1"/>
          </p:cNvSpPr>
          <p:nvPr/>
        </p:nvSpPr>
        <p:spPr bwMode="auto">
          <a:xfrm>
            <a:off x="2667000" y="1765300"/>
            <a:ext cx="282575" cy="519113"/>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i</a:t>
            </a:r>
          </a:p>
        </p:txBody>
      </p:sp>
      <p:sp>
        <p:nvSpPr>
          <p:cNvPr id="18441" name="Line 9"/>
          <p:cNvSpPr>
            <a:spLocks noChangeShapeType="1"/>
          </p:cNvSpPr>
          <p:nvPr/>
        </p:nvSpPr>
        <p:spPr bwMode="auto">
          <a:xfrm>
            <a:off x="2209800" y="2362200"/>
            <a:ext cx="533400" cy="381000"/>
          </a:xfrm>
          <a:prstGeom prst="line">
            <a:avLst/>
          </a:prstGeom>
          <a:noFill/>
          <a:ln w="38100">
            <a:solidFill>
              <a:srgbClr val="A31714"/>
            </a:solidFill>
            <a:round/>
            <a:headEnd/>
            <a:tailEnd type="arrow" w="med" len="med"/>
          </a:ln>
        </p:spPr>
        <p:txBody>
          <a:bodyPr wrap="none" anchor="ctr">
            <a:prstTxWarp prst="textNoShape">
              <a:avLst/>
            </a:prstTxWarp>
          </a:bodyPr>
          <a:lstStyle/>
          <a:p>
            <a:endParaRPr lang="en-US"/>
          </a:p>
        </p:txBody>
      </p:sp>
      <p:sp>
        <p:nvSpPr>
          <p:cNvPr id="18442" name="Text Box 10"/>
          <p:cNvSpPr txBox="1">
            <a:spLocks noChangeArrowheads="1"/>
          </p:cNvSpPr>
          <p:nvPr/>
        </p:nvSpPr>
        <p:spPr bwMode="auto">
          <a:xfrm>
            <a:off x="2193925" y="2451100"/>
            <a:ext cx="482600" cy="519113"/>
          </a:xfrm>
          <a:prstGeom prst="rect">
            <a:avLst/>
          </a:prstGeom>
          <a:noFill/>
          <a:ln w="9525">
            <a:noFill/>
            <a:miter lim="800000"/>
            <a:headEnd/>
            <a:tailEnd/>
          </a:ln>
        </p:spPr>
        <p:txBody>
          <a:bodyPr wrap="none">
            <a:prstTxWarp prst="textNoShape">
              <a:avLst/>
            </a:prstTxWarp>
            <a:spAutoFit/>
          </a:bodyPr>
          <a:lstStyle/>
          <a:p>
            <a:r>
              <a:rPr lang="en-US" sz="2800">
                <a:solidFill>
                  <a:srgbClr val="A31714"/>
                </a:solidFill>
                <a:latin typeface="Times New Roman" charset="0"/>
              </a:rPr>
              <a:t>v</a:t>
            </a:r>
            <a:r>
              <a:rPr lang="en-US" sz="2800" baseline="-25000">
                <a:solidFill>
                  <a:srgbClr val="A31714"/>
                </a:solidFill>
                <a:latin typeface="Times New Roman" charset="0"/>
              </a:rPr>
              <a:t>1</a:t>
            </a:r>
            <a:endParaRPr lang="en-US" sz="2800">
              <a:solidFill>
                <a:srgbClr val="A31714"/>
              </a:solidFill>
              <a:latin typeface="Times New Roman" charset="0"/>
            </a:endParaRPr>
          </a:p>
        </p:txBody>
      </p:sp>
      <p:sp>
        <p:nvSpPr>
          <p:cNvPr id="18443" name="Text Box 11"/>
          <p:cNvSpPr txBox="1">
            <a:spLocks noChangeArrowheads="1"/>
          </p:cNvSpPr>
          <p:nvPr/>
        </p:nvSpPr>
        <p:spPr bwMode="auto">
          <a:xfrm>
            <a:off x="3190875" y="2886075"/>
            <a:ext cx="2051050" cy="519113"/>
          </a:xfrm>
          <a:prstGeom prst="rect">
            <a:avLst/>
          </a:prstGeom>
          <a:noFill/>
          <a:ln w="9525">
            <a:noFill/>
            <a:miter lim="800000"/>
            <a:headEnd/>
            <a:tailEnd/>
          </a:ln>
        </p:spPr>
        <p:txBody>
          <a:bodyPr wrap="none">
            <a:prstTxWarp prst="textNoShape">
              <a:avLst/>
            </a:prstTxWarp>
            <a:spAutoFit/>
          </a:bodyPr>
          <a:lstStyle/>
          <a:p>
            <a:r>
              <a:rPr lang="en-US" sz="2800">
                <a:solidFill>
                  <a:schemeClr val="tx2"/>
                </a:solidFill>
                <a:latin typeface="Times New Roman" charset="0"/>
              </a:rPr>
              <a:t>Orbital plane</a:t>
            </a:r>
          </a:p>
        </p:txBody>
      </p:sp>
      <p:sp>
        <p:nvSpPr>
          <p:cNvPr id="18444" name="Text Box 12"/>
          <p:cNvSpPr txBox="1">
            <a:spLocks noChangeArrowheads="1"/>
          </p:cNvSpPr>
          <p:nvPr/>
        </p:nvSpPr>
        <p:spPr bwMode="auto">
          <a:xfrm>
            <a:off x="5638800" y="1917700"/>
            <a:ext cx="1892300" cy="946150"/>
          </a:xfrm>
          <a:prstGeom prst="rect">
            <a:avLst/>
          </a:prstGeom>
          <a:noFill/>
          <a:ln w="9525">
            <a:noFill/>
            <a:miter lim="800000"/>
            <a:headEnd/>
            <a:tailEnd/>
          </a:ln>
        </p:spPr>
        <p:txBody>
          <a:bodyPr wrap="none">
            <a:prstTxWarp prst="textNoShape">
              <a:avLst/>
            </a:prstTxWarp>
            <a:spAutoFit/>
          </a:bodyPr>
          <a:lstStyle/>
          <a:p>
            <a:r>
              <a:rPr lang="en-US" sz="2800">
                <a:solidFill>
                  <a:schemeClr val="tx2"/>
                </a:solidFill>
                <a:latin typeface="Times New Roman" charset="0"/>
              </a:rPr>
              <a:t>Direction to</a:t>
            </a:r>
          </a:p>
          <a:p>
            <a:r>
              <a:rPr lang="en-US" sz="2800">
                <a:solidFill>
                  <a:schemeClr val="tx2"/>
                </a:solidFill>
                <a:latin typeface="Times New Roman" charset="0"/>
              </a:rPr>
              <a:t>observer</a:t>
            </a:r>
          </a:p>
        </p:txBody>
      </p:sp>
      <p:sp>
        <p:nvSpPr>
          <p:cNvPr id="18445" name="Text Box 13"/>
          <p:cNvSpPr txBox="1">
            <a:spLocks noChangeArrowheads="1"/>
          </p:cNvSpPr>
          <p:nvPr/>
        </p:nvSpPr>
        <p:spPr bwMode="auto">
          <a:xfrm>
            <a:off x="517525" y="3495675"/>
            <a:ext cx="8569325" cy="519113"/>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Maximum component of velocity along the line of sight is:</a:t>
            </a:r>
          </a:p>
        </p:txBody>
      </p:sp>
      <p:graphicFrame>
        <p:nvGraphicFramePr>
          <p:cNvPr id="18434" name="Object 2"/>
          <p:cNvGraphicFramePr>
            <a:graphicFrameLocks noChangeAspect="1"/>
          </p:cNvGraphicFramePr>
          <p:nvPr/>
        </p:nvGraphicFramePr>
        <p:xfrm>
          <a:off x="1828800" y="4189413"/>
          <a:ext cx="3733800" cy="992187"/>
        </p:xfrm>
        <a:graphic>
          <a:graphicData uri="http://schemas.openxmlformats.org/presentationml/2006/ole">
            <p:oleObj spid="_x0000_s272386" name="Equation" r:id="rId3" imgW="1625600" imgH="431800" progId="Equation.3">
              <p:embed/>
            </p:oleObj>
          </a:graphicData>
        </a:graphic>
      </p:graphicFrame>
      <p:sp>
        <p:nvSpPr>
          <p:cNvPr id="18446" name="Line 15"/>
          <p:cNvSpPr>
            <a:spLocks noChangeShapeType="1"/>
          </p:cNvSpPr>
          <p:nvPr/>
        </p:nvSpPr>
        <p:spPr bwMode="auto">
          <a:xfrm>
            <a:off x="1905000" y="5257800"/>
            <a:ext cx="0" cy="457200"/>
          </a:xfrm>
          <a:prstGeom prst="line">
            <a:avLst/>
          </a:prstGeom>
          <a:noFill/>
          <a:ln w="25400">
            <a:solidFill>
              <a:schemeClr val="tx1"/>
            </a:solidFill>
            <a:round/>
            <a:headEnd type="arrow" w="med" len="med"/>
            <a:tailEnd/>
          </a:ln>
        </p:spPr>
        <p:txBody>
          <a:bodyPr wrap="none" anchor="ctr">
            <a:prstTxWarp prst="textNoShape">
              <a:avLst/>
            </a:prstTxWarp>
          </a:bodyPr>
          <a:lstStyle/>
          <a:p>
            <a:endParaRPr lang="en-US"/>
          </a:p>
        </p:txBody>
      </p:sp>
      <p:sp>
        <p:nvSpPr>
          <p:cNvPr id="18447" name="Text Box 16"/>
          <p:cNvSpPr txBox="1">
            <a:spLocks noChangeArrowheads="1"/>
          </p:cNvSpPr>
          <p:nvPr/>
        </p:nvSpPr>
        <p:spPr bwMode="auto">
          <a:xfrm>
            <a:off x="646113" y="5607050"/>
            <a:ext cx="3087687" cy="946150"/>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Radial velocities are</a:t>
            </a:r>
          </a:p>
          <a:p>
            <a:r>
              <a:rPr lang="en-US" sz="2800">
                <a:latin typeface="Times New Roman" charset="0"/>
              </a:rPr>
              <a:t>the observables</a:t>
            </a:r>
          </a:p>
        </p:txBody>
      </p:sp>
      <p:sp>
        <p:nvSpPr>
          <p:cNvPr id="18448" name="Text Box 17"/>
          <p:cNvSpPr txBox="1">
            <a:spLocks noChangeArrowheads="1"/>
          </p:cNvSpPr>
          <p:nvPr/>
        </p:nvSpPr>
        <p:spPr bwMode="auto">
          <a:xfrm>
            <a:off x="4114800" y="5194300"/>
            <a:ext cx="4597400" cy="946150"/>
          </a:xfrm>
          <a:prstGeom prst="rect">
            <a:avLst/>
          </a:prstGeom>
          <a:noFill/>
          <a:ln w="9525">
            <a:noFill/>
            <a:miter lim="800000"/>
            <a:headEnd/>
            <a:tailEnd/>
          </a:ln>
        </p:spPr>
        <p:txBody>
          <a:bodyPr wrap="none">
            <a:prstTxWarp prst="textNoShape">
              <a:avLst/>
            </a:prstTxWarp>
            <a:spAutoFit/>
          </a:bodyPr>
          <a:lstStyle/>
          <a:p>
            <a:r>
              <a:rPr lang="en-US" sz="2800" i="1">
                <a:latin typeface="Times New Roman" charset="0"/>
              </a:rPr>
              <a:t>i</a:t>
            </a:r>
            <a:r>
              <a:rPr lang="en-US" sz="2800">
                <a:latin typeface="Times New Roman" charset="0"/>
              </a:rPr>
              <a:t> is the inclination angle of the </a:t>
            </a:r>
          </a:p>
          <a:p>
            <a:r>
              <a:rPr lang="en-US" sz="2800">
                <a:latin typeface="Times New Roman" charset="0"/>
              </a:rPr>
              <a:t>binary system</a:t>
            </a:r>
          </a:p>
        </p:txBody>
      </p:sp>
      <p:sp>
        <p:nvSpPr>
          <p:cNvPr id="18449" name="Text Box 18"/>
          <p:cNvSpPr txBox="1">
            <a:spLocks noChangeArrowheads="1"/>
          </p:cNvSpPr>
          <p:nvPr/>
        </p:nvSpPr>
        <p:spPr bwMode="auto">
          <a:xfrm>
            <a:off x="6783388" y="6232525"/>
            <a:ext cx="2208212" cy="3968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(From P. Armitage)</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62" name="Text Box 3"/>
          <p:cNvSpPr txBox="1">
            <a:spLocks noChangeArrowheads="1"/>
          </p:cNvSpPr>
          <p:nvPr/>
        </p:nvSpPr>
        <p:spPr bwMode="auto">
          <a:xfrm>
            <a:off x="457200" y="393700"/>
            <a:ext cx="7018338" cy="519113"/>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Ratio of maximum observed radial velocities is:</a:t>
            </a:r>
          </a:p>
        </p:txBody>
      </p:sp>
      <p:graphicFrame>
        <p:nvGraphicFramePr>
          <p:cNvPr id="19458" name="Object 2"/>
          <p:cNvGraphicFramePr>
            <a:graphicFrameLocks noChangeAspect="1"/>
          </p:cNvGraphicFramePr>
          <p:nvPr/>
        </p:nvGraphicFramePr>
        <p:xfrm>
          <a:off x="2286000" y="990600"/>
          <a:ext cx="4343400" cy="836613"/>
        </p:xfrm>
        <a:graphic>
          <a:graphicData uri="http://schemas.openxmlformats.org/presentationml/2006/ole">
            <p:oleObj spid="_x0000_s273410" name="Equation" r:id="rId3" imgW="2108200" imgH="406400" progId="Equation.3">
              <p:embed/>
            </p:oleObj>
          </a:graphicData>
        </a:graphic>
      </p:graphicFrame>
      <p:sp>
        <p:nvSpPr>
          <p:cNvPr id="19463" name="Text Box 5"/>
          <p:cNvSpPr txBox="1">
            <a:spLocks noChangeArrowheads="1"/>
          </p:cNvSpPr>
          <p:nvPr/>
        </p:nvSpPr>
        <p:spPr bwMode="auto">
          <a:xfrm>
            <a:off x="457200" y="1971675"/>
            <a:ext cx="8537575" cy="2227263"/>
          </a:xfrm>
          <a:prstGeom prst="rect">
            <a:avLst/>
          </a:prstGeom>
          <a:noFill/>
          <a:ln w="9525">
            <a:noFill/>
            <a:miter lim="800000"/>
            <a:headEnd/>
            <a:tailEnd/>
          </a:ln>
        </p:spPr>
        <p:txBody>
          <a:bodyPr wrap="none">
            <a:prstTxWarp prst="textNoShape">
              <a:avLst/>
            </a:prstTxWarp>
            <a:spAutoFit/>
          </a:bodyPr>
          <a:lstStyle/>
          <a:p>
            <a:r>
              <a:rPr lang="en-US" sz="2800" dirty="0">
                <a:latin typeface="Times New Roman" charset="0"/>
              </a:rPr>
              <a:t>Ratio of masses can be found if we see spectral lines from </a:t>
            </a:r>
          </a:p>
          <a:p>
            <a:r>
              <a:rPr lang="en-US" sz="2800" dirty="0">
                <a:latin typeface="Times New Roman" charset="0"/>
              </a:rPr>
              <a:t>both stars (a</a:t>
            </a:r>
            <a:r>
              <a:rPr lang="en-US" sz="2800" dirty="0" smtClean="0">
                <a:latin typeface="Times New Roman" charset="0"/>
              </a:rPr>
              <a:t> “double</a:t>
            </a:r>
            <a:r>
              <a:rPr lang="en-US" sz="2800" dirty="0">
                <a:latin typeface="Times New Roman" charset="0"/>
              </a:rPr>
              <a:t>-</a:t>
            </a:r>
            <a:r>
              <a:rPr lang="en-US" sz="2800" dirty="0" smtClean="0">
                <a:latin typeface="Times New Roman" charset="0"/>
              </a:rPr>
              <a:t>lined” </a:t>
            </a:r>
            <a:r>
              <a:rPr lang="en-US" sz="2800" dirty="0">
                <a:latin typeface="Times New Roman" charset="0"/>
              </a:rPr>
              <a:t>spectroscopic binary), without</a:t>
            </a:r>
          </a:p>
          <a:p>
            <a:r>
              <a:rPr lang="en-US" sz="2800" dirty="0">
                <a:latin typeface="Times New Roman" charset="0"/>
              </a:rPr>
              <a:t>knowing the inclination. To find the sum of the masses,</a:t>
            </a:r>
          </a:p>
          <a:p>
            <a:r>
              <a:rPr lang="en-US" sz="2800" dirty="0">
                <a:latin typeface="Times New Roman" charset="0"/>
              </a:rPr>
              <a:t>note:</a:t>
            </a:r>
          </a:p>
          <a:p>
            <a:endParaRPr lang="en-US" sz="2800" dirty="0">
              <a:latin typeface="Times New Roman" charset="0"/>
            </a:endParaRPr>
          </a:p>
        </p:txBody>
      </p:sp>
      <p:graphicFrame>
        <p:nvGraphicFramePr>
          <p:cNvPr id="19459" name="Object 3"/>
          <p:cNvGraphicFramePr>
            <a:graphicFrameLocks noChangeAspect="1"/>
          </p:cNvGraphicFramePr>
          <p:nvPr/>
        </p:nvGraphicFramePr>
        <p:xfrm>
          <a:off x="4038600" y="3505200"/>
          <a:ext cx="3403600" cy="828675"/>
        </p:xfrm>
        <a:graphic>
          <a:graphicData uri="http://schemas.openxmlformats.org/presentationml/2006/ole">
            <p:oleObj spid="_x0000_s273411" name="Equation" r:id="rId4" imgW="1511300" imgH="368300" progId="Equation.3">
              <p:embed/>
            </p:oleObj>
          </a:graphicData>
        </a:graphic>
      </p:graphicFrame>
      <p:sp>
        <p:nvSpPr>
          <p:cNvPr id="19464" name="Text Box 8"/>
          <p:cNvSpPr txBox="1">
            <a:spLocks noChangeArrowheads="1"/>
          </p:cNvSpPr>
          <p:nvPr/>
        </p:nvSpPr>
        <p:spPr bwMode="auto">
          <a:xfrm>
            <a:off x="441325" y="4433888"/>
            <a:ext cx="3609975" cy="519112"/>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Use Kepler’s law again:</a:t>
            </a:r>
          </a:p>
        </p:txBody>
      </p:sp>
      <p:graphicFrame>
        <p:nvGraphicFramePr>
          <p:cNvPr id="19460" name="Object 4"/>
          <p:cNvGraphicFramePr>
            <a:graphicFrameLocks noChangeAspect="1"/>
          </p:cNvGraphicFramePr>
          <p:nvPr/>
        </p:nvGraphicFramePr>
        <p:xfrm>
          <a:off x="4191000" y="4514850"/>
          <a:ext cx="4191000" cy="895350"/>
        </p:xfrm>
        <a:graphic>
          <a:graphicData uri="http://schemas.openxmlformats.org/presentationml/2006/ole">
            <p:oleObj spid="_x0000_s273412" name="Equation" r:id="rId5" imgW="2197100" imgH="469900" progId="Equation.3">
              <p:embed/>
            </p:oleObj>
          </a:graphicData>
        </a:graphic>
      </p:graphicFrame>
      <p:sp>
        <p:nvSpPr>
          <p:cNvPr id="19465" name="AutoShape 10"/>
          <p:cNvSpPr>
            <a:spLocks noChangeArrowheads="1"/>
          </p:cNvSpPr>
          <p:nvPr/>
        </p:nvSpPr>
        <p:spPr bwMode="auto">
          <a:xfrm>
            <a:off x="1371600" y="5638800"/>
            <a:ext cx="762000" cy="609600"/>
          </a:xfrm>
          <a:prstGeom prst="rightArrow">
            <a:avLst>
              <a:gd name="adj1" fmla="val 50000"/>
              <a:gd name="adj2" fmla="val 31250"/>
            </a:avLst>
          </a:prstGeom>
          <a:solidFill>
            <a:srgbClr val="A31714"/>
          </a:solidFill>
          <a:ln w="22225">
            <a:solidFill>
              <a:schemeClr val="tx2"/>
            </a:solidFill>
            <a:miter lim="800000"/>
            <a:headEnd/>
            <a:tailEnd/>
          </a:ln>
        </p:spPr>
        <p:txBody>
          <a:bodyPr wrap="none" anchor="ctr">
            <a:prstTxWarp prst="textNoShape">
              <a:avLst/>
            </a:prstTxWarp>
          </a:bodyPr>
          <a:lstStyle/>
          <a:p>
            <a:endParaRPr lang="en-US"/>
          </a:p>
        </p:txBody>
      </p:sp>
      <p:graphicFrame>
        <p:nvGraphicFramePr>
          <p:cNvPr id="19461" name="Object 5"/>
          <p:cNvGraphicFramePr>
            <a:graphicFrameLocks noChangeAspect="1"/>
          </p:cNvGraphicFramePr>
          <p:nvPr/>
        </p:nvGraphicFramePr>
        <p:xfrm>
          <a:off x="2460625" y="5526088"/>
          <a:ext cx="3711575" cy="874712"/>
        </p:xfrm>
        <a:graphic>
          <a:graphicData uri="http://schemas.openxmlformats.org/presentationml/2006/ole">
            <p:oleObj spid="_x0000_s273413" name="Equation" r:id="rId6" imgW="1562100" imgH="368300" progId="Equation.3">
              <p:embed/>
            </p:oleObj>
          </a:graphicData>
        </a:graphic>
      </p:graphicFrame>
      <p:sp>
        <p:nvSpPr>
          <p:cNvPr id="19466" name="Text Box 12"/>
          <p:cNvSpPr txBox="1">
            <a:spLocks noChangeArrowheads="1"/>
          </p:cNvSpPr>
          <p:nvPr/>
        </p:nvSpPr>
        <p:spPr bwMode="auto">
          <a:xfrm>
            <a:off x="6783388" y="6232525"/>
            <a:ext cx="2208212" cy="3968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(From P. Armitage)</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457200" y="393700"/>
            <a:ext cx="7986713" cy="519113"/>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Replace </a:t>
            </a:r>
            <a:r>
              <a:rPr lang="en-US" sz="2800" i="1">
                <a:latin typeface="Times New Roman" charset="0"/>
              </a:rPr>
              <a:t>v</a:t>
            </a:r>
            <a:r>
              <a:rPr lang="en-US" sz="2800" i="1" baseline="-25000">
                <a:latin typeface="Times New Roman" charset="0"/>
              </a:rPr>
              <a:t>1</a:t>
            </a:r>
            <a:r>
              <a:rPr lang="en-US" sz="2800" i="1">
                <a:latin typeface="Times New Roman" charset="0"/>
              </a:rPr>
              <a:t> </a:t>
            </a:r>
            <a:r>
              <a:rPr lang="en-US" sz="2800">
                <a:latin typeface="Times New Roman" charset="0"/>
              </a:rPr>
              <a:t>and</a:t>
            </a:r>
            <a:r>
              <a:rPr lang="en-US" sz="2800" i="1">
                <a:latin typeface="Times New Roman" charset="0"/>
              </a:rPr>
              <a:t> v</a:t>
            </a:r>
            <a:r>
              <a:rPr lang="en-US" sz="2800" i="1" baseline="-25000">
                <a:latin typeface="Times New Roman" charset="0"/>
              </a:rPr>
              <a:t>2</a:t>
            </a:r>
            <a:r>
              <a:rPr lang="en-US" sz="2800">
                <a:latin typeface="Times New Roman" charset="0"/>
              </a:rPr>
              <a:t> with the observable radial velocities:</a:t>
            </a:r>
          </a:p>
        </p:txBody>
      </p:sp>
      <p:graphicFrame>
        <p:nvGraphicFramePr>
          <p:cNvPr id="20482" name="Object 2"/>
          <p:cNvGraphicFramePr>
            <a:graphicFrameLocks noChangeAspect="1"/>
          </p:cNvGraphicFramePr>
          <p:nvPr/>
        </p:nvGraphicFramePr>
        <p:xfrm>
          <a:off x="2514600" y="1184275"/>
          <a:ext cx="3827463" cy="949325"/>
        </p:xfrm>
        <a:graphic>
          <a:graphicData uri="http://schemas.openxmlformats.org/presentationml/2006/ole">
            <p:oleObj spid="_x0000_s274434" name="Equation" r:id="rId3" imgW="1689100" imgH="419100" progId="Equation.3">
              <p:embed/>
            </p:oleObj>
          </a:graphicData>
        </a:graphic>
      </p:graphicFrame>
      <p:sp>
        <p:nvSpPr>
          <p:cNvPr id="20484" name="Text Box 5"/>
          <p:cNvSpPr txBox="1">
            <a:spLocks noChangeArrowheads="1"/>
          </p:cNvSpPr>
          <p:nvPr/>
        </p:nvSpPr>
        <p:spPr bwMode="auto">
          <a:xfrm>
            <a:off x="441325" y="2360613"/>
            <a:ext cx="7837488" cy="1373187"/>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So… we can determine sum of masses (and hence the</a:t>
            </a:r>
          </a:p>
          <a:p>
            <a:r>
              <a:rPr lang="en-US" sz="2800">
                <a:latin typeface="Times New Roman" charset="0"/>
              </a:rPr>
              <a:t>Individual masses </a:t>
            </a:r>
            <a:r>
              <a:rPr lang="en-US" sz="2800" i="1">
                <a:latin typeface="Times New Roman" charset="0"/>
              </a:rPr>
              <a:t>M</a:t>
            </a:r>
            <a:r>
              <a:rPr lang="en-US" sz="2800" i="1" baseline="-25000">
                <a:latin typeface="Times New Roman" charset="0"/>
              </a:rPr>
              <a:t>1</a:t>
            </a:r>
            <a:r>
              <a:rPr lang="en-US" sz="2800" i="1">
                <a:latin typeface="Times New Roman" charset="0"/>
              </a:rPr>
              <a:t> </a:t>
            </a:r>
            <a:r>
              <a:rPr lang="en-US" sz="2800">
                <a:latin typeface="Times New Roman" charset="0"/>
              </a:rPr>
              <a:t>and</a:t>
            </a:r>
            <a:r>
              <a:rPr lang="en-US" sz="2800" i="1">
                <a:latin typeface="Times New Roman" charset="0"/>
              </a:rPr>
              <a:t> M</a:t>
            </a:r>
            <a:r>
              <a:rPr lang="en-US" sz="2800" i="1" baseline="-25000">
                <a:latin typeface="Times New Roman" charset="0"/>
              </a:rPr>
              <a:t>2</a:t>
            </a:r>
            <a:r>
              <a:rPr lang="en-US" sz="2800">
                <a:latin typeface="Times New Roman" charset="0"/>
              </a:rPr>
              <a:t>) </a:t>
            </a:r>
            <a:r>
              <a:rPr lang="en-US" sz="2800" b="1" i="1">
                <a:latin typeface="Times New Roman" charset="0"/>
              </a:rPr>
              <a:t>only</a:t>
            </a:r>
            <a:r>
              <a:rPr lang="en-US" sz="2800">
                <a:latin typeface="Times New Roman" charset="0"/>
              </a:rPr>
              <a:t> if the inclination </a:t>
            </a:r>
            <a:r>
              <a:rPr lang="en-US" sz="2800" i="1">
                <a:latin typeface="Times New Roman" charset="0"/>
              </a:rPr>
              <a:t>i</a:t>
            </a:r>
          </a:p>
          <a:p>
            <a:r>
              <a:rPr lang="en-US" sz="2800">
                <a:latin typeface="Times New Roman" charset="0"/>
              </a:rPr>
              <a:t>can be determined.</a:t>
            </a:r>
          </a:p>
        </p:txBody>
      </p:sp>
      <p:sp>
        <p:nvSpPr>
          <p:cNvPr id="20485" name="Text Box 6"/>
          <p:cNvSpPr txBox="1">
            <a:spLocks noChangeArrowheads="1"/>
          </p:cNvSpPr>
          <p:nvPr/>
        </p:nvSpPr>
        <p:spPr bwMode="auto">
          <a:xfrm>
            <a:off x="441325" y="3808413"/>
            <a:ext cx="8008938" cy="1373187"/>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Requires that the stars are also eclipsing:</a:t>
            </a:r>
          </a:p>
          <a:p>
            <a:pPr lvl="1">
              <a:buFontTx/>
              <a:buChar char="•"/>
            </a:pPr>
            <a:r>
              <a:rPr lang="en-US" sz="2800">
                <a:latin typeface="Times New Roman" charset="0"/>
              </a:rPr>
              <a:t> Detailed shape of lightcurve gives </a:t>
            </a:r>
            <a:r>
              <a:rPr lang="en-US" sz="2800" i="1">
                <a:latin typeface="Times New Roman" charset="0"/>
              </a:rPr>
              <a:t>i</a:t>
            </a:r>
            <a:endParaRPr lang="en-US" sz="2800">
              <a:latin typeface="Times New Roman" charset="0"/>
            </a:endParaRPr>
          </a:p>
          <a:p>
            <a:pPr lvl="1">
              <a:buFontTx/>
              <a:buChar char="•"/>
            </a:pPr>
            <a:r>
              <a:rPr lang="en-US" sz="2800">
                <a:latin typeface="Times New Roman" charset="0"/>
              </a:rPr>
              <a:t> Obviously must be close to </a:t>
            </a:r>
            <a:r>
              <a:rPr lang="en-US" sz="2800" i="1">
                <a:latin typeface="Times New Roman" charset="0"/>
              </a:rPr>
              <a:t>i</a:t>
            </a:r>
            <a:r>
              <a:rPr lang="en-US" sz="2800">
                <a:latin typeface="Times New Roman" charset="0"/>
              </a:rPr>
              <a:t> = 90</a:t>
            </a:r>
            <a:r>
              <a:rPr lang="en-US" sz="2800" baseline="30000">
                <a:latin typeface="Times New Roman" charset="0"/>
              </a:rPr>
              <a:t>o</a:t>
            </a:r>
            <a:r>
              <a:rPr lang="en-US" sz="2800">
                <a:latin typeface="Times New Roman" charset="0"/>
              </a:rPr>
              <a:t> to see eclipses!</a:t>
            </a:r>
          </a:p>
        </p:txBody>
      </p:sp>
      <p:sp>
        <p:nvSpPr>
          <p:cNvPr id="20486" name="Text Box 7"/>
          <p:cNvSpPr txBox="1">
            <a:spLocks noChangeArrowheads="1"/>
          </p:cNvSpPr>
          <p:nvPr/>
        </p:nvSpPr>
        <p:spPr bwMode="auto">
          <a:xfrm>
            <a:off x="441325" y="5226050"/>
            <a:ext cx="8053388" cy="946150"/>
          </a:xfrm>
          <a:prstGeom prst="rect">
            <a:avLst/>
          </a:prstGeom>
          <a:noFill/>
          <a:ln w="9525">
            <a:noFill/>
            <a:miter lim="800000"/>
            <a:headEnd/>
            <a:tailEnd/>
          </a:ln>
        </p:spPr>
        <p:txBody>
          <a:bodyPr wrap="none">
            <a:prstTxWarp prst="textNoShape">
              <a:avLst/>
            </a:prstTxWarp>
            <a:spAutoFit/>
          </a:bodyPr>
          <a:lstStyle/>
          <a:p>
            <a:r>
              <a:rPr lang="en-US" sz="2800">
                <a:latin typeface="Times New Roman" charset="0"/>
              </a:rPr>
              <a:t>Rare binaries are main source of information on stellar </a:t>
            </a:r>
          </a:p>
          <a:p>
            <a:r>
              <a:rPr lang="en-US" sz="2800">
                <a:latin typeface="Times New Roman" charset="0"/>
              </a:rPr>
              <a:t>masses…</a:t>
            </a:r>
          </a:p>
        </p:txBody>
      </p:sp>
      <p:sp>
        <p:nvSpPr>
          <p:cNvPr id="20487" name="Text Box 8"/>
          <p:cNvSpPr txBox="1">
            <a:spLocks noChangeArrowheads="1"/>
          </p:cNvSpPr>
          <p:nvPr/>
        </p:nvSpPr>
        <p:spPr bwMode="auto">
          <a:xfrm>
            <a:off x="6783388" y="6232525"/>
            <a:ext cx="2208212" cy="3968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(From P. Armitage)</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152400"/>
            <a:ext cx="8839200" cy="685800"/>
          </a:xfrm>
        </p:spPr>
        <p:txBody>
          <a:bodyPr>
            <a:noAutofit/>
          </a:bodyPr>
          <a:lstStyle/>
          <a:p>
            <a:pPr eaLnBrk="1" hangingPunct="1"/>
            <a:r>
              <a:rPr lang="en-US" dirty="0"/>
              <a:t>Stellar Mass-Luminosity Relation</a:t>
            </a:r>
          </a:p>
        </p:txBody>
      </p:sp>
      <p:sp>
        <p:nvSpPr>
          <p:cNvPr id="21507" name="Rectangle 3"/>
          <p:cNvSpPr>
            <a:spLocks noGrp="1" noChangeArrowheads="1"/>
          </p:cNvSpPr>
          <p:nvPr>
            <p:ph type="body" idx="1"/>
          </p:nvPr>
        </p:nvSpPr>
        <p:spPr>
          <a:xfrm>
            <a:off x="381000" y="5334000"/>
            <a:ext cx="8458200" cy="1524000"/>
          </a:xfrm>
        </p:spPr>
        <p:txBody>
          <a:bodyPr/>
          <a:lstStyle/>
          <a:p>
            <a:pPr eaLnBrk="1" hangingPunct="1"/>
            <a:r>
              <a:rPr lang="en-US" dirty="0"/>
              <a:t>A key relation for understanding of stellar physics</a:t>
            </a:r>
          </a:p>
          <a:p>
            <a:pPr eaLnBrk="1" hangingPunct="1"/>
            <a:r>
              <a:rPr lang="en-US" dirty="0"/>
              <a:t>Main Sequence stars follow this relation, but giants, </a:t>
            </a:r>
            <a:r>
              <a:rPr lang="en-US" dirty="0" err="1"/>
              <a:t>supergiants</a:t>
            </a:r>
            <a:r>
              <a:rPr lang="en-US" dirty="0"/>
              <a:t>, &amp; white dwarfs do not</a:t>
            </a:r>
            <a:r>
              <a:rPr lang="en-US" dirty="0" smtClean="0"/>
              <a:t> (different slopes)</a:t>
            </a:r>
            <a:endParaRPr lang="en-US" b="1" dirty="0"/>
          </a:p>
        </p:txBody>
      </p:sp>
      <p:pic>
        <p:nvPicPr>
          <p:cNvPr id="21508" name="Picture 4" descr="mass-lum-rel.jpg                                               0001F32F&#10;george's disk                  B9F1EF54:"/>
          <p:cNvPicPr>
            <a:picLocks noChangeAspect="1" noChangeArrowheads="1"/>
          </p:cNvPicPr>
          <p:nvPr/>
        </p:nvPicPr>
        <p:blipFill>
          <a:blip r:embed="rId2">
            <a:lum bright="-16000" contrast="30000"/>
          </a:blip>
          <a:srcRect/>
          <a:stretch>
            <a:fillRect/>
          </a:stretch>
        </p:blipFill>
        <p:spPr bwMode="auto">
          <a:xfrm>
            <a:off x="628333" y="838200"/>
            <a:ext cx="6001067" cy="4495800"/>
          </a:xfrm>
          <a:prstGeom prst="rect">
            <a:avLst/>
          </a:prstGeom>
          <a:noFill/>
          <a:ln w="9525">
            <a:noFill/>
            <a:miter lim="800000"/>
            <a:headEnd/>
            <a:tailEnd/>
          </a:ln>
        </p:spPr>
      </p:pic>
      <p:sp>
        <p:nvSpPr>
          <p:cNvPr id="21509" name="Text Box 5"/>
          <p:cNvSpPr txBox="1">
            <a:spLocks noChangeArrowheads="1"/>
          </p:cNvSpPr>
          <p:nvPr/>
        </p:nvSpPr>
        <p:spPr bwMode="auto">
          <a:xfrm>
            <a:off x="6842125" y="2103438"/>
            <a:ext cx="1493317" cy="584776"/>
          </a:xfrm>
          <a:prstGeom prst="rect">
            <a:avLst/>
          </a:prstGeom>
          <a:noFill/>
          <a:ln w="9525">
            <a:noFill/>
            <a:miter lim="800000"/>
            <a:headEnd/>
            <a:tailEnd/>
          </a:ln>
        </p:spPr>
        <p:txBody>
          <a:bodyPr wrap="none">
            <a:prstTxWarp prst="textNoShape">
              <a:avLst/>
            </a:prstTxWarp>
            <a:spAutoFit/>
          </a:bodyPr>
          <a:lstStyle/>
          <a:p>
            <a:r>
              <a:rPr lang="en-US" sz="3200" b="1" i="1" dirty="0">
                <a:solidFill>
                  <a:srgbClr val="9B0815"/>
                </a:solidFill>
                <a:latin typeface="Times New Roman"/>
                <a:cs typeface="Times New Roman"/>
              </a:rPr>
              <a:t>L ~ M</a:t>
            </a:r>
            <a:r>
              <a:rPr lang="en-US" sz="3200" b="1" dirty="0">
                <a:solidFill>
                  <a:srgbClr val="9B0815"/>
                </a:solidFill>
                <a:latin typeface="Times New Roman"/>
                <a:cs typeface="Times New Roman"/>
              </a:rPr>
              <a:t> </a:t>
            </a:r>
            <a:r>
              <a:rPr lang="en-US" sz="3200" b="1" baseline="30000" dirty="0">
                <a:solidFill>
                  <a:srgbClr val="9B0815"/>
                </a:solidFill>
                <a:latin typeface="Times New Roman"/>
                <a:cs typeface="Times New Roman"/>
              </a:rPr>
              <a:t>4</a:t>
            </a:r>
            <a:endParaRPr lang="en-US" sz="3200" b="1" dirty="0">
              <a:solidFill>
                <a:srgbClr val="9B0815"/>
              </a:solidFill>
              <a:latin typeface="Times New Roman"/>
              <a:cs typeface="Times New Roman"/>
            </a:endParaRPr>
          </a:p>
        </p:txBody>
      </p:sp>
      <p:sp>
        <p:nvSpPr>
          <p:cNvPr id="21510" name="Rectangle 6"/>
          <p:cNvSpPr>
            <a:spLocks noChangeArrowheads="1"/>
          </p:cNvSpPr>
          <p:nvPr/>
        </p:nvSpPr>
        <p:spPr bwMode="auto">
          <a:xfrm>
            <a:off x="6781800" y="1905000"/>
            <a:ext cx="1600200" cy="914400"/>
          </a:xfrm>
          <a:prstGeom prst="rect">
            <a:avLst/>
          </a:prstGeom>
          <a:noFill/>
          <a:ln w="38100">
            <a:solidFill>
              <a:schemeClr val="tx1"/>
            </a:solidFill>
            <a:miter lim="800000"/>
            <a:headEnd/>
            <a:tailEnd/>
          </a:ln>
        </p:spPr>
        <p:txBody>
          <a:bodyPr wrap="none" anchor="ctr">
            <a:prstTxWarp prst="textNoShape">
              <a:avLst/>
            </a:prstTxWarp>
          </a:bodyPr>
          <a:lstStyle/>
          <a:p>
            <a:pPr algn="ctr"/>
            <a:endParaRPr lang="en-US">
              <a:solidFill>
                <a:srgbClr val="9B0815"/>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838200"/>
          </a:xfrm>
        </p:spPr>
        <p:txBody>
          <a:bodyPr>
            <a:normAutofit/>
          </a:bodyPr>
          <a:lstStyle/>
          <a:p>
            <a:pPr eaLnBrk="1" hangingPunct="1"/>
            <a:r>
              <a:rPr lang="en-US" dirty="0"/>
              <a:t>Stellar Luminosity and Mass Functions</a:t>
            </a:r>
          </a:p>
        </p:txBody>
      </p:sp>
      <p:sp>
        <p:nvSpPr>
          <p:cNvPr id="15363" name="Rectangle 3"/>
          <p:cNvSpPr>
            <a:spLocks noGrp="1" noChangeArrowheads="1"/>
          </p:cNvSpPr>
          <p:nvPr>
            <p:ph type="body" idx="1"/>
          </p:nvPr>
        </p:nvSpPr>
        <p:spPr>
          <a:xfrm>
            <a:off x="228600" y="990600"/>
            <a:ext cx="8763000" cy="5791200"/>
          </a:xfrm>
        </p:spPr>
        <p:txBody>
          <a:bodyPr/>
          <a:lstStyle/>
          <a:p>
            <a:pPr eaLnBrk="1" hangingPunct="1"/>
            <a:r>
              <a:rPr lang="en-US" dirty="0"/>
              <a:t>Basic statistical descriptors of stellar populations: probability distribution for stellar luminosities (a function of the </a:t>
            </a:r>
            <a:r>
              <a:rPr lang="en-US" dirty="0" err="1"/>
              <a:t>bandpass</a:t>
            </a:r>
            <a:r>
              <a:rPr lang="en-US" dirty="0"/>
              <a:t>) and masses</a:t>
            </a:r>
          </a:p>
          <a:p>
            <a:pPr eaLnBrk="1" hangingPunct="1"/>
            <a:r>
              <a:rPr lang="en-US" dirty="0"/>
              <a:t>Most important: stellar </a:t>
            </a:r>
            <a:r>
              <a:rPr lang="en-US" b="1" dirty="0">
                <a:solidFill>
                  <a:srgbClr val="800000"/>
                </a:solidFill>
              </a:rPr>
              <a:t>Initial Mass Function (IMF) </a:t>
            </a:r>
            <a:r>
              <a:rPr lang="en-US" dirty="0"/>
              <a:t>= mass function at the formation time</a:t>
            </a:r>
          </a:p>
          <a:p>
            <a:pPr eaLnBrk="1" hangingPunct="1"/>
            <a:r>
              <a:rPr lang="en-US" dirty="0"/>
              <a:t>Key in understanding and modeling star formation and galaxy evolution</a:t>
            </a:r>
          </a:p>
          <a:p>
            <a:pPr eaLnBrk="1" hangingPunct="1"/>
            <a:r>
              <a:rPr lang="en-US" dirty="0"/>
              <a:t>Needed in order to estimate stellar (baryonic?) mass content of galaxies (and other stellar systems) from the observed luminosities</a:t>
            </a:r>
          </a:p>
          <a:p>
            <a:pPr eaLnBrk="1" hangingPunct="1"/>
            <a:r>
              <a:rPr lang="en-US" dirty="0"/>
              <a:t>Very, very hard to do - depends on having lots of very reliable, well-understood data and calibrations</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838200"/>
          </a:xfrm>
        </p:spPr>
        <p:txBody>
          <a:bodyPr>
            <a:noAutofit/>
          </a:bodyPr>
          <a:lstStyle/>
          <a:p>
            <a:pPr eaLnBrk="1" hangingPunct="1"/>
            <a:r>
              <a:rPr lang="en-US" sz="3600" dirty="0"/>
              <a:t>Determining the IMF is a tricky business…</a:t>
            </a:r>
          </a:p>
        </p:txBody>
      </p:sp>
      <p:sp>
        <p:nvSpPr>
          <p:cNvPr id="16387" name="Rectangle 3"/>
          <p:cNvSpPr>
            <a:spLocks noGrp="1" noChangeArrowheads="1"/>
          </p:cNvSpPr>
          <p:nvPr>
            <p:ph type="body" idx="1"/>
          </p:nvPr>
        </p:nvSpPr>
        <p:spPr>
          <a:xfrm>
            <a:off x="304800" y="990600"/>
            <a:ext cx="8763000" cy="5791200"/>
          </a:xfrm>
        </p:spPr>
        <p:txBody>
          <a:bodyPr/>
          <a:lstStyle/>
          <a:p>
            <a:pPr eaLnBrk="1" hangingPunct="1">
              <a:lnSpc>
                <a:spcPct val="90000"/>
              </a:lnSpc>
            </a:pPr>
            <a:r>
              <a:rPr lang="en-US" dirty="0"/>
              <a:t>Observed star counts</a:t>
            </a:r>
          </a:p>
          <a:p>
            <a:pPr lvl="1" eaLnBrk="1" hangingPunct="1">
              <a:lnSpc>
                <a:spcPct val="80000"/>
              </a:lnSpc>
            </a:pPr>
            <a:r>
              <a:rPr lang="en-US" sz="2400" dirty="0">
                <a:ea typeface="ＭＳ Ｐゴシック" charset="-128"/>
              </a:rPr>
              <a:t>Understand your selection effects, completeness</a:t>
            </a:r>
          </a:p>
          <a:p>
            <a:pPr lvl="1" eaLnBrk="1" hangingPunct="1">
              <a:lnSpc>
                <a:spcPct val="80000"/>
              </a:lnSpc>
            </a:pPr>
            <a:r>
              <a:rPr lang="en-US" sz="2400" dirty="0">
                <a:ea typeface="ＭＳ Ｐゴシック" charset="-128"/>
              </a:rPr>
              <a:t>Get the distances</a:t>
            </a:r>
          </a:p>
          <a:p>
            <a:pPr lvl="1" eaLnBrk="1" hangingPunct="1">
              <a:lnSpc>
                <a:spcPct val="80000"/>
              </a:lnSpc>
            </a:pPr>
            <a:r>
              <a:rPr lang="en-US" sz="2400" dirty="0">
                <a:ea typeface="ＭＳ Ｐゴシック" charset="-128"/>
              </a:rPr>
              <a:t>Estimate the extinction</a:t>
            </a:r>
          </a:p>
          <a:p>
            <a:pPr lvl="1" eaLnBrk="1" hangingPunct="1">
              <a:lnSpc>
                <a:spcPct val="80000"/>
              </a:lnSpc>
            </a:pPr>
            <a:r>
              <a:rPr lang="en-US" sz="2400" dirty="0">
                <a:ea typeface="ＭＳ Ｐゴシック" charset="-128"/>
              </a:rPr>
              <a:t>Correct for unresolved binaries</a:t>
            </a:r>
          </a:p>
          <a:p>
            <a:pPr eaLnBrk="1" hangingPunct="1">
              <a:lnSpc>
                <a:spcPct val="90000"/>
              </a:lnSpc>
            </a:pPr>
            <a:r>
              <a:rPr lang="en-US" dirty="0"/>
              <a:t>Get the Present-Day Luminosity Function (PDLF)</a:t>
            </a:r>
          </a:p>
          <a:p>
            <a:pPr lvl="1" eaLnBrk="1" hangingPunct="1">
              <a:lnSpc>
                <a:spcPct val="80000"/>
              </a:lnSpc>
            </a:pPr>
            <a:r>
              <a:rPr lang="en-US" sz="2400" dirty="0">
                <a:ea typeface="ＭＳ Ｐゴシック" charset="-128"/>
              </a:rPr>
              <a:t>Assume the appropriate mass-luminosity relation</a:t>
            </a:r>
          </a:p>
          <a:p>
            <a:pPr lvl="1" eaLnBrk="1" hangingPunct="1">
              <a:lnSpc>
                <a:spcPct val="80000"/>
              </a:lnSpc>
            </a:pPr>
            <a:r>
              <a:rPr lang="en-US" sz="2400" dirty="0">
                <a:ea typeface="ＭＳ Ｐゴシック" charset="-128"/>
              </a:rPr>
              <a:t>It is a function of </a:t>
            </a:r>
            <a:r>
              <a:rPr lang="en-US" sz="2400" dirty="0" err="1">
                <a:ea typeface="ＭＳ Ｐゴシック" charset="-128"/>
              </a:rPr>
              <a:t>metallicity</a:t>
            </a:r>
            <a:r>
              <a:rPr lang="en-US" sz="2400" dirty="0">
                <a:ea typeface="ＭＳ Ｐゴシック" charset="-128"/>
              </a:rPr>
              <a:t>, </a:t>
            </a:r>
            <a:r>
              <a:rPr lang="en-US" sz="2400" dirty="0" err="1">
                <a:ea typeface="ＭＳ Ｐゴシック" charset="-128"/>
              </a:rPr>
              <a:t>bandpass</a:t>
            </a:r>
            <a:r>
              <a:rPr lang="en-US" sz="2400" dirty="0">
                <a:ea typeface="ＭＳ Ｐゴシック" charset="-128"/>
              </a:rPr>
              <a:t>, …</a:t>
            </a:r>
          </a:p>
          <a:p>
            <a:pPr lvl="1" eaLnBrk="1" hangingPunct="1">
              <a:lnSpc>
                <a:spcPct val="80000"/>
              </a:lnSpc>
            </a:pPr>
            <a:r>
              <a:rPr lang="en-US" sz="2400" dirty="0">
                <a:ea typeface="ＭＳ Ｐゴシック" charset="-128"/>
              </a:rPr>
              <a:t>Theoretical models tested by observations</a:t>
            </a:r>
          </a:p>
          <a:p>
            <a:pPr eaLnBrk="1" hangingPunct="1">
              <a:lnSpc>
                <a:spcPct val="90000"/>
              </a:lnSpc>
            </a:pPr>
            <a:r>
              <a:rPr lang="en-US" dirty="0"/>
              <a:t>Get the Present-Day Mass Function (PDMF)</a:t>
            </a:r>
          </a:p>
          <a:p>
            <a:pPr lvl="1" eaLnBrk="1" hangingPunct="1">
              <a:lnSpc>
                <a:spcPct val="80000"/>
              </a:lnSpc>
            </a:pPr>
            <a:r>
              <a:rPr lang="en-US" sz="2400" dirty="0">
                <a:ea typeface="ＭＳ Ｐゴシック" charset="-128"/>
              </a:rPr>
              <a:t>Assume some evolutionary tracks, correct for the evolved stars (also a function of </a:t>
            </a:r>
            <a:r>
              <a:rPr lang="en-US" sz="2400" dirty="0" err="1">
                <a:ea typeface="ＭＳ Ｐゴシック" charset="-128"/>
              </a:rPr>
              <a:t>metallicity</a:t>
            </a:r>
            <a:r>
              <a:rPr lang="en-US" sz="2400" dirty="0">
                <a:ea typeface="ＭＳ Ｐゴシック" charset="-128"/>
              </a:rPr>
              <a:t>, …)</a:t>
            </a:r>
          </a:p>
          <a:p>
            <a:pPr lvl="1" eaLnBrk="1" hangingPunct="1">
              <a:lnSpc>
                <a:spcPct val="80000"/>
              </a:lnSpc>
            </a:pPr>
            <a:r>
              <a:rPr lang="en-US" sz="2400" dirty="0">
                <a:ea typeface="ＭＳ Ｐゴシック" charset="-128"/>
              </a:rPr>
              <a:t>Assume some star formation history</a:t>
            </a:r>
          </a:p>
          <a:p>
            <a:pPr eaLnBrk="1" hangingPunct="1">
              <a:lnSpc>
                <a:spcPct val="90000"/>
              </a:lnSpc>
            </a:pPr>
            <a:r>
              <a:rPr lang="en-US" dirty="0"/>
              <a:t>Get the Initial Mass Function (IMF)!</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2" name="Text Box 2"/>
          <p:cNvSpPr txBox="1">
            <a:spLocks noChangeArrowheads="1"/>
          </p:cNvSpPr>
          <p:nvPr/>
        </p:nvSpPr>
        <p:spPr bwMode="auto">
          <a:xfrm>
            <a:off x="7051675" y="6521450"/>
            <a:ext cx="2116410" cy="369332"/>
          </a:xfrm>
          <a:prstGeom prst="rect">
            <a:avLst/>
          </a:prstGeom>
          <a:noFill/>
          <a:ln w="9525">
            <a:noFill/>
            <a:miter lim="800000"/>
            <a:headEnd/>
            <a:tailEnd/>
          </a:ln>
        </p:spPr>
        <p:txBody>
          <a:bodyPr wrap="none">
            <a:prstTxWarp prst="textNoShape">
              <a:avLst/>
            </a:prstTxWarp>
            <a:spAutoFit/>
          </a:bodyPr>
          <a:lstStyle/>
          <a:p>
            <a:r>
              <a:rPr lang="en-US" i="1" dirty="0">
                <a:latin typeface="Times New Roman"/>
                <a:cs typeface="Times New Roman"/>
              </a:rPr>
              <a:t>(From P. </a:t>
            </a:r>
            <a:r>
              <a:rPr lang="en-US" i="1" dirty="0" err="1">
                <a:latin typeface="Times New Roman"/>
                <a:cs typeface="Times New Roman"/>
              </a:rPr>
              <a:t>Armitage</a:t>
            </a:r>
            <a:r>
              <a:rPr lang="en-US" i="1" dirty="0">
                <a:latin typeface="Times New Roman"/>
                <a:cs typeface="Times New Roman"/>
              </a:rPr>
              <a:t>)</a:t>
            </a:r>
          </a:p>
        </p:txBody>
      </p:sp>
      <p:sp>
        <p:nvSpPr>
          <p:cNvPr id="17413" name="Text Box 3"/>
          <p:cNvSpPr txBox="1">
            <a:spLocks noChangeArrowheads="1"/>
          </p:cNvSpPr>
          <p:nvPr/>
        </p:nvSpPr>
        <p:spPr bwMode="auto">
          <a:xfrm>
            <a:off x="2057400" y="0"/>
            <a:ext cx="4987664" cy="707886"/>
          </a:xfrm>
          <a:prstGeom prst="rect">
            <a:avLst/>
          </a:prstGeom>
          <a:noFill/>
          <a:ln w="9525">
            <a:noFill/>
            <a:miter lim="800000"/>
            <a:headEnd/>
            <a:tailEnd/>
          </a:ln>
        </p:spPr>
        <p:txBody>
          <a:bodyPr wrap="none">
            <a:prstTxWarp prst="textNoShape">
              <a:avLst/>
            </a:prstTxWarp>
            <a:spAutoFit/>
          </a:bodyPr>
          <a:lstStyle/>
          <a:p>
            <a:r>
              <a:rPr lang="en-US" sz="4000" b="1" dirty="0">
                <a:solidFill>
                  <a:srgbClr val="000090"/>
                </a:solidFill>
                <a:latin typeface="Times New Roman"/>
                <a:cs typeface="Times New Roman"/>
              </a:rPr>
              <a:t>Luminosity</a:t>
            </a:r>
            <a:r>
              <a:rPr lang="en-US" sz="4000" b="1" dirty="0" smtClean="0">
                <a:solidFill>
                  <a:srgbClr val="000090"/>
                </a:solidFill>
                <a:latin typeface="Times New Roman"/>
                <a:cs typeface="Times New Roman"/>
              </a:rPr>
              <a:t> Functions</a:t>
            </a:r>
            <a:endParaRPr lang="en-US" sz="4000" b="1" dirty="0">
              <a:solidFill>
                <a:srgbClr val="000090"/>
              </a:solidFill>
              <a:latin typeface="Times New Roman"/>
              <a:cs typeface="Times New Roman"/>
            </a:endParaRPr>
          </a:p>
        </p:txBody>
      </p:sp>
      <p:sp>
        <p:nvSpPr>
          <p:cNvPr id="17414" name="Text Box 4"/>
          <p:cNvSpPr txBox="1">
            <a:spLocks noChangeArrowheads="1"/>
          </p:cNvSpPr>
          <p:nvPr/>
        </p:nvSpPr>
        <p:spPr bwMode="auto">
          <a:xfrm>
            <a:off x="152400" y="762000"/>
            <a:ext cx="8686800" cy="1246495"/>
          </a:xfrm>
          <a:prstGeom prst="rect">
            <a:avLst/>
          </a:prstGeom>
          <a:noFill/>
          <a:ln w="9525">
            <a:noFill/>
            <a:miter lim="800000"/>
            <a:headEnd/>
            <a:tailEnd/>
          </a:ln>
        </p:spPr>
        <p:txBody>
          <a:bodyPr wrap="square">
            <a:prstTxWarp prst="textNoShape">
              <a:avLst/>
            </a:prstTxWarp>
            <a:spAutoFit/>
          </a:bodyPr>
          <a:lstStyle/>
          <a:p>
            <a:r>
              <a:rPr lang="en-US" sz="2500" dirty="0">
                <a:latin typeface="Times New Roman"/>
                <a:cs typeface="Times New Roman"/>
              </a:rPr>
              <a:t>Suppose we measure the </a:t>
            </a:r>
            <a:r>
              <a:rPr lang="en-US" sz="2500" dirty="0" smtClean="0">
                <a:latin typeface="Times New Roman"/>
                <a:cs typeface="Times New Roman"/>
              </a:rPr>
              <a:t>distances </a:t>
            </a:r>
            <a:r>
              <a:rPr lang="en-US" sz="2500" dirty="0">
                <a:latin typeface="Times New Roman"/>
                <a:cs typeface="Times New Roman"/>
              </a:rPr>
              <a:t>and apparent </a:t>
            </a:r>
            <a:r>
              <a:rPr lang="en-US" sz="2500" dirty="0" smtClean="0">
                <a:latin typeface="Times New Roman"/>
                <a:cs typeface="Times New Roman"/>
              </a:rPr>
              <a:t>magnitudes </a:t>
            </a:r>
            <a:r>
              <a:rPr lang="en-US" sz="2500" i="1" dirty="0" err="1" smtClean="0">
                <a:latin typeface="Times New Roman"/>
                <a:cs typeface="Times New Roman"/>
              </a:rPr>
              <a:t>m</a:t>
            </a:r>
            <a:r>
              <a:rPr lang="en-US" sz="2500" dirty="0" smtClean="0">
                <a:latin typeface="Times New Roman"/>
                <a:cs typeface="Times New Roman"/>
              </a:rPr>
              <a:t> </a:t>
            </a:r>
            <a:r>
              <a:rPr lang="en-US" sz="2500" dirty="0">
                <a:latin typeface="Times New Roman"/>
                <a:cs typeface="Times New Roman"/>
              </a:rPr>
              <a:t>of all stars within some limiting distance </a:t>
            </a:r>
            <a:r>
              <a:rPr lang="en-US" sz="2500" i="1" dirty="0" err="1">
                <a:latin typeface="Times New Roman"/>
                <a:cs typeface="Times New Roman"/>
              </a:rPr>
              <a:t>d</a:t>
            </a:r>
            <a:r>
              <a:rPr lang="en-US" sz="2500" i="1" baseline="-25000" dirty="0" err="1">
                <a:latin typeface="Times New Roman"/>
                <a:cs typeface="Times New Roman"/>
              </a:rPr>
              <a:t>max</a:t>
            </a:r>
            <a:r>
              <a:rPr lang="en-US" sz="2500" dirty="0">
                <a:latin typeface="Times New Roman"/>
                <a:cs typeface="Times New Roman"/>
              </a:rPr>
              <a:t> (a</a:t>
            </a:r>
            <a:r>
              <a:rPr lang="en-US" sz="2500" dirty="0" smtClean="0">
                <a:latin typeface="Times New Roman"/>
                <a:cs typeface="Times New Roman"/>
              </a:rPr>
              <a:t> “volume</a:t>
            </a:r>
            <a:r>
              <a:rPr lang="en-US" sz="2500" dirty="0">
                <a:latin typeface="Times New Roman"/>
                <a:cs typeface="Times New Roman"/>
              </a:rPr>
              <a:t> </a:t>
            </a:r>
            <a:r>
              <a:rPr lang="en-US" sz="2500" dirty="0" smtClean="0">
                <a:latin typeface="Times New Roman"/>
                <a:cs typeface="Times New Roman"/>
              </a:rPr>
              <a:t>limited sample” </a:t>
            </a:r>
            <a:r>
              <a:rPr lang="en-US" sz="2500" dirty="0">
                <a:latin typeface="Times New Roman"/>
                <a:cs typeface="Times New Roman"/>
              </a:rPr>
              <a:t>- easier in theory than in practice!</a:t>
            </a:r>
            <a:r>
              <a:rPr lang="en-US" sz="2500" dirty="0" smtClean="0">
                <a:latin typeface="Times New Roman"/>
                <a:cs typeface="Times New Roman"/>
              </a:rPr>
              <a:t>)</a:t>
            </a:r>
            <a:endParaRPr lang="en-US" sz="2500" dirty="0">
              <a:latin typeface="Times New Roman"/>
              <a:cs typeface="Times New Roman"/>
            </a:endParaRPr>
          </a:p>
        </p:txBody>
      </p:sp>
      <p:sp>
        <p:nvSpPr>
          <p:cNvPr id="17415" name="Text Box 5"/>
          <p:cNvSpPr txBox="1">
            <a:spLocks noChangeArrowheads="1"/>
          </p:cNvSpPr>
          <p:nvPr/>
        </p:nvSpPr>
        <p:spPr bwMode="auto">
          <a:xfrm>
            <a:off x="288925" y="2057400"/>
            <a:ext cx="8064427" cy="861774"/>
          </a:xfrm>
          <a:prstGeom prst="rect">
            <a:avLst/>
          </a:prstGeom>
          <a:noFill/>
          <a:ln w="9525">
            <a:noFill/>
            <a:miter lim="800000"/>
            <a:headEnd/>
            <a:tailEnd/>
          </a:ln>
        </p:spPr>
        <p:txBody>
          <a:bodyPr wrap="none">
            <a:prstTxWarp prst="textNoShape">
              <a:avLst/>
            </a:prstTxWarp>
            <a:spAutoFit/>
          </a:bodyPr>
          <a:lstStyle/>
          <a:p>
            <a:r>
              <a:rPr lang="en-US" sz="2500" dirty="0">
                <a:latin typeface="Times New Roman"/>
                <a:cs typeface="Times New Roman"/>
              </a:rPr>
              <a:t>Convert from apparent </a:t>
            </a:r>
            <a:r>
              <a:rPr lang="en-US" sz="2500" dirty="0" smtClean="0">
                <a:latin typeface="Times New Roman"/>
                <a:cs typeface="Times New Roman"/>
              </a:rPr>
              <a:t>magnitudes </a:t>
            </a:r>
            <a:r>
              <a:rPr lang="en-US" sz="2500" dirty="0">
                <a:latin typeface="Times New Roman"/>
                <a:cs typeface="Times New Roman"/>
              </a:rPr>
              <a:t>to absolute </a:t>
            </a:r>
            <a:r>
              <a:rPr lang="en-US" sz="2500" dirty="0" smtClean="0">
                <a:latin typeface="Times New Roman"/>
                <a:cs typeface="Times New Roman"/>
              </a:rPr>
              <a:t>magnitudes </a:t>
            </a:r>
            <a:r>
              <a:rPr lang="en-US" sz="2500" i="1" dirty="0">
                <a:latin typeface="Times New Roman"/>
                <a:cs typeface="Times New Roman"/>
              </a:rPr>
              <a:t>M</a:t>
            </a:r>
            <a:r>
              <a:rPr lang="en-US" sz="2500" dirty="0">
                <a:latin typeface="Times New Roman"/>
                <a:cs typeface="Times New Roman"/>
              </a:rPr>
              <a:t> </a:t>
            </a:r>
          </a:p>
          <a:p>
            <a:r>
              <a:rPr lang="en-US" sz="2500" dirty="0">
                <a:latin typeface="Times New Roman"/>
                <a:cs typeface="Times New Roman"/>
              </a:rPr>
              <a:t>using the known distance </a:t>
            </a:r>
            <a:r>
              <a:rPr lang="en-US" sz="2500" i="1" dirty="0" err="1">
                <a:latin typeface="Times New Roman"/>
                <a:cs typeface="Times New Roman"/>
              </a:rPr>
              <a:t>d</a:t>
            </a:r>
            <a:r>
              <a:rPr lang="en-US" sz="2500" dirty="0">
                <a:latin typeface="Times New Roman"/>
                <a:cs typeface="Times New Roman"/>
              </a:rPr>
              <a:t> to each star and the definition:</a:t>
            </a:r>
          </a:p>
        </p:txBody>
      </p:sp>
      <p:graphicFrame>
        <p:nvGraphicFramePr>
          <p:cNvPr id="17410" name="Object 2"/>
          <p:cNvGraphicFramePr>
            <a:graphicFrameLocks noChangeAspect="1"/>
          </p:cNvGraphicFramePr>
          <p:nvPr/>
        </p:nvGraphicFramePr>
        <p:xfrm>
          <a:off x="2895600" y="3059112"/>
          <a:ext cx="3003550" cy="903288"/>
        </p:xfrm>
        <a:graphic>
          <a:graphicData uri="http://schemas.openxmlformats.org/presentationml/2006/ole">
            <p:oleObj spid="_x0000_s294914" name="Equation" r:id="rId3" imgW="1435100" imgH="431800" progId="Equation.3">
              <p:embed/>
            </p:oleObj>
          </a:graphicData>
        </a:graphic>
      </p:graphicFrame>
      <p:sp>
        <p:nvSpPr>
          <p:cNvPr id="17416" name="Line 7"/>
          <p:cNvSpPr>
            <a:spLocks noChangeShapeType="1"/>
          </p:cNvSpPr>
          <p:nvPr/>
        </p:nvSpPr>
        <p:spPr bwMode="auto">
          <a:xfrm>
            <a:off x="3048000" y="3733800"/>
            <a:ext cx="0" cy="685800"/>
          </a:xfrm>
          <a:prstGeom prst="line">
            <a:avLst/>
          </a:prstGeom>
          <a:noFill/>
          <a:ln w="22225">
            <a:solidFill>
              <a:schemeClr val="tx1"/>
            </a:solidFill>
            <a:round/>
            <a:headEnd type="arrow" w="med" len="med"/>
            <a:tailEnd/>
          </a:ln>
        </p:spPr>
        <p:txBody>
          <a:bodyPr wrap="none" anchor="ctr">
            <a:prstTxWarp prst="textNoShape">
              <a:avLst/>
            </a:prstTxWarp>
          </a:bodyPr>
          <a:lstStyle/>
          <a:p>
            <a:endParaRPr lang="en-US" sz="2500">
              <a:latin typeface="Times New Roman"/>
              <a:cs typeface="Times New Roman"/>
            </a:endParaRPr>
          </a:p>
        </p:txBody>
      </p:sp>
      <p:sp>
        <p:nvSpPr>
          <p:cNvPr id="17417" name="Text Box 8"/>
          <p:cNvSpPr txBox="1">
            <a:spLocks noChangeArrowheads="1"/>
          </p:cNvSpPr>
          <p:nvPr/>
        </p:nvSpPr>
        <p:spPr bwMode="auto">
          <a:xfrm>
            <a:off x="1600200" y="4311650"/>
            <a:ext cx="4274359" cy="861774"/>
          </a:xfrm>
          <a:prstGeom prst="rect">
            <a:avLst/>
          </a:prstGeom>
          <a:noFill/>
          <a:ln w="9525">
            <a:noFill/>
            <a:miter lim="800000"/>
            <a:headEnd/>
            <a:tailEnd/>
          </a:ln>
        </p:spPr>
        <p:txBody>
          <a:bodyPr wrap="none">
            <a:prstTxWarp prst="textNoShape">
              <a:avLst/>
            </a:prstTxWarp>
            <a:spAutoFit/>
          </a:bodyPr>
          <a:lstStyle/>
          <a:p>
            <a:r>
              <a:rPr lang="en-US" sz="2500" dirty="0">
                <a:latin typeface="Times New Roman"/>
                <a:cs typeface="Times New Roman"/>
              </a:rPr>
              <a:t>absolute magnitude in some</a:t>
            </a:r>
          </a:p>
          <a:p>
            <a:r>
              <a:rPr lang="en-US" sz="2500" dirty="0">
                <a:latin typeface="Times New Roman"/>
                <a:cs typeface="Times New Roman"/>
              </a:rPr>
              <a:t>waveband, e.g. in the visual </a:t>
            </a:r>
            <a:r>
              <a:rPr lang="en-US" sz="2500" i="1" dirty="0">
                <a:latin typeface="Times New Roman"/>
                <a:cs typeface="Times New Roman"/>
              </a:rPr>
              <a:t>M</a:t>
            </a:r>
            <a:r>
              <a:rPr lang="en-US" sz="2500" i="1" baseline="-25000" dirty="0">
                <a:latin typeface="Times New Roman"/>
                <a:cs typeface="Times New Roman"/>
              </a:rPr>
              <a:t>V</a:t>
            </a:r>
            <a:endParaRPr lang="en-US" sz="2500" i="1" dirty="0">
              <a:latin typeface="Times New Roman"/>
              <a:cs typeface="Times New Roman"/>
            </a:endParaRPr>
          </a:p>
        </p:txBody>
      </p:sp>
      <p:sp>
        <p:nvSpPr>
          <p:cNvPr id="17418" name="Text Box 9"/>
          <p:cNvSpPr txBox="1">
            <a:spLocks noChangeArrowheads="1"/>
          </p:cNvSpPr>
          <p:nvPr/>
        </p:nvSpPr>
        <p:spPr bwMode="auto">
          <a:xfrm>
            <a:off x="288925" y="5382905"/>
            <a:ext cx="8426668" cy="1246495"/>
          </a:xfrm>
          <a:prstGeom prst="rect">
            <a:avLst/>
          </a:prstGeom>
          <a:noFill/>
          <a:ln w="9525">
            <a:noFill/>
            <a:miter lim="800000"/>
            <a:headEnd/>
            <a:tailEnd/>
          </a:ln>
        </p:spPr>
        <p:txBody>
          <a:bodyPr wrap="none">
            <a:prstTxWarp prst="textNoShape">
              <a:avLst/>
            </a:prstTxWarp>
            <a:spAutoFit/>
          </a:bodyPr>
          <a:lstStyle/>
          <a:p>
            <a:r>
              <a:rPr lang="en-US" sz="2500" dirty="0">
                <a:latin typeface="Times New Roman"/>
                <a:cs typeface="Times New Roman"/>
              </a:rPr>
              <a:t>Finally count the number of stars with </a:t>
            </a:r>
            <a:r>
              <a:rPr lang="en-US" sz="2500" i="1" dirty="0">
                <a:latin typeface="Times New Roman"/>
                <a:cs typeface="Times New Roman"/>
              </a:rPr>
              <a:t>M</a:t>
            </a:r>
            <a:r>
              <a:rPr lang="en-US" sz="2500" dirty="0">
                <a:latin typeface="Times New Roman"/>
                <a:cs typeface="Times New Roman"/>
              </a:rPr>
              <a:t> between (</a:t>
            </a:r>
            <a:r>
              <a:rPr lang="en-US" sz="2500" i="1" dirty="0">
                <a:latin typeface="Times New Roman"/>
                <a:cs typeface="Times New Roman"/>
              </a:rPr>
              <a:t>M</a:t>
            </a:r>
            <a:r>
              <a:rPr lang="en-US" sz="2500" dirty="0">
                <a:latin typeface="Times New Roman"/>
                <a:cs typeface="Times New Roman"/>
              </a:rPr>
              <a:t>-0.5) and</a:t>
            </a:r>
          </a:p>
          <a:p>
            <a:r>
              <a:rPr lang="en-US" sz="2500" dirty="0">
                <a:latin typeface="Times New Roman"/>
                <a:cs typeface="Times New Roman"/>
              </a:rPr>
              <a:t>(</a:t>
            </a:r>
            <a:r>
              <a:rPr lang="en-US" sz="2500" i="1" dirty="0">
                <a:latin typeface="Times New Roman"/>
                <a:cs typeface="Times New Roman"/>
              </a:rPr>
              <a:t>M</a:t>
            </a:r>
            <a:r>
              <a:rPr lang="en-US" sz="2500" dirty="0">
                <a:latin typeface="Times New Roman"/>
                <a:cs typeface="Times New Roman"/>
              </a:rPr>
              <a:t>+0.5), and divide by the volume            surveyed.</a:t>
            </a:r>
            <a:r>
              <a:rPr lang="en-US" sz="2500" dirty="0" smtClean="0">
                <a:latin typeface="Times New Roman"/>
                <a:cs typeface="Times New Roman"/>
              </a:rPr>
              <a:t>   This gives</a:t>
            </a:r>
            <a:endParaRPr lang="en-US" sz="2500" dirty="0">
              <a:latin typeface="Times New Roman"/>
              <a:cs typeface="Times New Roman"/>
            </a:endParaRPr>
          </a:p>
          <a:p>
            <a:r>
              <a:rPr lang="en-US" sz="2500" dirty="0">
                <a:latin typeface="Times New Roman"/>
                <a:cs typeface="Times New Roman"/>
              </a:rPr>
              <a:t>the </a:t>
            </a:r>
            <a:r>
              <a:rPr lang="en-US" sz="2500" b="1" dirty="0">
                <a:solidFill>
                  <a:srgbClr val="800000"/>
                </a:solidFill>
                <a:latin typeface="Times New Roman"/>
                <a:cs typeface="Times New Roman"/>
              </a:rPr>
              <a:t>luminosity </a:t>
            </a:r>
            <a:r>
              <a:rPr lang="en-US" sz="2500" b="1" dirty="0" smtClean="0">
                <a:solidFill>
                  <a:srgbClr val="800000"/>
                </a:solidFill>
                <a:latin typeface="Times New Roman"/>
                <a:cs typeface="Times New Roman"/>
              </a:rPr>
              <a:t>function</a:t>
            </a:r>
            <a:endParaRPr lang="en-US" sz="2500" dirty="0">
              <a:latin typeface="Times New Roman"/>
              <a:cs typeface="Times New Roman"/>
            </a:endParaRPr>
          </a:p>
        </p:txBody>
      </p:sp>
      <p:graphicFrame>
        <p:nvGraphicFramePr>
          <p:cNvPr id="17411" name="Object 3"/>
          <p:cNvGraphicFramePr>
            <a:graphicFrameLocks noChangeAspect="1"/>
          </p:cNvGraphicFramePr>
          <p:nvPr/>
        </p:nvGraphicFramePr>
        <p:xfrm>
          <a:off x="4940300" y="5751513"/>
          <a:ext cx="850900" cy="649287"/>
        </p:xfrm>
        <a:graphic>
          <a:graphicData uri="http://schemas.openxmlformats.org/presentationml/2006/ole">
            <p:oleObj spid="_x0000_s294915" name="Equation" r:id="rId4" imgW="482600" imgH="368300" progId="Equation.3">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327025" y="830263"/>
            <a:ext cx="184150" cy="477054"/>
          </a:xfrm>
          <a:prstGeom prst="rect">
            <a:avLst/>
          </a:prstGeom>
          <a:noFill/>
          <a:ln w="9525">
            <a:noFill/>
            <a:miter lim="800000"/>
            <a:headEnd/>
            <a:tailEnd/>
          </a:ln>
        </p:spPr>
        <p:txBody>
          <a:bodyPr>
            <a:prstTxWarp prst="textNoShape">
              <a:avLst/>
            </a:prstTxWarp>
            <a:spAutoFit/>
          </a:bodyPr>
          <a:lstStyle/>
          <a:p>
            <a:pPr>
              <a:spcBef>
                <a:spcPct val="50000"/>
              </a:spcBef>
            </a:pPr>
            <a:endParaRPr lang="en-US" sz="2500">
              <a:latin typeface="Times New Roman"/>
              <a:cs typeface="Times New Roman"/>
            </a:endParaRPr>
          </a:p>
        </p:txBody>
      </p:sp>
      <p:sp>
        <p:nvSpPr>
          <p:cNvPr id="18436" name="Text Box 4"/>
          <p:cNvSpPr txBox="1">
            <a:spLocks noChangeArrowheads="1"/>
          </p:cNvSpPr>
          <p:nvPr/>
        </p:nvSpPr>
        <p:spPr bwMode="auto">
          <a:xfrm>
            <a:off x="304800" y="381000"/>
            <a:ext cx="2152258" cy="477054"/>
          </a:xfrm>
          <a:prstGeom prst="rect">
            <a:avLst/>
          </a:prstGeom>
          <a:noFill/>
          <a:ln w="9525">
            <a:noFill/>
            <a:miter lim="800000"/>
            <a:headEnd/>
            <a:tailEnd/>
          </a:ln>
        </p:spPr>
        <p:txBody>
          <a:bodyPr wrap="none">
            <a:prstTxWarp prst="textNoShape">
              <a:avLst/>
            </a:prstTxWarp>
            <a:spAutoFit/>
          </a:bodyPr>
          <a:lstStyle/>
          <a:p>
            <a:r>
              <a:rPr lang="en-US" sz="2500">
                <a:latin typeface="Times New Roman"/>
                <a:cs typeface="Times New Roman"/>
              </a:rPr>
              <a:t>More formally:</a:t>
            </a:r>
          </a:p>
        </p:txBody>
      </p:sp>
      <p:graphicFrame>
        <p:nvGraphicFramePr>
          <p:cNvPr id="18434" name="Object 2"/>
          <p:cNvGraphicFramePr>
            <a:graphicFrameLocks noChangeAspect="1"/>
          </p:cNvGraphicFramePr>
          <p:nvPr/>
        </p:nvGraphicFramePr>
        <p:xfrm>
          <a:off x="2133600" y="960438"/>
          <a:ext cx="1524000" cy="487362"/>
        </p:xfrm>
        <a:graphic>
          <a:graphicData uri="http://schemas.openxmlformats.org/presentationml/2006/ole">
            <p:oleObj spid="_x0000_s295938" name="Equation" r:id="rId3" imgW="635000" imgH="203200" progId="Equation.3">
              <p:embed/>
            </p:oleObj>
          </a:graphicData>
        </a:graphic>
      </p:graphicFrame>
      <p:sp>
        <p:nvSpPr>
          <p:cNvPr id="18437" name="Text Box 6"/>
          <p:cNvSpPr txBox="1">
            <a:spLocks noChangeArrowheads="1"/>
          </p:cNvSpPr>
          <p:nvPr/>
        </p:nvSpPr>
        <p:spPr bwMode="auto">
          <a:xfrm>
            <a:off x="2438400" y="565150"/>
            <a:ext cx="6477000" cy="1246495"/>
          </a:xfrm>
          <a:prstGeom prst="rect">
            <a:avLst/>
          </a:prstGeom>
          <a:noFill/>
          <a:ln w="9525">
            <a:noFill/>
            <a:miter lim="800000"/>
            <a:headEnd/>
            <a:tailEnd/>
          </a:ln>
        </p:spPr>
        <p:txBody>
          <a:bodyPr wrap="square">
            <a:prstTxWarp prst="textNoShape">
              <a:avLst/>
            </a:prstTxWarp>
            <a:spAutoFit/>
          </a:bodyPr>
          <a:lstStyle/>
          <a:p>
            <a:pPr algn="r"/>
            <a:r>
              <a:rPr lang="en-US" sz="2500" dirty="0">
                <a:latin typeface="Times New Roman"/>
                <a:cs typeface="Times New Roman"/>
              </a:rPr>
              <a:t>	number density (stars per pc</a:t>
            </a:r>
            <a:r>
              <a:rPr lang="en-US" sz="2500" baseline="30000" dirty="0">
                <a:latin typeface="Times New Roman"/>
                <a:cs typeface="Times New Roman"/>
              </a:rPr>
              <a:t>3</a:t>
            </a:r>
            <a:r>
              <a:rPr lang="en-US" sz="2500" dirty="0">
                <a:latin typeface="Times New Roman"/>
                <a:cs typeface="Times New Roman"/>
              </a:rPr>
              <a:t>) of stars</a:t>
            </a:r>
          </a:p>
          <a:p>
            <a:pPr algn="r"/>
            <a:r>
              <a:rPr lang="en-US" sz="2500" dirty="0">
                <a:latin typeface="Times New Roman"/>
                <a:cs typeface="Times New Roman"/>
              </a:rPr>
              <a:t>       =	with absolute magnitude </a:t>
            </a:r>
            <a:r>
              <a:rPr lang="en-US" sz="2500" i="1" dirty="0">
                <a:latin typeface="Times New Roman"/>
                <a:cs typeface="Times New Roman"/>
              </a:rPr>
              <a:t>M</a:t>
            </a:r>
            <a:r>
              <a:rPr lang="en-US" sz="2500" dirty="0">
                <a:latin typeface="Times New Roman"/>
                <a:cs typeface="Times New Roman"/>
              </a:rPr>
              <a:t> between</a:t>
            </a:r>
          </a:p>
          <a:p>
            <a:pPr algn="r"/>
            <a:r>
              <a:rPr lang="en-US" sz="2500" dirty="0">
                <a:latin typeface="Times New Roman"/>
                <a:cs typeface="Times New Roman"/>
              </a:rPr>
              <a:t>	</a:t>
            </a:r>
            <a:r>
              <a:rPr lang="en-US" sz="2500" i="1" dirty="0">
                <a:latin typeface="Times New Roman"/>
                <a:cs typeface="Times New Roman"/>
              </a:rPr>
              <a:t>M</a:t>
            </a:r>
            <a:r>
              <a:rPr lang="en-US" sz="2500" dirty="0">
                <a:latin typeface="Times New Roman"/>
                <a:cs typeface="Times New Roman"/>
              </a:rPr>
              <a:t> and </a:t>
            </a:r>
            <a:r>
              <a:rPr lang="en-US" sz="2500" i="1" dirty="0">
                <a:latin typeface="Times New Roman"/>
                <a:cs typeface="Times New Roman"/>
              </a:rPr>
              <a:t>M</a:t>
            </a:r>
            <a:r>
              <a:rPr lang="en-US" sz="2500" i="1" dirty="0" smtClean="0">
                <a:latin typeface="Times New Roman"/>
                <a:cs typeface="Times New Roman"/>
              </a:rPr>
              <a:t>+ΔM</a:t>
            </a:r>
            <a:endParaRPr lang="en-US" sz="2500" i="1" dirty="0">
              <a:latin typeface="Times New Roman"/>
              <a:cs typeface="Times New Roman"/>
            </a:endParaRPr>
          </a:p>
        </p:txBody>
      </p:sp>
      <p:sp>
        <p:nvSpPr>
          <p:cNvPr id="18438" name="Line 7"/>
          <p:cNvSpPr>
            <a:spLocks noChangeShapeType="1"/>
          </p:cNvSpPr>
          <p:nvPr/>
        </p:nvSpPr>
        <p:spPr bwMode="auto">
          <a:xfrm>
            <a:off x="2286000" y="1447800"/>
            <a:ext cx="0" cy="762000"/>
          </a:xfrm>
          <a:prstGeom prst="line">
            <a:avLst/>
          </a:prstGeom>
          <a:noFill/>
          <a:ln w="22225">
            <a:solidFill>
              <a:schemeClr val="tx1"/>
            </a:solidFill>
            <a:round/>
            <a:headEnd type="arrow" w="med" len="med"/>
            <a:tailEnd/>
          </a:ln>
        </p:spPr>
        <p:txBody>
          <a:bodyPr wrap="none" anchor="ctr">
            <a:prstTxWarp prst="textNoShape">
              <a:avLst/>
            </a:prstTxWarp>
          </a:bodyPr>
          <a:lstStyle/>
          <a:p>
            <a:endParaRPr lang="en-US" sz="2500">
              <a:latin typeface="Times New Roman"/>
              <a:cs typeface="Times New Roman"/>
            </a:endParaRPr>
          </a:p>
        </p:txBody>
      </p:sp>
      <p:sp>
        <p:nvSpPr>
          <p:cNvPr id="18439" name="Text Box 8"/>
          <p:cNvSpPr txBox="1">
            <a:spLocks noChangeArrowheads="1"/>
          </p:cNvSpPr>
          <p:nvPr/>
        </p:nvSpPr>
        <p:spPr bwMode="auto">
          <a:xfrm>
            <a:off x="794201" y="2133600"/>
            <a:ext cx="2710999" cy="477054"/>
          </a:xfrm>
          <a:prstGeom prst="rect">
            <a:avLst/>
          </a:prstGeom>
          <a:noFill/>
          <a:ln w="9525">
            <a:noFill/>
            <a:miter lim="800000"/>
            <a:headEnd/>
            <a:tailEnd/>
          </a:ln>
        </p:spPr>
        <p:txBody>
          <a:bodyPr wrap="none">
            <a:prstTxWarp prst="textNoShape">
              <a:avLst/>
            </a:prstTxWarp>
            <a:spAutoFit/>
          </a:bodyPr>
          <a:lstStyle/>
          <a:p>
            <a:r>
              <a:rPr lang="en-US" sz="2500" dirty="0">
                <a:latin typeface="Times New Roman"/>
                <a:cs typeface="Times New Roman"/>
              </a:rPr>
              <a:t>luminosity function</a:t>
            </a:r>
          </a:p>
        </p:txBody>
      </p:sp>
      <p:sp>
        <p:nvSpPr>
          <p:cNvPr id="18440" name="Text Box 9"/>
          <p:cNvSpPr txBox="1">
            <a:spLocks noChangeArrowheads="1"/>
          </p:cNvSpPr>
          <p:nvPr/>
        </p:nvSpPr>
        <p:spPr bwMode="auto">
          <a:xfrm>
            <a:off x="288925" y="2667000"/>
            <a:ext cx="8259167" cy="861774"/>
          </a:xfrm>
          <a:prstGeom prst="rect">
            <a:avLst/>
          </a:prstGeom>
          <a:noFill/>
          <a:ln w="9525">
            <a:noFill/>
            <a:miter lim="800000"/>
            <a:headEnd/>
            <a:tailEnd/>
          </a:ln>
        </p:spPr>
        <p:txBody>
          <a:bodyPr wrap="none">
            <a:prstTxWarp prst="textNoShape">
              <a:avLst/>
            </a:prstTxWarp>
            <a:spAutoFit/>
          </a:bodyPr>
          <a:lstStyle/>
          <a:p>
            <a:r>
              <a:rPr lang="en-US" sz="2500" dirty="0">
                <a:latin typeface="Times New Roman"/>
                <a:cs typeface="Times New Roman"/>
              </a:rPr>
              <a:t>Identical concept applies to galaxies (though typically measure</a:t>
            </a:r>
          </a:p>
          <a:p>
            <a:r>
              <a:rPr lang="en-US" sz="2500" dirty="0">
                <a:latin typeface="Times New Roman"/>
                <a:cs typeface="Times New Roman"/>
              </a:rPr>
              <a:t>numbers of galaxies per Mpc</a:t>
            </a:r>
            <a:r>
              <a:rPr lang="en-US" sz="2500" baseline="30000" dirty="0">
                <a:latin typeface="Times New Roman"/>
                <a:cs typeface="Times New Roman"/>
              </a:rPr>
              <a:t>3</a:t>
            </a:r>
            <a:r>
              <a:rPr lang="en-US" sz="2500" dirty="0">
                <a:latin typeface="Times New Roman"/>
                <a:cs typeface="Times New Roman"/>
              </a:rPr>
              <a:t> rather than per pc</a:t>
            </a:r>
            <a:r>
              <a:rPr lang="en-US" sz="2500" baseline="30000" dirty="0">
                <a:latin typeface="Times New Roman"/>
                <a:cs typeface="Times New Roman"/>
              </a:rPr>
              <a:t>3</a:t>
            </a:r>
            <a:r>
              <a:rPr lang="en-US" sz="2500" dirty="0" smtClean="0">
                <a:latin typeface="Times New Roman"/>
                <a:cs typeface="Times New Roman"/>
              </a:rPr>
              <a:t>)</a:t>
            </a:r>
            <a:endParaRPr lang="en-US" sz="2500" dirty="0">
              <a:latin typeface="Times New Roman"/>
              <a:cs typeface="Times New Roman"/>
            </a:endParaRPr>
          </a:p>
        </p:txBody>
      </p:sp>
      <p:sp>
        <p:nvSpPr>
          <p:cNvPr id="18441" name="Text Box 10"/>
          <p:cNvSpPr txBox="1">
            <a:spLocks noChangeArrowheads="1"/>
          </p:cNvSpPr>
          <p:nvPr/>
        </p:nvSpPr>
        <p:spPr bwMode="auto">
          <a:xfrm>
            <a:off x="288925" y="3781425"/>
            <a:ext cx="7968848" cy="1631216"/>
          </a:xfrm>
          <a:prstGeom prst="rect">
            <a:avLst/>
          </a:prstGeom>
          <a:noFill/>
          <a:ln w="9525">
            <a:noFill/>
            <a:miter lim="800000"/>
            <a:headEnd/>
            <a:tailEnd/>
          </a:ln>
        </p:spPr>
        <p:txBody>
          <a:bodyPr wrap="none">
            <a:prstTxWarp prst="textNoShape">
              <a:avLst/>
            </a:prstTxWarp>
            <a:spAutoFit/>
          </a:bodyPr>
          <a:lstStyle/>
          <a:p>
            <a:r>
              <a:rPr lang="en-US" sz="2500" dirty="0">
                <a:latin typeface="Times New Roman"/>
                <a:cs typeface="Times New Roman"/>
              </a:rPr>
              <a:t>Can be hard to measure</a:t>
            </a:r>
            <a:r>
              <a:rPr lang="en-US" sz="2500" dirty="0" smtClean="0">
                <a:latin typeface="Times New Roman"/>
                <a:cs typeface="Times New Roman"/>
              </a:rPr>
              <a:t> </a:t>
            </a:r>
            <a:r>
              <a:rPr lang="en-US" sz="2500" i="1" dirty="0" smtClean="0">
                <a:latin typeface="Times New Roman"/>
                <a:cs typeface="Times New Roman"/>
              </a:rPr>
              <a:t>Φ(</a:t>
            </a:r>
            <a:r>
              <a:rPr lang="en-US" sz="2500" i="1" dirty="0">
                <a:latin typeface="Times New Roman"/>
                <a:cs typeface="Times New Roman"/>
              </a:rPr>
              <a:t>M):</a:t>
            </a:r>
          </a:p>
          <a:p>
            <a:pPr lvl="1">
              <a:buFontTx/>
              <a:buChar char="•"/>
            </a:pPr>
            <a:r>
              <a:rPr lang="en-US" sz="2500" dirty="0">
                <a:latin typeface="Times New Roman"/>
                <a:cs typeface="Times New Roman"/>
              </a:rPr>
              <a:t> for very low mass stars (</a:t>
            </a:r>
            <a:r>
              <a:rPr lang="en-US" sz="2500" i="1" dirty="0">
                <a:latin typeface="Times New Roman"/>
                <a:cs typeface="Times New Roman"/>
              </a:rPr>
              <a:t>M</a:t>
            </a:r>
            <a:r>
              <a:rPr lang="en-US" sz="2500" dirty="0">
                <a:latin typeface="Times New Roman"/>
                <a:cs typeface="Times New Roman"/>
              </a:rPr>
              <a:t> large), which are dim unless</a:t>
            </a:r>
          </a:p>
          <a:p>
            <a:pPr lvl="1"/>
            <a:r>
              <a:rPr lang="en-US" sz="2500" dirty="0">
                <a:latin typeface="Times New Roman"/>
                <a:cs typeface="Times New Roman"/>
              </a:rPr>
              <a:t>	very close to the Sun</a:t>
            </a:r>
          </a:p>
          <a:p>
            <a:pPr lvl="1">
              <a:buFontTx/>
              <a:buChar char="•"/>
            </a:pPr>
            <a:r>
              <a:rPr lang="en-US" sz="2500" dirty="0">
                <a:latin typeface="Times New Roman"/>
                <a:cs typeface="Times New Roman"/>
              </a:rPr>
              <a:t> for massive stars (</a:t>
            </a:r>
            <a:r>
              <a:rPr lang="en-US" sz="2500" i="1" dirty="0">
                <a:latin typeface="Times New Roman"/>
                <a:cs typeface="Times New Roman"/>
              </a:rPr>
              <a:t>M</a:t>
            </a:r>
            <a:r>
              <a:rPr lang="en-US" sz="2500" dirty="0">
                <a:latin typeface="Times New Roman"/>
                <a:cs typeface="Times New Roman"/>
              </a:rPr>
              <a:t> small), which are rare</a:t>
            </a:r>
          </a:p>
        </p:txBody>
      </p:sp>
      <p:sp>
        <p:nvSpPr>
          <p:cNvPr id="18442" name="Text Box 11"/>
          <p:cNvSpPr txBox="1">
            <a:spLocks noChangeArrowheads="1"/>
          </p:cNvSpPr>
          <p:nvPr/>
        </p:nvSpPr>
        <p:spPr bwMode="auto">
          <a:xfrm>
            <a:off x="288925" y="5426075"/>
            <a:ext cx="7648248" cy="861774"/>
          </a:xfrm>
          <a:prstGeom prst="rect">
            <a:avLst/>
          </a:prstGeom>
          <a:noFill/>
          <a:ln w="9525">
            <a:noFill/>
            <a:miter lim="800000"/>
            <a:headEnd/>
            <a:tailEnd/>
          </a:ln>
        </p:spPr>
        <p:txBody>
          <a:bodyPr wrap="none">
            <a:prstTxWarp prst="textNoShape">
              <a:avLst/>
            </a:prstTxWarp>
            <a:spAutoFit/>
          </a:bodyPr>
          <a:lstStyle/>
          <a:p>
            <a:r>
              <a:rPr lang="en-US" sz="2500" dirty="0">
                <a:latin typeface="Times New Roman"/>
                <a:cs typeface="Times New Roman"/>
              </a:rPr>
              <a:t>Luminosity function is the basic observable for studying a </a:t>
            </a:r>
          </a:p>
          <a:p>
            <a:r>
              <a:rPr lang="en-US" sz="2500" i="1" dirty="0">
                <a:latin typeface="Times New Roman"/>
                <a:cs typeface="Times New Roman"/>
              </a:rPr>
              <a:t>population</a:t>
            </a:r>
            <a:r>
              <a:rPr lang="en-US" sz="2500" dirty="0">
                <a:latin typeface="Times New Roman"/>
                <a:cs typeface="Times New Roman"/>
              </a:rPr>
              <a:t> of </a:t>
            </a:r>
            <a:r>
              <a:rPr lang="en-US" sz="2500" dirty="0" smtClean="0">
                <a:latin typeface="Times New Roman"/>
                <a:cs typeface="Times New Roman"/>
              </a:rPr>
              <a:t>stars</a:t>
            </a:r>
            <a:endParaRPr lang="en-US" sz="2500" dirty="0">
              <a:latin typeface="Times New Roman"/>
              <a:cs typeface="Times New Roman"/>
            </a:endParaRPr>
          </a:p>
        </p:txBody>
      </p:sp>
      <p:sp>
        <p:nvSpPr>
          <p:cNvPr id="18443" name="Text Box 12"/>
          <p:cNvSpPr txBox="1">
            <a:spLocks noChangeArrowheads="1"/>
          </p:cNvSpPr>
          <p:nvPr/>
        </p:nvSpPr>
        <p:spPr bwMode="auto">
          <a:xfrm>
            <a:off x="7051675" y="6521450"/>
            <a:ext cx="2060618" cy="369332"/>
          </a:xfrm>
          <a:prstGeom prst="rect">
            <a:avLst/>
          </a:prstGeom>
          <a:noFill/>
          <a:ln w="9525">
            <a:noFill/>
            <a:miter lim="800000"/>
            <a:headEnd/>
            <a:tailEnd/>
          </a:ln>
        </p:spPr>
        <p:txBody>
          <a:bodyPr wrap="none">
            <a:prstTxWarp prst="textNoShape">
              <a:avLst/>
            </a:prstTxWarp>
            <a:spAutoFit/>
          </a:bodyPr>
          <a:lstStyle/>
          <a:p>
            <a:r>
              <a:rPr lang="en-US" i="1" dirty="0">
                <a:latin typeface="Times New Roman"/>
                <a:cs typeface="Times New Roman"/>
              </a:rPr>
              <a:t>(From P. </a:t>
            </a:r>
            <a:r>
              <a:rPr lang="en-US" i="1" dirty="0" err="1">
                <a:latin typeface="Times New Roman"/>
                <a:cs typeface="Times New Roman"/>
              </a:rPr>
              <a:t>Armitage</a:t>
            </a:r>
            <a:r>
              <a:rPr lang="en-US" i="1" dirty="0">
                <a:latin typeface="Times New Roman"/>
                <a:cs typeface="Times New Roman"/>
              </a:rPr>
              <a:t>)</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762000"/>
          </a:xfrm>
        </p:spPr>
        <p:txBody>
          <a:bodyPr>
            <a:normAutofit/>
          </a:bodyPr>
          <a:lstStyle/>
          <a:p>
            <a:pPr eaLnBrk="1" hangingPunct="1"/>
            <a:r>
              <a:rPr lang="en-US" dirty="0" smtClean="0"/>
              <a:t>Distances to Large Samples of Stars</a:t>
            </a:r>
            <a:endParaRPr lang="en-US" dirty="0"/>
          </a:p>
        </p:txBody>
      </p:sp>
      <p:sp>
        <p:nvSpPr>
          <p:cNvPr id="15363" name="Rectangle 3"/>
          <p:cNvSpPr>
            <a:spLocks noGrp="1" noChangeArrowheads="1"/>
          </p:cNvSpPr>
          <p:nvPr>
            <p:ph type="body" idx="1"/>
          </p:nvPr>
        </p:nvSpPr>
        <p:spPr>
          <a:xfrm>
            <a:off x="0" y="762000"/>
            <a:ext cx="9144000" cy="2971800"/>
          </a:xfrm>
        </p:spPr>
        <p:txBody>
          <a:bodyPr>
            <a:normAutofit/>
          </a:bodyPr>
          <a:lstStyle/>
          <a:p>
            <a:pPr eaLnBrk="1" hangingPunct="1"/>
            <a:r>
              <a:rPr lang="en-US" sz="2500" dirty="0" smtClean="0"/>
              <a:t>In any survey volume, fainter objects will be </a:t>
            </a:r>
            <a:r>
              <a:rPr lang="en-US" sz="2500" dirty="0" smtClean="0"/>
              <a:t>missing at the progressively larger distances: the </a:t>
            </a:r>
            <a:r>
              <a:rPr lang="en-US" sz="2500" b="1" i="1" dirty="0" err="1" smtClean="0">
                <a:solidFill>
                  <a:srgbClr val="800000"/>
                </a:solidFill>
              </a:rPr>
              <a:t>Malmquist</a:t>
            </a:r>
            <a:r>
              <a:rPr lang="en-US" sz="2500" b="1" i="1" dirty="0" smtClean="0">
                <a:solidFill>
                  <a:srgbClr val="800000"/>
                </a:solidFill>
              </a:rPr>
              <a:t> Bias</a:t>
            </a:r>
          </a:p>
          <a:p>
            <a:pPr eaLnBrk="1" hangingPunct="1"/>
            <a:r>
              <a:rPr lang="en-US" sz="2500" dirty="0" smtClean="0"/>
              <a:t>Errors is parallax measurements will bring some stars “closer” than they really are, but some stars in the other direction, so they will be missing from the sample; this asymmetry is the </a:t>
            </a:r>
            <a:r>
              <a:rPr lang="en-US" sz="2500" b="1" i="1" dirty="0" smtClean="0">
                <a:solidFill>
                  <a:srgbClr val="800000"/>
                </a:solidFill>
              </a:rPr>
              <a:t>Lutz-</a:t>
            </a:r>
            <a:r>
              <a:rPr lang="en-US" sz="2500" b="1" i="1" dirty="0" err="1" smtClean="0">
                <a:solidFill>
                  <a:srgbClr val="800000"/>
                </a:solidFill>
              </a:rPr>
              <a:t>Kelker</a:t>
            </a:r>
            <a:r>
              <a:rPr lang="en-US" sz="2500" b="1" i="1" dirty="0" smtClean="0">
                <a:solidFill>
                  <a:srgbClr val="800000"/>
                </a:solidFill>
              </a:rPr>
              <a:t> Bias</a:t>
            </a:r>
          </a:p>
          <a:p>
            <a:pPr eaLnBrk="1" hangingPunct="1"/>
            <a:r>
              <a:rPr lang="en-US" sz="2500" dirty="0" smtClean="0"/>
              <a:t>One way to select samples of nearby stars is through proper motions, which are much easier to measure than parallaxes</a:t>
            </a:r>
            <a:endParaRPr lang="en-US" sz="2500" dirty="0"/>
          </a:p>
        </p:txBody>
      </p:sp>
      <p:pic>
        <p:nvPicPr>
          <p:cNvPr id="4" name="Picture 3" descr="f3.9.pdf"/>
          <p:cNvPicPr>
            <a:picLocks noChangeAspect="1"/>
          </p:cNvPicPr>
          <p:nvPr/>
        </p:nvPicPr>
        <mc:AlternateContent>
          <mc:Choice xmlns:ma="http://schemas.microsoft.com/office/mac/drawingml/2008/main" Requires="ma">
            <p:blipFill>
              <a:blip r:embed="rId2">
                <a:lum bright="-5000" contrast="10000"/>
              </a:blip>
              <a:srcRect l="1818" t="2353" r="50909" b="29412"/>
              <a:stretch>
                <a:fillRect/>
              </a:stretch>
            </p:blipFill>
          </mc:Choice>
          <mc:Fallback>
            <p:blipFill>
              <a:blip r:embed="rId3">
                <a:lum bright="-5000" contrast="10000"/>
              </a:blip>
              <a:srcRect l="1818" t="2353" r="50909" b="29412"/>
              <a:stretch>
                <a:fillRect/>
              </a:stretch>
            </p:blipFill>
          </mc:Fallback>
        </mc:AlternateContent>
        <p:spPr>
          <a:xfrm rot="16200000">
            <a:off x="1259038" y="3545038"/>
            <a:ext cx="3132301" cy="3493622"/>
          </a:xfrm>
          <a:prstGeom prst="rect">
            <a:avLst/>
          </a:prstGeom>
        </p:spPr>
      </p:pic>
      <p:pic>
        <p:nvPicPr>
          <p:cNvPr id="5" name="Picture 4" descr="f3.10.pdf"/>
          <p:cNvPicPr>
            <a:picLocks noChangeAspect="1"/>
          </p:cNvPicPr>
          <p:nvPr/>
        </p:nvPicPr>
        <mc:AlternateContent>
          <mc:Choice xmlns:ma="http://schemas.microsoft.com/office/mac/drawingml/2008/main" Requires="ma">
            <p:blipFill>
              <a:blip r:embed="rId4">
                <a:lum bright="-5000" contrast="10000"/>
              </a:blip>
              <a:srcRect l="1818" t="2353" r="51818" b="29412"/>
              <a:stretch>
                <a:fillRect/>
              </a:stretch>
            </p:blipFill>
          </mc:Choice>
          <mc:Fallback>
            <p:blipFill>
              <a:blip r:embed="rId5">
                <a:lum bright="-5000" contrast="10000"/>
              </a:blip>
              <a:srcRect l="1818" t="2353" r="51818" b="29412"/>
              <a:stretch>
                <a:fillRect/>
              </a:stretch>
            </p:blipFill>
          </mc:Fallback>
        </mc:AlternateContent>
        <p:spPr>
          <a:xfrm rot="16200000">
            <a:off x="5034809" y="3510809"/>
            <a:ext cx="3132302" cy="35620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152400"/>
            <a:ext cx="3505200" cy="3657600"/>
          </a:xfrm>
        </p:spPr>
        <p:txBody>
          <a:bodyPr>
            <a:normAutofit fontScale="90000"/>
          </a:bodyPr>
          <a:lstStyle/>
          <a:p>
            <a:pPr eaLnBrk="1" hangingPunct="1"/>
            <a:r>
              <a:rPr lang="en-US" sz="3600" dirty="0"/>
              <a:t>Stars of Different Mass Evolve Off the MS Along Different Paths in the HRD, but the Physics is Basically the Same</a:t>
            </a:r>
            <a:endParaRPr lang="en-US" dirty="0"/>
          </a:p>
        </p:txBody>
      </p:sp>
      <p:pic>
        <p:nvPicPr>
          <p:cNvPr id="23555" name="Picture 3" descr="Iben-HRD.pdf                                                   000940CC&#10;george's disk                  B9F1EF54:"/>
          <p:cNvPicPr>
            <a:picLocks noChangeAspect="1" noChangeArrowheads="1"/>
          </p:cNvPicPr>
          <p:nvPr/>
        </p:nvPicPr>
        <p:blipFill>
          <a:blip r:embed="rId2">
            <a:lum bright="-16000" contrast="30000"/>
          </a:blip>
          <a:srcRect/>
          <a:stretch>
            <a:fillRect/>
          </a:stretch>
        </p:blipFill>
        <p:spPr bwMode="auto">
          <a:xfrm>
            <a:off x="3896450" y="0"/>
            <a:ext cx="5247550" cy="6858000"/>
          </a:xfrm>
          <a:prstGeom prst="rect">
            <a:avLst/>
          </a:prstGeom>
          <a:noFill/>
          <a:ln w="9525">
            <a:noFill/>
            <a:miter lim="800000"/>
            <a:headEnd/>
            <a:tailEnd/>
          </a:ln>
        </p:spPr>
      </p:pic>
      <p:sp>
        <p:nvSpPr>
          <p:cNvPr id="23556" name="Text Box 4"/>
          <p:cNvSpPr txBox="1">
            <a:spLocks noChangeArrowheads="1"/>
          </p:cNvSpPr>
          <p:nvPr/>
        </p:nvSpPr>
        <p:spPr bwMode="auto">
          <a:xfrm>
            <a:off x="4648200" y="5897562"/>
            <a:ext cx="20574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i="1" dirty="0"/>
              <a:t>(From </a:t>
            </a:r>
            <a:r>
              <a:rPr lang="en-US" sz="2000" i="1" dirty="0" err="1"/>
              <a:t>Iben</a:t>
            </a:r>
            <a:r>
              <a:rPr lang="en-US" sz="2000" i="1" dirty="0"/>
              <a:t>)</a:t>
            </a:r>
          </a:p>
        </p:txBody>
      </p:sp>
      <p:cxnSp>
        <p:nvCxnSpPr>
          <p:cNvPr id="6" name="Straight Connector 5"/>
          <p:cNvCxnSpPr/>
          <p:nvPr/>
        </p:nvCxnSpPr>
        <p:spPr>
          <a:xfrm rot="16200000" flipH="1">
            <a:off x="4114800" y="1676400"/>
            <a:ext cx="4953000" cy="3886200"/>
          </a:xfrm>
          <a:prstGeom prst="line">
            <a:avLst/>
          </a:prstGeom>
          <a:ln w="76200" cap="flat" cmpd="sng" algn="ctr">
            <a:solidFill>
              <a:srgbClr val="FFFF00">
                <a:alpha val="44000"/>
              </a:srgb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28600" y="4038600"/>
            <a:ext cx="3810000" cy="2677656"/>
          </a:xfrm>
          <a:prstGeom prst="rect">
            <a:avLst/>
          </a:prstGeom>
          <a:noFill/>
        </p:spPr>
        <p:txBody>
          <a:bodyPr wrap="square" rtlCol="0">
            <a:spAutoFit/>
          </a:bodyPr>
          <a:lstStyle/>
          <a:p>
            <a:r>
              <a:rPr lang="en-US" sz="2400" dirty="0" smtClean="0">
                <a:latin typeface="Times New Roman"/>
                <a:cs typeface="Times New Roman"/>
              </a:rPr>
              <a:t>Note that the nonlinearity of the mass-luminosity  </a:t>
            </a:r>
            <a:r>
              <a:rPr lang="en-US" sz="2400" dirty="0" err="1" smtClean="0">
                <a:latin typeface="Times New Roman"/>
                <a:cs typeface="Times New Roman"/>
              </a:rPr>
              <a:t>relation(s</a:t>
            </a:r>
            <a:r>
              <a:rPr lang="en-US" sz="2400" dirty="0" smtClean="0">
                <a:latin typeface="Times New Roman"/>
                <a:cs typeface="Times New Roman"/>
              </a:rPr>
              <a:t>) for stars decouples the stellar population components which dominate the mass from those which  dominate the light</a:t>
            </a:r>
            <a:endParaRPr lang="en-US" sz="2400" dirty="0">
              <a:latin typeface="Times New Roman"/>
              <a:cs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3.13a.pdf"/>
          <p:cNvPicPr>
            <a:picLocks noChangeAspect="1"/>
          </p:cNvPicPr>
          <p:nvPr/>
        </p:nvPicPr>
        <mc:AlternateContent>
          <mc:Choice xmlns:ma="http://schemas.microsoft.com/office/mac/drawingml/2008/main" Requires="ma">
            <p:blipFill>
              <a:blip r:embed="rId2"/>
              <a:srcRect l="2727" t="2353" r="60909" b="29412"/>
              <a:stretch>
                <a:fillRect/>
              </a:stretch>
            </p:blipFill>
          </mc:Choice>
          <mc:Fallback>
            <p:blipFill>
              <a:blip r:embed="rId3"/>
              <a:srcRect l="2727" t="2353" r="60909" b="29412"/>
              <a:stretch>
                <a:fillRect/>
              </a:stretch>
            </p:blipFill>
          </mc:Fallback>
        </mc:AlternateContent>
        <p:spPr>
          <a:xfrm rot="16200000">
            <a:off x="726133" y="-268930"/>
            <a:ext cx="3227264" cy="4679525"/>
          </a:xfrm>
          <a:prstGeom prst="rect">
            <a:avLst/>
          </a:prstGeom>
        </p:spPr>
      </p:pic>
      <p:pic>
        <p:nvPicPr>
          <p:cNvPr id="3" name="Picture 2" descr="f3.13b.pdf"/>
          <p:cNvPicPr>
            <a:picLocks noChangeAspect="1"/>
          </p:cNvPicPr>
          <p:nvPr/>
        </p:nvPicPr>
        <mc:AlternateContent>
          <mc:Choice xmlns:ma="http://schemas.microsoft.com/office/mac/drawingml/2008/main" Requires="ma">
            <p:blipFill>
              <a:blip r:embed="rId4"/>
              <a:srcRect l="2727" t="2353" r="60909" b="29412"/>
              <a:stretch>
                <a:fillRect/>
              </a:stretch>
            </p:blipFill>
          </mc:Choice>
          <mc:Fallback>
            <p:blipFill>
              <a:blip r:embed="rId5"/>
              <a:srcRect l="2727" t="2353" r="60909" b="29412"/>
              <a:stretch>
                <a:fillRect/>
              </a:stretch>
            </p:blipFill>
          </mc:Fallback>
        </mc:AlternateContent>
        <p:spPr>
          <a:xfrm rot="16200000">
            <a:off x="5190599" y="-295801"/>
            <a:ext cx="3227274" cy="4679528"/>
          </a:xfrm>
          <a:prstGeom prst="rect">
            <a:avLst/>
          </a:prstGeom>
        </p:spPr>
      </p:pic>
      <p:pic>
        <p:nvPicPr>
          <p:cNvPr id="4" name="Picture 3" descr="f3.13c.pdf"/>
          <p:cNvPicPr>
            <a:picLocks noChangeAspect="1"/>
          </p:cNvPicPr>
          <p:nvPr/>
        </p:nvPicPr>
        <mc:AlternateContent>
          <mc:Choice xmlns:ma="http://schemas.microsoft.com/office/mac/drawingml/2008/main" Requires="ma">
            <p:blipFill>
              <a:blip r:embed="rId6"/>
              <a:srcRect l="2727" t="2353" r="60909" b="29412"/>
              <a:stretch>
                <a:fillRect/>
              </a:stretch>
            </p:blipFill>
          </mc:Choice>
          <mc:Fallback>
            <p:blipFill>
              <a:blip r:embed="rId7"/>
              <a:srcRect l="2727" t="2353" r="60909" b="29412"/>
              <a:stretch>
                <a:fillRect/>
              </a:stretch>
            </p:blipFill>
          </mc:Fallback>
        </mc:AlternateContent>
        <p:spPr>
          <a:xfrm rot="16200000">
            <a:off x="726127" y="2904599"/>
            <a:ext cx="3227274" cy="4679528"/>
          </a:xfrm>
          <a:prstGeom prst="rect">
            <a:avLst/>
          </a:prstGeom>
        </p:spPr>
      </p:pic>
      <p:pic>
        <p:nvPicPr>
          <p:cNvPr id="5" name="Picture 4" descr="f3.13d.pdf"/>
          <p:cNvPicPr>
            <a:picLocks noChangeAspect="1"/>
          </p:cNvPicPr>
          <p:nvPr/>
        </p:nvPicPr>
        <mc:AlternateContent>
          <mc:Choice xmlns:ma="http://schemas.microsoft.com/office/mac/drawingml/2008/main" Requires="ma">
            <p:blipFill>
              <a:blip r:embed="rId8"/>
              <a:srcRect l="2727" t="2353" r="60909" b="29412"/>
              <a:stretch>
                <a:fillRect/>
              </a:stretch>
            </p:blipFill>
          </mc:Choice>
          <mc:Fallback>
            <p:blipFill>
              <a:blip r:embed="rId9"/>
              <a:srcRect l="2727" t="2353" r="60909" b="29412"/>
              <a:stretch>
                <a:fillRect/>
              </a:stretch>
            </p:blipFill>
          </mc:Fallback>
        </mc:AlternateContent>
        <p:spPr>
          <a:xfrm rot="16200000">
            <a:off x="5190599" y="2904599"/>
            <a:ext cx="3227274" cy="4679528"/>
          </a:xfrm>
          <a:prstGeom prst="rect">
            <a:avLst/>
          </a:prstGeom>
        </p:spPr>
      </p:pic>
      <p:sp>
        <p:nvSpPr>
          <p:cNvPr id="6" name="Rectangle 2"/>
          <p:cNvSpPr txBox="1">
            <a:spLocks noChangeArrowheads="1"/>
          </p:cNvSpPr>
          <p:nvPr/>
        </p:nvSpPr>
        <p:spPr>
          <a:xfrm>
            <a:off x="107528" y="-76200"/>
            <a:ext cx="9144000" cy="6096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0090"/>
                </a:solidFill>
                <a:effectLst/>
                <a:uLnTx/>
                <a:uFillTx/>
                <a:latin typeface="Times New Roman"/>
                <a:ea typeface="+mj-ea"/>
                <a:cs typeface="Times New Roman"/>
              </a:rPr>
              <a:t>Examples </a:t>
            </a:r>
            <a:r>
              <a:rPr lang="en-US" sz="3200" b="1" dirty="0" smtClean="0">
                <a:solidFill>
                  <a:srgbClr val="000090"/>
                </a:solidFill>
                <a:latin typeface="Times New Roman"/>
                <a:ea typeface="+mj-ea"/>
                <a:cs typeface="Times New Roman"/>
              </a:rPr>
              <a:t>of the </a:t>
            </a:r>
            <a:r>
              <a:rPr lang="en-US" sz="3200" b="1" dirty="0" err="1" smtClean="0">
                <a:solidFill>
                  <a:srgbClr val="000090"/>
                </a:solidFill>
                <a:latin typeface="Times New Roman"/>
                <a:ea typeface="+mj-ea"/>
                <a:cs typeface="Times New Roman"/>
              </a:rPr>
              <a:t>Malmquist</a:t>
            </a:r>
            <a:r>
              <a:rPr lang="en-US" sz="3200" b="1" dirty="0" smtClean="0">
                <a:solidFill>
                  <a:srgbClr val="000090"/>
                </a:solidFill>
                <a:latin typeface="Times New Roman"/>
                <a:ea typeface="+mj-ea"/>
                <a:cs typeface="Times New Roman"/>
              </a:rPr>
              <a:t> Bias Corrections </a:t>
            </a:r>
            <a:endParaRPr kumimoji="0" lang="en-US" sz="3200" b="1" i="0" u="none" strike="noStrike" kern="1200" cap="none" spc="0" normalizeH="0" baseline="0" noProof="0" dirty="0">
              <a:ln>
                <a:noFill/>
              </a:ln>
              <a:solidFill>
                <a:srgbClr val="000090"/>
              </a:solidFill>
              <a:effectLst/>
              <a:uLnTx/>
              <a:uFillTx/>
              <a:latin typeface="Times New Roman"/>
              <a:ea typeface="+mj-ea"/>
              <a:cs typeface="Times New Roman"/>
            </a:endParaRPr>
          </a:p>
        </p:txBody>
      </p:sp>
      <p:sp>
        <p:nvSpPr>
          <p:cNvPr id="7" name="TextBox 6"/>
          <p:cNvSpPr txBox="1"/>
          <p:nvPr/>
        </p:nvSpPr>
        <p:spPr>
          <a:xfrm>
            <a:off x="3733800" y="5297269"/>
            <a:ext cx="2117887" cy="646331"/>
          </a:xfrm>
          <a:prstGeom prst="rect">
            <a:avLst/>
          </a:prstGeom>
          <a:solidFill>
            <a:schemeClr val="bg1"/>
          </a:solidFill>
        </p:spPr>
        <p:txBody>
          <a:bodyPr wrap="none" rtlCol="0">
            <a:spAutoFit/>
          </a:bodyPr>
          <a:lstStyle/>
          <a:p>
            <a:r>
              <a:rPr lang="en-US" dirty="0" smtClean="0">
                <a:latin typeface="Times New Roman"/>
                <a:cs typeface="Times New Roman"/>
              </a:rPr>
              <a:t>Dotted:  as observed</a:t>
            </a:r>
          </a:p>
          <a:p>
            <a:r>
              <a:rPr lang="en-US" dirty="0" smtClean="0">
                <a:latin typeface="Times New Roman"/>
                <a:cs typeface="Times New Roman"/>
              </a:rPr>
              <a:t>Solid:  MB corrected</a:t>
            </a:r>
            <a:endParaRPr lang="en-US" dirty="0">
              <a:latin typeface="Times New Roman"/>
              <a:cs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3" descr="lf.gif                                                         00052C2DMacintosh HD                   B7465B8A:"/>
          <p:cNvPicPr>
            <a:picLocks noChangeAspect="1" noChangeArrowheads="1"/>
          </p:cNvPicPr>
          <p:nvPr/>
        </p:nvPicPr>
        <p:blipFill>
          <a:blip r:embed="rId2"/>
          <a:srcRect/>
          <a:stretch>
            <a:fillRect/>
          </a:stretch>
        </p:blipFill>
        <p:spPr bwMode="auto">
          <a:xfrm>
            <a:off x="609600" y="838200"/>
            <a:ext cx="7924800" cy="4902200"/>
          </a:xfrm>
          <a:prstGeom prst="rect">
            <a:avLst/>
          </a:prstGeom>
          <a:noFill/>
          <a:ln w="9525">
            <a:noFill/>
            <a:miter lim="800000"/>
            <a:headEnd/>
            <a:tailEnd/>
          </a:ln>
        </p:spPr>
      </p:pic>
      <p:sp>
        <p:nvSpPr>
          <p:cNvPr id="19459" name="Text Box 4"/>
          <p:cNvSpPr txBox="1">
            <a:spLocks noChangeArrowheads="1"/>
          </p:cNvSpPr>
          <p:nvPr/>
        </p:nvSpPr>
        <p:spPr bwMode="auto">
          <a:xfrm>
            <a:off x="288925" y="76200"/>
            <a:ext cx="8443337" cy="892552"/>
          </a:xfrm>
          <a:prstGeom prst="rect">
            <a:avLst/>
          </a:prstGeom>
          <a:noFill/>
          <a:ln w="9525">
            <a:noFill/>
            <a:miter lim="800000"/>
            <a:headEnd/>
            <a:tailEnd/>
          </a:ln>
        </p:spPr>
        <p:txBody>
          <a:bodyPr wrap="none">
            <a:prstTxWarp prst="textNoShape">
              <a:avLst/>
            </a:prstTxWarp>
            <a:spAutoFit/>
          </a:bodyPr>
          <a:lstStyle/>
          <a:p>
            <a:r>
              <a:rPr lang="en-US" sz="2600" dirty="0">
                <a:latin typeface="Times New Roman"/>
                <a:cs typeface="Times New Roman"/>
              </a:rPr>
              <a:t>Local luminosity function (stars with </a:t>
            </a:r>
            <a:r>
              <a:rPr lang="en-US" sz="2600" i="1" dirty="0" err="1">
                <a:latin typeface="Times New Roman"/>
                <a:cs typeface="Times New Roman"/>
              </a:rPr>
              <a:t>d</a:t>
            </a:r>
            <a:r>
              <a:rPr lang="en-US" sz="2600" dirty="0">
                <a:latin typeface="Times New Roman"/>
                <a:cs typeface="Times New Roman"/>
              </a:rPr>
              <a:t> &lt; 20 pc) for the Milky </a:t>
            </a:r>
          </a:p>
          <a:p>
            <a:r>
              <a:rPr lang="en-US" sz="2600" dirty="0">
                <a:latin typeface="Times New Roman"/>
                <a:cs typeface="Times New Roman"/>
              </a:rPr>
              <a:t>Way measured by </a:t>
            </a:r>
            <a:r>
              <a:rPr lang="en-US" sz="2600" dirty="0" err="1">
                <a:latin typeface="Times New Roman"/>
                <a:cs typeface="Times New Roman"/>
              </a:rPr>
              <a:t>Kroupa</a:t>
            </a:r>
            <a:r>
              <a:rPr lang="en-US" sz="2600" dirty="0">
                <a:latin typeface="Times New Roman"/>
                <a:cs typeface="Times New Roman"/>
              </a:rPr>
              <a:t>, Tout &amp; Gilmore (1993):</a:t>
            </a:r>
          </a:p>
        </p:txBody>
      </p:sp>
      <p:sp>
        <p:nvSpPr>
          <p:cNvPr id="19460" name="Line 5"/>
          <p:cNvSpPr>
            <a:spLocks noChangeShapeType="1"/>
          </p:cNvSpPr>
          <p:nvPr/>
        </p:nvSpPr>
        <p:spPr bwMode="auto">
          <a:xfrm>
            <a:off x="5867400" y="5679757"/>
            <a:ext cx="1981200" cy="0"/>
          </a:xfrm>
          <a:prstGeom prst="line">
            <a:avLst/>
          </a:prstGeom>
          <a:noFill/>
          <a:ln w="22225">
            <a:solidFill>
              <a:schemeClr val="tx1"/>
            </a:solidFill>
            <a:round/>
            <a:headEnd/>
            <a:tailEnd type="arrow" w="med" len="med"/>
          </a:ln>
        </p:spPr>
        <p:txBody>
          <a:bodyPr wrap="none" anchor="ctr">
            <a:prstTxWarp prst="textNoShape">
              <a:avLst/>
            </a:prstTxWarp>
          </a:bodyPr>
          <a:lstStyle/>
          <a:p>
            <a:endParaRPr lang="en-US" sz="2600">
              <a:latin typeface="Times New Roman"/>
              <a:cs typeface="Times New Roman"/>
            </a:endParaRPr>
          </a:p>
        </p:txBody>
      </p:sp>
      <p:sp>
        <p:nvSpPr>
          <p:cNvPr id="19461" name="Line 6"/>
          <p:cNvSpPr>
            <a:spLocks noChangeShapeType="1"/>
          </p:cNvSpPr>
          <p:nvPr/>
        </p:nvSpPr>
        <p:spPr bwMode="auto">
          <a:xfrm flipH="1">
            <a:off x="1905000" y="5679757"/>
            <a:ext cx="1676400" cy="0"/>
          </a:xfrm>
          <a:prstGeom prst="line">
            <a:avLst/>
          </a:prstGeom>
          <a:noFill/>
          <a:ln w="22225">
            <a:solidFill>
              <a:schemeClr val="tx1"/>
            </a:solidFill>
            <a:round/>
            <a:headEnd/>
            <a:tailEnd type="arrow" w="med" len="med"/>
          </a:ln>
        </p:spPr>
        <p:txBody>
          <a:bodyPr wrap="none" anchor="ctr">
            <a:prstTxWarp prst="textNoShape">
              <a:avLst/>
            </a:prstTxWarp>
          </a:bodyPr>
          <a:lstStyle/>
          <a:p>
            <a:endParaRPr lang="en-US" sz="2600">
              <a:latin typeface="Times New Roman"/>
              <a:cs typeface="Times New Roman"/>
            </a:endParaRPr>
          </a:p>
        </p:txBody>
      </p:sp>
      <p:sp>
        <p:nvSpPr>
          <p:cNvPr id="19462" name="Text Box 7"/>
          <p:cNvSpPr txBox="1">
            <a:spLocks noChangeArrowheads="1"/>
          </p:cNvSpPr>
          <p:nvPr/>
        </p:nvSpPr>
        <p:spPr bwMode="auto">
          <a:xfrm>
            <a:off x="6216650" y="5679757"/>
            <a:ext cx="1490199" cy="492443"/>
          </a:xfrm>
          <a:prstGeom prst="rect">
            <a:avLst/>
          </a:prstGeom>
          <a:noFill/>
          <a:ln w="9525">
            <a:noFill/>
            <a:miter lim="800000"/>
            <a:headEnd/>
            <a:tailEnd/>
          </a:ln>
        </p:spPr>
        <p:txBody>
          <a:bodyPr wrap="none">
            <a:prstTxWarp prst="textNoShape">
              <a:avLst/>
            </a:prstTxWarp>
            <a:spAutoFit/>
          </a:bodyPr>
          <a:lstStyle/>
          <a:p>
            <a:r>
              <a:rPr lang="en-US" sz="2600">
                <a:latin typeface="Times New Roman"/>
                <a:cs typeface="Times New Roman"/>
              </a:rPr>
              <a:t>faint stars</a:t>
            </a:r>
          </a:p>
        </p:txBody>
      </p:sp>
      <p:sp>
        <p:nvSpPr>
          <p:cNvPr id="19463" name="Text Box 8"/>
          <p:cNvSpPr txBox="1">
            <a:spLocks noChangeArrowheads="1"/>
          </p:cNvSpPr>
          <p:nvPr/>
        </p:nvSpPr>
        <p:spPr bwMode="auto">
          <a:xfrm>
            <a:off x="2155825" y="6316663"/>
            <a:ext cx="184150" cy="492443"/>
          </a:xfrm>
          <a:prstGeom prst="rect">
            <a:avLst/>
          </a:prstGeom>
          <a:noFill/>
          <a:ln w="9525">
            <a:noFill/>
            <a:miter lim="800000"/>
            <a:headEnd/>
            <a:tailEnd/>
          </a:ln>
        </p:spPr>
        <p:txBody>
          <a:bodyPr>
            <a:prstTxWarp prst="textNoShape">
              <a:avLst/>
            </a:prstTxWarp>
            <a:spAutoFit/>
          </a:bodyPr>
          <a:lstStyle/>
          <a:p>
            <a:pPr>
              <a:spcBef>
                <a:spcPct val="50000"/>
              </a:spcBef>
            </a:pPr>
            <a:endParaRPr lang="en-US" sz="2600">
              <a:latin typeface="Times New Roman"/>
              <a:cs typeface="Times New Roman"/>
            </a:endParaRPr>
          </a:p>
        </p:txBody>
      </p:sp>
      <p:sp>
        <p:nvSpPr>
          <p:cNvPr id="19464" name="Text Box 9"/>
          <p:cNvSpPr txBox="1">
            <a:spLocks noChangeArrowheads="1"/>
          </p:cNvSpPr>
          <p:nvPr/>
        </p:nvSpPr>
        <p:spPr bwMode="auto">
          <a:xfrm>
            <a:off x="2114550" y="5679757"/>
            <a:ext cx="1675634" cy="492443"/>
          </a:xfrm>
          <a:prstGeom prst="rect">
            <a:avLst/>
          </a:prstGeom>
          <a:noFill/>
          <a:ln w="9525">
            <a:noFill/>
            <a:miter lim="800000"/>
            <a:headEnd/>
            <a:tailEnd/>
          </a:ln>
        </p:spPr>
        <p:txBody>
          <a:bodyPr wrap="none">
            <a:prstTxWarp prst="textNoShape">
              <a:avLst/>
            </a:prstTxWarp>
            <a:spAutoFit/>
          </a:bodyPr>
          <a:lstStyle/>
          <a:p>
            <a:r>
              <a:rPr lang="en-US" sz="2600">
                <a:latin typeface="Times New Roman"/>
                <a:cs typeface="Times New Roman"/>
              </a:rPr>
              <a:t>bright stars</a:t>
            </a:r>
          </a:p>
        </p:txBody>
      </p:sp>
      <p:sp>
        <p:nvSpPr>
          <p:cNvPr id="19465" name="Text Box 10"/>
          <p:cNvSpPr txBox="1">
            <a:spLocks noChangeArrowheads="1"/>
          </p:cNvSpPr>
          <p:nvPr/>
        </p:nvSpPr>
        <p:spPr bwMode="auto">
          <a:xfrm>
            <a:off x="7051675" y="6521450"/>
            <a:ext cx="2060618" cy="369332"/>
          </a:xfrm>
          <a:prstGeom prst="rect">
            <a:avLst/>
          </a:prstGeom>
          <a:noFill/>
          <a:ln w="9525">
            <a:noFill/>
            <a:miter lim="800000"/>
            <a:headEnd/>
            <a:tailEnd/>
          </a:ln>
        </p:spPr>
        <p:txBody>
          <a:bodyPr wrap="none">
            <a:prstTxWarp prst="textNoShape">
              <a:avLst/>
            </a:prstTxWarp>
            <a:spAutoFit/>
          </a:bodyPr>
          <a:lstStyle/>
          <a:p>
            <a:r>
              <a:rPr lang="en-US" i="1" dirty="0">
                <a:latin typeface="Times New Roman"/>
                <a:cs typeface="Times New Roman"/>
              </a:rPr>
              <a:t>(From P. </a:t>
            </a:r>
            <a:r>
              <a:rPr lang="en-US" i="1" dirty="0" err="1">
                <a:latin typeface="Times New Roman"/>
                <a:cs typeface="Times New Roman"/>
              </a:rPr>
              <a:t>Armitage</a:t>
            </a:r>
            <a:r>
              <a:rPr lang="en-US" i="1" dirty="0">
                <a:latin typeface="Times New Roman"/>
                <a:cs typeface="Times New Roman"/>
              </a:rPr>
              <a:t>)</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3.12.pdf"/>
          <p:cNvPicPr>
            <a:picLocks noChangeAspect="1"/>
          </p:cNvPicPr>
          <p:nvPr/>
        </p:nvPicPr>
        <mc:AlternateContent>
          <mc:Choice xmlns:ma="http://schemas.microsoft.com/office/mac/drawingml/2008/main" Requires="ma">
            <p:blipFill>
              <a:blip r:embed="rId2"/>
              <a:srcRect l="1818" t="2353" r="60909" b="29412"/>
              <a:stretch>
                <a:fillRect/>
              </a:stretch>
            </p:blipFill>
          </mc:Choice>
          <mc:Fallback>
            <p:blipFill>
              <a:blip r:embed="rId3"/>
              <a:srcRect l="1818" t="2353" r="60909" b="29412"/>
              <a:stretch>
                <a:fillRect/>
              </a:stretch>
            </p:blipFill>
          </mc:Fallback>
        </mc:AlternateContent>
        <p:spPr>
          <a:xfrm rot="16200000">
            <a:off x="1352687" y="-576445"/>
            <a:ext cx="6157957" cy="8710929"/>
          </a:xfrm>
          <a:prstGeom prst="rect">
            <a:avLst/>
          </a:prstGeom>
        </p:spPr>
      </p:pic>
      <p:sp>
        <p:nvSpPr>
          <p:cNvPr id="5" name="Rectangle 2"/>
          <p:cNvSpPr txBox="1">
            <a:spLocks noChangeArrowheads="1"/>
          </p:cNvSpPr>
          <p:nvPr/>
        </p:nvSpPr>
        <p:spPr>
          <a:xfrm>
            <a:off x="0" y="0"/>
            <a:ext cx="9144000" cy="762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90"/>
                </a:solidFill>
                <a:effectLst/>
                <a:uLnTx/>
                <a:uFillTx/>
                <a:latin typeface="Times New Roman"/>
                <a:ea typeface="+mj-ea"/>
                <a:cs typeface="Times New Roman"/>
              </a:rPr>
              <a:t>Local V Band Luminosity Function</a:t>
            </a:r>
            <a:endParaRPr kumimoji="0" lang="en-US" sz="4000" b="1" i="0" u="none" strike="noStrike" kern="1200" cap="none" spc="0" normalizeH="0" baseline="0" noProof="0" dirty="0">
              <a:ln>
                <a:noFill/>
              </a:ln>
              <a:solidFill>
                <a:srgbClr val="000090"/>
              </a:solidFill>
              <a:effectLst/>
              <a:uLnTx/>
              <a:uFillTx/>
              <a:latin typeface="Times New Roman"/>
              <a:ea typeface="+mj-ea"/>
              <a:cs typeface="Times New Roman"/>
            </a:endParaRPr>
          </a:p>
        </p:txBody>
      </p:sp>
      <p:sp>
        <p:nvSpPr>
          <p:cNvPr id="6" name="TextBox 5"/>
          <p:cNvSpPr txBox="1"/>
          <p:nvPr/>
        </p:nvSpPr>
        <p:spPr>
          <a:xfrm>
            <a:off x="2209800" y="3733800"/>
            <a:ext cx="2852063" cy="369332"/>
          </a:xfrm>
          <a:prstGeom prst="rect">
            <a:avLst/>
          </a:prstGeom>
          <a:solidFill>
            <a:schemeClr val="bg1"/>
          </a:solidFill>
        </p:spPr>
        <p:txBody>
          <a:bodyPr wrap="none" rtlCol="0">
            <a:spAutoFit/>
          </a:bodyPr>
          <a:lstStyle/>
          <a:p>
            <a:r>
              <a:rPr lang="en-US" dirty="0" smtClean="0">
                <a:latin typeface="Times New Roman"/>
                <a:cs typeface="Times New Roman"/>
              </a:rPr>
              <a:t>Open squares: color-selected</a:t>
            </a:r>
            <a:endParaRPr lang="en-US" dirty="0">
              <a:latin typeface="Times New Roman"/>
              <a:cs typeface="Times New Roman"/>
            </a:endParaRPr>
          </a:p>
        </p:txBody>
      </p:sp>
      <p:sp>
        <p:nvSpPr>
          <p:cNvPr id="7" name="TextBox 6"/>
          <p:cNvSpPr txBox="1"/>
          <p:nvPr/>
        </p:nvSpPr>
        <p:spPr>
          <a:xfrm>
            <a:off x="4572000" y="1219200"/>
            <a:ext cx="3762568" cy="369332"/>
          </a:xfrm>
          <a:prstGeom prst="rect">
            <a:avLst/>
          </a:prstGeom>
          <a:solidFill>
            <a:schemeClr val="bg1"/>
          </a:solidFill>
        </p:spPr>
        <p:txBody>
          <a:bodyPr wrap="none" rtlCol="0">
            <a:spAutoFit/>
          </a:bodyPr>
          <a:lstStyle/>
          <a:p>
            <a:r>
              <a:rPr lang="en-US" dirty="0" smtClean="0">
                <a:latin typeface="Times New Roman"/>
                <a:cs typeface="Times New Roman"/>
              </a:rPr>
              <a:t>Solid triangles: proper motion selected</a:t>
            </a:r>
            <a:endParaRPr lang="en-US" dirty="0">
              <a:latin typeface="Times New Roman"/>
              <a:cs typeface="Times New Roman"/>
            </a:endParaRPr>
          </a:p>
        </p:txBody>
      </p:sp>
      <p:cxnSp>
        <p:nvCxnSpPr>
          <p:cNvPr id="9" name="Straight Arrow Connector 8"/>
          <p:cNvCxnSpPr/>
          <p:nvPr/>
        </p:nvCxnSpPr>
        <p:spPr>
          <a:xfrm rot="16200000" flipV="1">
            <a:off x="2895600" y="3124200"/>
            <a:ext cx="8382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0800000" flipV="1">
            <a:off x="5257800" y="1588532"/>
            <a:ext cx="990600" cy="6974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772150" y="7938"/>
            <a:ext cx="3371850" cy="438150"/>
          </a:xfrm>
          <a:prstGeom prst="rect">
            <a:avLst/>
          </a:prstGeom>
          <a:noFill/>
        </p:spPr>
      </p:pic>
      <p:pic>
        <p:nvPicPr>
          <p:cNvPr id="2051" name="Picture 3"/>
          <p:cNvPicPr>
            <a:picLocks noChangeAspect="1" noChangeArrowheads="1"/>
          </p:cNvPicPr>
          <p:nvPr/>
        </p:nvPicPr>
        <p:blipFill>
          <a:blip r:embed="rId3"/>
          <a:srcRect/>
          <a:stretch>
            <a:fillRect/>
          </a:stretch>
        </p:blipFill>
        <p:spPr bwMode="auto">
          <a:xfrm>
            <a:off x="1308100" y="685800"/>
            <a:ext cx="6526213" cy="5486400"/>
          </a:xfrm>
          <a:prstGeom prst="rect">
            <a:avLst/>
          </a:prstGeom>
          <a:noFill/>
        </p:spPr>
      </p:pic>
      <p:sp>
        <p:nvSpPr>
          <p:cNvPr id="2052" name="Text Box 4"/>
          <p:cNvSpPr txBox="1">
            <a:spLocks noChangeArrowheads="1"/>
          </p:cNvSpPr>
          <p:nvPr/>
        </p:nvSpPr>
        <p:spPr bwMode="auto">
          <a:xfrm>
            <a:off x="7938" y="6156325"/>
            <a:ext cx="9128125" cy="701675"/>
          </a:xfrm>
          <a:prstGeom prst="rect">
            <a:avLst/>
          </a:prstGeom>
          <a:noFill/>
          <a:ln w="9525">
            <a:noFill/>
            <a:miter lim="800000"/>
            <a:headEnd/>
            <a:tailEnd/>
          </a:ln>
          <a:effectLst/>
        </p:spPr>
        <p:txBody>
          <a:bodyPr anchor="b">
            <a:prstTxWarp prst="textNoShape">
              <a:avLst/>
            </a:prstTxWarp>
            <a:spAutoFit/>
          </a:bodyPr>
          <a:lstStyle/>
          <a:p>
            <a:r>
              <a:rPr lang="en-US" sz="1000">
                <a:latin typeface="Arial" pitchFamily="68" charset="0"/>
              </a:rPr>
              <a:t>Fig. 1.— Proper-motion distributions (top) and color-magnitude diagrams (bottom). The scale of the proper motions is displacement in Wide Field Camera (WFC) pixels over the 32 month time baseline; a full WFC pixel of displacement would correspond to 37.5 mas yr−1. Since all reference stars were cluster members, the zero point of motion is the mean motion of cluster stars. Left: The entire sample; center: stars within the proper-motion region described in the text; right: stars outside this region. Numbers at right are stars per unit-magnitude bin. </a:t>
            </a:r>
          </a:p>
        </p:txBody>
      </p:sp>
      <p:sp>
        <p:nvSpPr>
          <p:cNvPr id="2053" name="Text Box 5"/>
          <p:cNvSpPr txBox="1">
            <a:spLocks noChangeArrowheads="1"/>
          </p:cNvSpPr>
          <p:nvPr/>
        </p:nvSpPr>
        <p:spPr bwMode="auto">
          <a:xfrm>
            <a:off x="7938" y="7938"/>
            <a:ext cx="5470525" cy="677862"/>
          </a:xfrm>
          <a:prstGeom prst="rect">
            <a:avLst/>
          </a:prstGeom>
          <a:noFill/>
          <a:ln w="9525">
            <a:noFill/>
            <a:miter lim="800000"/>
            <a:headEnd/>
            <a:tailEnd/>
          </a:ln>
          <a:effectLst/>
        </p:spPr>
        <p:txBody>
          <a:bodyPr>
            <a:prstTxWarp prst="textNoShape">
              <a:avLst/>
            </a:prstTxWarp>
            <a:spAutoFit/>
          </a:bodyPr>
          <a:lstStyle/>
          <a:p>
            <a:r>
              <a:rPr lang="en-US" sz="1200">
                <a:latin typeface="Arial" pitchFamily="68" charset="0"/>
              </a:rPr>
              <a:t>From The Astrophysical Journal Letters 492(1):L37–L40.</a:t>
            </a:r>
          </a:p>
          <a:p>
            <a:r>
              <a:rPr lang="en-US" sz="1200">
                <a:latin typeface="Arial" pitchFamily="68" charset="0"/>
              </a:rPr>
              <a:t>© 1998 by The American Astronomical Society.</a:t>
            </a:r>
          </a:p>
          <a:p>
            <a:r>
              <a:rPr lang="en-US" sz="1200">
                <a:latin typeface="Arial" pitchFamily="68" charset="0"/>
              </a:rPr>
              <a:t>For permission to reuse, contact journalpermissions@press.uchicago.edu.</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772150" y="7938"/>
            <a:ext cx="3371850" cy="438150"/>
          </a:xfrm>
          <a:prstGeom prst="rect">
            <a:avLst/>
          </a:prstGeom>
          <a:noFill/>
        </p:spPr>
      </p:pic>
      <p:pic>
        <p:nvPicPr>
          <p:cNvPr id="2051" name="Picture 3"/>
          <p:cNvPicPr>
            <a:picLocks noChangeAspect="1" noChangeArrowheads="1"/>
          </p:cNvPicPr>
          <p:nvPr/>
        </p:nvPicPr>
        <p:blipFill>
          <a:blip r:embed="rId3"/>
          <a:srcRect/>
          <a:stretch>
            <a:fillRect/>
          </a:stretch>
        </p:blipFill>
        <p:spPr bwMode="auto">
          <a:xfrm>
            <a:off x="1692275" y="685800"/>
            <a:ext cx="5757863" cy="5486400"/>
          </a:xfrm>
          <a:prstGeom prst="rect">
            <a:avLst/>
          </a:prstGeom>
          <a:noFill/>
        </p:spPr>
      </p:pic>
      <p:sp>
        <p:nvSpPr>
          <p:cNvPr id="2052" name="Text Box 4"/>
          <p:cNvSpPr txBox="1">
            <a:spLocks noChangeArrowheads="1"/>
          </p:cNvSpPr>
          <p:nvPr/>
        </p:nvSpPr>
        <p:spPr bwMode="auto">
          <a:xfrm>
            <a:off x="7938" y="6003925"/>
            <a:ext cx="9128125" cy="854075"/>
          </a:xfrm>
          <a:prstGeom prst="rect">
            <a:avLst/>
          </a:prstGeom>
          <a:noFill/>
          <a:ln w="9525">
            <a:noFill/>
            <a:miter lim="800000"/>
            <a:headEnd/>
            <a:tailEnd/>
          </a:ln>
          <a:effectLst/>
        </p:spPr>
        <p:txBody>
          <a:bodyPr anchor="b">
            <a:prstTxWarp prst="textNoShape">
              <a:avLst/>
            </a:prstTxWarp>
            <a:spAutoFit/>
          </a:bodyPr>
          <a:lstStyle/>
          <a:p>
            <a:r>
              <a:rPr lang="en-US" sz="1000">
                <a:latin typeface="Arial" pitchFamily="68" charset="0"/>
              </a:rPr>
              <a:t>Fig. 4.—Top: Our new luminosity function of NGC 6397, with Poisson error bars (plotted only when they are larger than the sizes of the symbols). The vertical array of three small circles is explained in the text. The crosses are the LF given by CPK, converted to the present field size. Bottom: Mass functions, as derived from each of the two MLRs indicated. For clarity, the sets of three points representing the empty bin have been connected with lines. The error bars arise from those of the log LF points. The MFs are shown for two different assumed distance moduli, as labeled. </a:t>
            </a:r>
          </a:p>
        </p:txBody>
      </p:sp>
      <p:sp>
        <p:nvSpPr>
          <p:cNvPr id="2053" name="Text Box 5"/>
          <p:cNvSpPr txBox="1">
            <a:spLocks noChangeArrowheads="1"/>
          </p:cNvSpPr>
          <p:nvPr/>
        </p:nvSpPr>
        <p:spPr bwMode="auto">
          <a:xfrm>
            <a:off x="7938" y="7938"/>
            <a:ext cx="5470525" cy="677862"/>
          </a:xfrm>
          <a:prstGeom prst="rect">
            <a:avLst/>
          </a:prstGeom>
          <a:noFill/>
          <a:ln w="9525">
            <a:noFill/>
            <a:miter lim="800000"/>
            <a:headEnd/>
            <a:tailEnd/>
          </a:ln>
          <a:effectLst/>
        </p:spPr>
        <p:txBody>
          <a:bodyPr>
            <a:prstTxWarp prst="textNoShape">
              <a:avLst/>
            </a:prstTxWarp>
            <a:spAutoFit/>
          </a:bodyPr>
          <a:lstStyle/>
          <a:p>
            <a:r>
              <a:rPr lang="en-US" sz="1200">
                <a:latin typeface="Arial" pitchFamily="68" charset="0"/>
              </a:rPr>
              <a:t>From The Astrophysical Journal Letters 492(1):L37–L40.</a:t>
            </a:r>
          </a:p>
          <a:p>
            <a:r>
              <a:rPr lang="en-US" sz="1200">
                <a:latin typeface="Arial" pitchFamily="68" charset="0"/>
              </a:rPr>
              <a:t>© 1998 by The American Astronomical Society.</a:t>
            </a:r>
          </a:p>
          <a:p>
            <a:r>
              <a:rPr lang="en-US" sz="1200">
                <a:latin typeface="Arial" pitchFamily="68" charset="0"/>
              </a:rPr>
              <a:t>For permission to reuse, contact journalpermissions@press.uchicago.edu.</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1371600" y="0"/>
            <a:ext cx="6354474" cy="707886"/>
          </a:xfrm>
          <a:prstGeom prst="rect">
            <a:avLst/>
          </a:prstGeom>
          <a:noFill/>
          <a:ln w="9525">
            <a:noFill/>
            <a:miter lim="800000"/>
            <a:headEnd/>
            <a:tailEnd/>
          </a:ln>
        </p:spPr>
        <p:txBody>
          <a:bodyPr wrap="none">
            <a:prstTxWarp prst="textNoShape">
              <a:avLst/>
            </a:prstTxWarp>
            <a:spAutoFit/>
          </a:bodyPr>
          <a:lstStyle/>
          <a:p>
            <a:r>
              <a:rPr lang="en-US" sz="4000" b="1" dirty="0">
                <a:solidFill>
                  <a:srgbClr val="000090"/>
                </a:solidFill>
                <a:latin typeface="Times New Roman"/>
                <a:cs typeface="Times New Roman"/>
              </a:rPr>
              <a:t>Initial Mass Function (IMF)</a:t>
            </a:r>
          </a:p>
        </p:txBody>
      </p:sp>
      <p:sp>
        <p:nvSpPr>
          <p:cNvPr id="20484" name="Text Box 4"/>
          <p:cNvSpPr txBox="1">
            <a:spLocks noChangeArrowheads="1"/>
          </p:cNvSpPr>
          <p:nvPr/>
        </p:nvSpPr>
        <p:spPr bwMode="auto">
          <a:xfrm>
            <a:off x="152400" y="733425"/>
            <a:ext cx="8762999" cy="1631216"/>
          </a:xfrm>
          <a:prstGeom prst="rect">
            <a:avLst/>
          </a:prstGeom>
          <a:noFill/>
          <a:ln w="9525">
            <a:noFill/>
            <a:miter lim="800000"/>
            <a:headEnd/>
            <a:tailEnd/>
          </a:ln>
        </p:spPr>
        <p:txBody>
          <a:bodyPr wrap="square">
            <a:prstTxWarp prst="textNoShape">
              <a:avLst/>
            </a:prstTxWarp>
            <a:spAutoFit/>
          </a:bodyPr>
          <a:lstStyle/>
          <a:p>
            <a:r>
              <a:rPr lang="en-US" sz="2500" dirty="0">
                <a:latin typeface="Times New Roman"/>
                <a:cs typeface="Times New Roman"/>
              </a:rPr>
              <a:t>Starting from the observed luminosity function, possible to</a:t>
            </a:r>
            <a:r>
              <a:rPr lang="en-US" sz="2500" dirty="0" smtClean="0">
                <a:latin typeface="Times New Roman"/>
                <a:cs typeface="Times New Roman"/>
              </a:rPr>
              <a:t> derive </a:t>
            </a:r>
            <a:r>
              <a:rPr lang="en-US" sz="2500" dirty="0">
                <a:latin typeface="Times New Roman"/>
                <a:cs typeface="Times New Roman"/>
              </a:rPr>
              <a:t>an estimate for the Initial Mass Function (IMF). To</a:t>
            </a:r>
            <a:r>
              <a:rPr lang="en-US" sz="2500" dirty="0" smtClean="0">
                <a:latin typeface="Times New Roman"/>
                <a:cs typeface="Times New Roman"/>
              </a:rPr>
              <a:t>  define </a:t>
            </a:r>
            <a:r>
              <a:rPr lang="en-US" sz="2500" dirty="0">
                <a:latin typeface="Times New Roman"/>
                <a:cs typeface="Times New Roman"/>
              </a:rPr>
              <a:t>the IMF, imagine that we form a large number of stars.</a:t>
            </a:r>
          </a:p>
          <a:p>
            <a:r>
              <a:rPr lang="en-US" sz="2500" dirty="0">
                <a:latin typeface="Times New Roman"/>
                <a:cs typeface="Times New Roman"/>
              </a:rPr>
              <a:t>Then:</a:t>
            </a:r>
          </a:p>
        </p:txBody>
      </p:sp>
      <p:graphicFrame>
        <p:nvGraphicFramePr>
          <p:cNvPr id="20482" name="Object 2"/>
          <p:cNvGraphicFramePr>
            <a:graphicFrameLocks noChangeAspect="1"/>
          </p:cNvGraphicFramePr>
          <p:nvPr/>
        </p:nvGraphicFramePr>
        <p:xfrm>
          <a:off x="1371600" y="2514600"/>
          <a:ext cx="1524000" cy="454025"/>
        </p:xfrm>
        <a:graphic>
          <a:graphicData uri="http://schemas.openxmlformats.org/presentationml/2006/ole">
            <p:oleObj spid="_x0000_s297986" name="Equation" r:id="rId3" imgW="596900" imgH="177800" progId="Equation.3">
              <p:embed/>
            </p:oleObj>
          </a:graphicData>
        </a:graphic>
      </p:graphicFrame>
      <p:sp>
        <p:nvSpPr>
          <p:cNvPr id="20485" name="Text Box 6"/>
          <p:cNvSpPr txBox="1">
            <a:spLocks noChangeArrowheads="1"/>
          </p:cNvSpPr>
          <p:nvPr/>
        </p:nvSpPr>
        <p:spPr bwMode="auto">
          <a:xfrm>
            <a:off x="3446463" y="2028825"/>
            <a:ext cx="5048622" cy="1631216"/>
          </a:xfrm>
          <a:prstGeom prst="rect">
            <a:avLst/>
          </a:prstGeom>
          <a:noFill/>
          <a:ln w="9525">
            <a:noFill/>
            <a:miter lim="800000"/>
            <a:headEnd/>
            <a:tailEnd/>
          </a:ln>
        </p:spPr>
        <p:txBody>
          <a:bodyPr wrap="none">
            <a:prstTxWarp prst="textNoShape">
              <a:avLst/>
            </a:prstTxWarp>
            <a:spAutoFit/>
          </a:bodyPr>
          <a:lstStyle/>
          <a:p>
            <a:r>
              <a:rPr lang="en-US" sz="2500" dirty="0">
                <a:latin typeface="Times New Roman"/>
                <a:cs typeface="Times New Roman"/>
              </a:rPr>
              <a:t>the </a:t>
            </a:r>
            <a:r>
              <a:rPr lang="en-US" sz="2500" b="1" dirty="0">
                <a:latin typeface="Times New Roman"/>
                <a:cs typeface="Times New Roman"/>
              </a:rPr>
              <a:t>number</a:t>
            </a:r>
            <a:r>
              <a:rPr lang="en-US" sz="2500" dirty="0">
                <a:latin typeface="Times New Roman"/>
                <a:cs typeface="Times New Roman"/>
              </a:rPr>
              <a:t> of stars that have been</a:t>
            </a:r>
          </a:p>
          <a:p>
            <a:r>
              <a:rPr lang="en-US" sz="2500" dirty="0">
                <a:latin typeface="Times New Roman"/>
                <a:cs typeface="Times New Roman"/>
              </a:rPr>
              <a:t>born with initial masses between </a:t>
            </a:r>
          </a:p>
          <a:p>
            <a:r>
              <a:rPr lang="en-US" sz="2500" i="1" dirty="0">
                <a:latin typeface="Times New Roman"/>
                <a:cs typeface="Times New Roman"/>
              </a:rPr>
              <a:t>M</a:t>
            </a:r>
            <a:r>
              <a:rPr lang="en-US" sz="2500" dirty="0">
                <a:latin typeface="Times New Roman"/>
                <a:cs typeface="Times New Roman"/>
              </a:rPr>
              <a:t> and</a:t>
            </a:r>
            <a:r>
              <a:rPr lang="en-US" sz="2500" dirty="0" smtClean="0">
                <a:latin typeface="Times New Roman"/>
                <a:cs typeface="Times New Roman"/>
              </a:rPr>
              <a:t> </a:t>
            </a:r>
            <a:r>
              <a:rPr lang="en-US" sz="2500" i="1" dirty="0" smtClean="0">
                <a:latin typeface="Times New Roman"/>
                <a:cs typeface="Times New Roman"/>
              </a:rPr>
              <a:t>M+ΔM </a:t>
            </a:r>
            <a:r>
              <a:rPr lang="en-US" sz="2500" dirty="0" smtClean="0">
                <a:latin typeface="Times New Roman"/>
                <a:cs typeface="Times New Roman"/>
              </a:rPr>
              <a:t>(</a:t>
            </a:r>
            <a:r>
              <a:rPr lang="en-US" sz="2500" dirty="0">
                <a:latin typeface="Times New Roman"/>
                <a:cs typeface="Times New Roman"/>
              </a:rPr>
              <a:t>careful not to confuse</a:t>
            </a:r>
          </a:p>
          <a:p>
            <a:r>
              <a:rPr lang="en-US" sz="2500" dirty="0">
                <a:latin typeface="Times New Roman"/>
                <a:cs typeface="Times New Roman"/>
              </a:rPr>
              <a:t>mass and absolute magnitude here)</a:t>
            </a:r>
          </a:p>
        </p:txBody>
      </p:sp>
      <p:sp>
        <p:nvSpPr>
          <p:cNvPr id="20486" name="Text Box 7"/>
          <p:cNvSpPr txBox="1">
            <a:spLocks noChangeArrowheads="1"/>
          </p:cNvSpPr>
          <p:nvPr/>
        </p:nvSpPr>
        <p:spPr bwMode="auto">
          <a:xfrm>
            <a:off x="3048000" y="2514600"/>
            <a:ext cx="365473" cy="477054"/>
          </a:xfrm>
          <a:prstGeom prst="rect">
            <a:avLst/>
          </a:prstGeom>
          <a:noFill/>
          <a:ln w="9525">
            <a:noFill/>
            <a:miter lim="800000"/>
            <a:headEnd/>
            <a:tailEnd/>
          </a:ln>
        </p:spPr>
        <p:txBody>
          <a:bodyPr wrap="none">
            <a:prstTxWarp prst="textNoShape">
              <a:avLst/>
            </a:prstTxWarp>
            <a:spAutoFit/>
          </a:bodyPr>
          <a:lstStyle/>
          <a:p>
            <a:r>
              <a:rPr lang="en-US" sz="2500">
                <a:latin typeface="Times New Roman"/>
                <a:cs typeface="Times New Roman"/>
              </a:rPr>
              <a:t>=</a:t>
            </a:r>
          </a:p>
        </p:txBody>
      </p:sp>
      <p:sp>
        <p:nvSpPr>
          <p:cNvPr id="20487" name="Line 8"/>
          <p:cNvSpPr>
            <a:spLocks noChangeShapeType="1"/>
          </p:cNvSpPr>
          <p:nvPr/>
        </p:nvSpPr>
        <p:spPr bwMode="auto">
          <a:xfrm>
            <a:off x="1752600" y="3048000"/>
            <a:ext cx="0" cy="1066800"/>
          </a:xfrm>
          <a:prstGeom prst="line">
            <a:avLst/>
          </a:prstGeom>
          <a:noFill/>
          <a:ln w="22225">
            <a:solidFill>
              <a:schemeClr val="tx1"/>
            </a:solidFill>
            <a:round/>
            <a:headEnd type="stealth" w="med" len="med"/>
            <a:tailEnd/>
          </a:ln>
        </p:spPr>
        <p:txBody>
          <a:bodyPr wrap="none" anchor="ctr">
            <a:prstTxWarp prst="textNoShape">
              <a:avLst/>
            </a:prstTxWarp>
          </a:bodyPr>
          <a:lstStyle/>
          <a:p>
            <a:endParaRPr lang="en-US" sz="2500">
              <a:latin typeface="Times New Roman"/>
              <a:cs typeface="Times New Roman"/>
            </a:endParaRPr>
          </a:p>
        </p:txBody>
      </p:sp>
      <p:sp>
        <p:nvSpPr>
          <p:cNvPr id="20488" name="Text Box 9"/>
          <p:cNvSpPr txBox="1">
            <a:spLocks noChangeArrowheads="1"/>
          </p:cNvSpPr>
          <p:nvPr/>
        </p:nvSpPr>
        <p:spPr bwMode="auto">
          <a:xfrm>
            <a:off x="838200" y="4162425"/>
            <a:ext cx="5234125" cy="477054"/>
          </a:xfrm>
          <a:prstGeom prst="rect">
            <a:avLst/>
          </a:prstGeom>
          <a:noFill/>
          <a:ln w="9525">
            <a:noFill/>
            <a:miter lim="800000"/>
            <a:headEnd/>
            <a:tailEnd/>
          </a:ln>
        </p:spPr>
        <p:txBody>
          <a:bodyPr wrap="none">
            <a:prstTxWarp prst="textNoShape">
              <a:avLst/>
            </a:prstTxWarp>
            <a:spAutoFit/>
          </a:bodyPr>
          <a:lstStyle/>
          <a:p>
            <a:r>
              <a:rPr lang="en-US" sz="2500">
                <a:latin typeface="Times New Roman"/>
                <a:cs typeface="Times New Roman"/>
              </a:rPr>
              <a:t>this is the Initial Mass Function or IMF</a:t>
            </a:r>
          </a:p>
        </p:txBody>
      </p:sp>
      <p:sp>
        <p:nvSpPr>
          <p:cNvPr id="20489" name="Text Box 10"/>
          <p:cNvSpPr txBox="1">
            <a:spLocks noChangeArrowheads="1"/>
          </p:cNvSpPr>
          <p:nvPr/>
        </p:nvSpPr>
        <p:spPr bwMode="auto">
          <a:xfrm>
            <a:off x="288924" y="4648200"/>
            <a:ext cx="8855075" cy="2015936"/>
          </a:xfrm>
          <a:prstGeom prst="rect">
            <a:avLst/>
          </a:prstGeom>
          <a:noFill/>
          <a:ln w="9525">
            <a:noFill/>
            <a:miter lim="800000"/>
            <a:headEnd/>
            <a:tailEnd/>
          </a:ln>
        </p:spPr>
        <p:txBody>
          <a:bodyPr wrap="square">
            <a:prstTxWarp prst="textNoShape">
              <a:avLst/>
            </a:prstTxWarp>
            <a:spAutoFit/>
          </a:bodyPr>
          <a:lstStyle/>
          <a:p>
            <a:r>
              <a:rPr lang="en-US" sz="2500" dirty="0">
                <a:latin typeface="Times New Roman"/>
                <a:cs typeface="Times New Roman"/>
              </a:rPr>
              <a:t>The IMF is a more fundamental theoretical quantity which </a:t>
            </a:r>
            <a:r>
              <a:rPr lang="en-US" sz="2500" dirty="0" smtClean="0">
                <a:latin typeface="Times New Roman"/>
                <a:cs typeface="Times New Roman"/>
              </a:rPr>
              <a:t>is obviously </a:t>
            </a:r>
            <a:r>
              <a:rPr lang="en-US" sz="2500" dirty="0">
                <a:latin typeface="Times New Roman"/>
                <a:cs typeface="Times New Roman"/>
              </a:rPr>
              <a:t>related to the star formation process.</a:t>
            </a:r>
            <a:r>
              <a:rPr lang="en-US" sz="2500" dirty="0" smtClean="0">
                <a:latin typeface="Times New Roman"/>
                <a:cs typeface="Times New Roman"/>
              </a:rPr>
              <a:t>  Note </a:t>
            </a:r>
            <a:r>
              <a:rPr lang="en-US" sz="2500" dirty="0">
                <a:latin typeface="Times New Roman"/>
                <a:cs typeface="Times New Roman"/>
              </a:rPr>
              <a:t>that </a:t>
            </a:r>
            <a:r>
              <a:rPr lang="en-US" sz="2500" dirty="0" smtClean="0">
                <a:latin typeface="Times New Roman"/>
                <a:cs typeface="Times New Roman"/>
              </a:rPr>
              <a:t>the IMF </a:t>
            </a:r>
            <a:r>
              <a:rPr lang="en-US" sz="2500" dirty="0">
                <a:latin typeface="Times New Roman"/>
                <a:cs typeface="Times New Roman"/>
              </a:rPr>
              <a:t>only gives the</a:t>
            </a:r>
            <a:r>
              <a:rPr lang="en-US" sz="2500" dirty="0" smtClean="0">
                <a:latin typeface="Times New Roman"/>
                <a:cs typeface="Times New Roman"/>
              </a:rPr>
              <a:t> </a:t>
            </a:r>
            <a:r>
              <a:rPr lang="en-US" sz="2500" b="1" i="1" dirty="0" smtClean="0">
                <a:solidFill>
                  <a:srgbClr val="800000"/>
                </a:solidFill>
                <a:latin typeface="Times New Roman"/>
                <a:cs typeface="Times New Roman"/>
              </a:rPr>
              <a:t>initial </a:t>
            </a:r>
            <a:r>
              <a:rPr lang="en-US" sz="2500" dirty="0" smtClean="0">
                <a:latin typeface="Times New Roman"/>
                <a:cs typeface="Times New Roman"/>
              </a:rPr>
              <a:t>distribution </a:t>
            </a:r>
            <a:r>
              <a:rPr lang="en-US" sz="2500" dirty="0">
                <a:latin typeface="Times New Roman"/>
                <a:cs typeface="Times New Roman"/>
              </a:rPr>
              <a:t>of stellar masses </a:t>
            </a:r>
            <a:r>
              <a:rPr lang="en-US" sz="2500" dirty="0" smtClean="0">
                <a:latin typeface="Times New Roman"/>
                <a:cs typeface="Times New Roman"/>
              </a:rPr>
              <a:t>immediately after </a:t>
            </a:r>
            <a:r>
              <a:rPr lang="en-US" sz="2500" dirty="0">
                <a:latin typeface="Times New Roman"/>
                <a:cs typeface="Times New Roman"/>
              </a:rPr>
              <a:t>stars have formed - it is </a:t>
            </a:r>
            <a:r>
              <a:rPr lang="en-US" sz="2500" b="1" dirty="0">
                <a:latin typeface="Times New Roman"/>
                <a:cs typeface="Times New Roman"/>
              </a:rPr>
              <a:t>not</a:t>
            </a:r>
            <a:r>
              <a:rPr lang="en-US" sz="2500" dirty="0">
                <a:latin typeface="Times New Roman"/>
                <a:cs typeface="Times New Roman"/>
              </a:rPr>
              <a:t> the mass distribution in, say</a:t>
            </a:r>
            <a:r>
              <a:rPr lang="en-US" sz="2500" dirty="0" smtClean="0">
                <a:latin typeface="Times New Roman"/>
                <a:cs typeface="Times New Roman"/>
              </a:rPr>
              <a:t>, the </a:t>
            </a:r>
            <a:r>
              <a:rPr lang="en-US" sz="2500" dirty="0">
                <a:latin typeface="Times New Roman"/>
                <a:cs typeface="Times New Roman"/>
              </a:rPr>
              <a:t>Galactic disk </a:t>
            </a:r>
            <a:r>
              <a:rPr lang="en-US" sz="2500" dirty="0" smtClean="0">
                <a:latin typeface="Times New Roman"/>
                <a:cs typeface="Times New Roman"/>
              </a:rPr>
              <a:t>today (PDMF)</a:t>
            </a:r>
            <a:endParaRPr lang="en-US" sz="2500" dirty="0">
              <a:latin typeface="Times New Roman"/>
              <a:cs typeface="Times New Roman"/>
            </a:endParaRPr>
          </a:p>
        </p:txBody>
      </p:sp>
      <p:sp>
        <p:nvSpPr>
          <p:cNvPr id="20490" name="Text Box 11"/>
          <p:cNvSpPr txBox="1">
            <a:spLocks noChangeArrowheads="1"/>
          </p:cNvSpPr>
          <p:nvPr/>
        </p:nvSpPr>
        <p:spPr bwMode="auto">
          <a:xfrm>
            <a:off x="7051675" y="6521450"/>
            <a:ext cx="2060618" cy="369332"/>
          </a:xfrm>
          <a:prstGeom prst="rect">
            <a:avLst/>
          </a:prstGeom>
          <a:noFill/>
          <a:ln w="9525">
            <a:noFill/>
            <a:miter lim="800000"/>
            <a:headEnd/>
            <a:tailEnd/>
          </a:ln>
        </p:spPr>
        <p:txBody>
          <a:bodyPr wrap="none">
            <a:prstTxWarp prst="textNoShape">
              <a:avLst/>
            </a:prstTxWarp>
            <a:spAutoFit/>
          </a:bodyPr>
          <a:lstStyle/>
          <a:p>
            <a:r>
              <a:rPr lang="en-US" i="1" dirty="0">
                <a:latin typeface="Times New Roman"/>
                <a:cs typeface="Times New Roman"/>
              </a:rPr>
              <a:t>(From P. </a:t>
            </a:r>
            <a:r>
              <a:rPr lang="en-US" i="1" dirty="0" err="1">
                <a:latin typeface="Times New Roman"/>
                <a:cs typeface="Times New Roman"/>
              </a:rPr>
              <a:t>Armitage</a:t>
            </a:r>
            <a:r>
              <a:rPr lang="en-US" i="1" dirty="0">
                <a:latin typeface="Times New Roman"/>
                <a:cs typeface="Times New Roman"/>
              </a:rPr>
              <a:t>)</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304800" y="228600"/>
            <a:ext cx="8458200" cy="477054"/>
          </a:xfrm>
          <a:prstGeom prst="rect">
            <a:avLst/>
          </a:prstGeom>
          <a:noFill/>
          <a:ln w="9525">
            <a:noFill/>
            <a:miter lim="800000"/>
            <a:headEnd/>
            <a:tailEnd/>
          </a:ln>
        </p:spPr>
        <p:txBody>
          <a:bodyPr wrap="square">
            <a:prstTxWarp prst="textNoShape">
              <a:avLst/>
            </a:prstTxWarp>
            <a:spAutoFit/>
          </a:bodyPr>
          <a:lstStyle/>
          <a:p>
            <a:r>
              <a:rPr lang="en-US" sz="2500" dirty="0">
                <a:latin typeface="Times New Roman"/>
                <a:cs typeface="Times New Roman"/>
              </a:rPr>
              <a:t>In practice: several obstacles to getting the IMF from </a:t>
            </a:r>
            <a:r>
              <a:rPr lang="en-US" sz="2500" dirty="0" smtClean="0">
                <a:latin typeface="Times New Roman"/>
                <a:cs typeface="Times New Roman"/>
              </a:rPr>
              <a:t>the LF:</a:t>
            </a:r>
          </a:p>
        </p:txBody>
      </p:sp>
      <p:sp>
        <p:nvSpPr>
          <p:cNvPr id="21507" name="Text Box 4"/>
          <p:cNvSpPr txBox="1">
            <a:spLocks noChangeArrowheads="1"/>
          </p:cNvSpPr>
          <p:nvPr/>
        </p:nvSpPr>
        <p:spPr bwMode="auto">
          <a:xfrm>
            <a:off x="288925" y="762000"/>
            <a:ext cx="6327373" cy="477054"/>
          </a:xfrm>
          <a:prstGeom prst="rect">
            <a:avLst/>
          </a:prstGeom>
          <a:noFill/>
          <a:ln w="9525">
            <a:noFill/>
            <a:miter lim="800000"/>
            <a:headEnd/>
            <a:tailEnd/>
          </a:ln>
        </p:spPr>
        <p:txBody>
          <a:bodyPr wrap="none">
            <a:prstTxWarp prst="textNoShape">
              <a:avLst/>
            </a:prstTxWarp>
            <a:spAutoFit/>
          </a:bodyPr>
          <a:lstStyle/>
          <a:p>
            <a:r>
              <a:rPr lang="en-US" sz="2500" b="1" dirty="0" smtClean="0">
                <a:solidFill>
                  <a:srgbClr val="800000"/>
                </a:solidFill>
                <a:latin typeface="Times New Roman"/>
                <a:cs typeface="Times New Roman"/>
              </a:rPr>
              <a:t>1.  Convert </a:t>
            </a:r>
            <a:r>
              <a:rPr lang="en-US" sz="2500" b="1" dirty="0">
                <a:solidFill>
                  <a:srgbClr val="800000"/>
                </a:solidFill>
                <a:latin typeface="Times New Roman"/>
                <a:cs typeface="Times New Roman"/>
              </a:rPr>
              <a:t>from absolute magnitude to mass</a:t>
            </a:r>
          </a:p>
        </p:txBody>
      </p:sp>
      <p:pic>
        <p:nvPicPr>
          <p:cNvPr id="21508" name="Picture 5" descr="mass.gif                                                       00052C2DMacintosh HD                   B7465B8A:"/>
          <p:cNvPicPr>
            <a:picLocks noChangeAspect="1" noChangeArrowheads="1"/>
          </p:cNvPicPr>
          <p:nvPr/>
        </p:nvPicPr>
        <p:blipFill>
          <a:blip r:embed="rId2"/>
          <a:srcRect l="4615" t="3711" r="3462"/>
          <a:stretch>
            <a:fillRect/>
          </a:stretch>
        </p:blipFill>
        <p:spPr bwMode="auto">
          <a:xfrm>
            <a:off x="1371600" y="1287189"/>
            <a:ext cx="6915403" cy="4504011"/>
          </a:xfrm>
          <a:prstGeom prst="rect">
            <a:avLst/>
          </a:prstGeom>
          <a:noFill/>
          <a:ln w="9525">
            <a:noFill/>
            <a:miter lim="800000"/>
            <a:headEnd/>
            <a:tailEnd/>
          </a:ln>
        </p:spPr>
      </p:pic>
      <p:sp>
        <p:nvSpPr>
          <p:cNvPr id="21509" name="Text Box 6"/>
          <p:cNvSpPr txBox="1">
            <a:spLocks noChangeArrowheads="1"/>
          </p:cNvSpPr>
          <p:nvPr/>
        </p:nvSpPr>
        <p:spPr bwMode="auto">
          <a:xfrm>
            <a:off x="288925" y="5730875"/>
            <a:ext cx="7725192" cy="861774"/>
          </a:xfrm>
          <a:prstGeom prst="rect">
            <a:avLst/>
          </a:prstGeom>
          <a:noFill/>
          <a:ln w="9525">
            <a:noFill/>
            <a:miter lim="800000"/>
            <a:headEnd/>
            <a:tailEnd/>
          </a:ln>
        </p:spPr>
        <p:txBody>
          <a:bodyPr wrap="none">
            <a:prstTxWarp prst="textNoShape">
              <a:avLst/>
            </a:prstTxWarp>
            <a:spAutoFit/>
          </a:bodyPr>
          <a:lstStyle/>
          <a:p>
            <a:r>
              <a:rPr lang="en-US" sz="2500" dirty="0">
                <a:latin typeface="Times New Roman"/>
                <a:cs typeface="Times New Roman"/>
              </a:rPr>
              <a:t>Need stellar structure theory, calibrated by observations of</a:t>
            </a:r>
          </a:p>
          <a:p>
            <a:r>
              <a:rPr lang="en-US" sz="2500" dirty="0">
                <a:latin typeface="Times New Roman"/>
                <a:cs typeface="Times New Roman"/>
              </a:rPr>
              <a:t>eclipsing </a:t>
            </a:r>
            <a:r>
              <a:rPr lang="en-US" sz="2500" dirty="0" smtClean="0">
                <a:latin typeface="Times New Roman"/>
                <a:cs typeface="Times New Roman"/>
              </a:rPr>
              <a:t>binaries</a:t>
            </a:r>
            <a:endParaRPr lang="en-US" sz="2500" dirty="0">
              <a:latin typeface="Times New Roman"/>
              <a:cs typeface="Times New Roman"/>
            </a:endParaRPr>
          </a:p>
        </p:txBody>
      </p:sp>
      <p:sp>
        <p:nvSpPr>
          <p:cNvPr id="21510" name="Text Box 8"/>
          <p:cNvSpPr txBox="1">
            <a:spLocks noChangeArrowheads="1"/>
          </p:cNvSpPr>
          <p:nvPr/>
        </p:nvSpPr>
        <p:spPr bwMode="auto">
          <a:xfrm>
            <a:off x="7051675" y="6521450"/>
            <a:ext cx="2060618" cy="369332"/>
          </a:xfrm>
          <a:prstGeom prst="rect">
            <a:avLst/>
          </a:prstGeom>
          <a:noFill/>
          <a:ln w="9525">
            <a:noFill/>
            <a:miter lim="800000"/>
            <a:headEnd/>
            <a:tailEnd/>
          </a:ln>
        </p:spPr>
        <p:txBody>
          <a:bodyPr wrap="none">
            <a:prstTxWarp prst="textNoShape">
              <a:avLst/>
            </a:prstTxWarp>
            <a:spAutoFit/>
          </a:bodyPr>
          <a:lstStyle/>
          <a:p>
            <a:r>
              <a:rPr lang="en-US" i="1" dirty="0">
                <a:latin typeface="Times New Roman"/>
                <a:cs typeface="Times New Roman"/>
              </a:rPr>
              <a:t>(From P. </a:t>
            </a:r>
            <a:r>
              <a:rPr lang="en-US" i="1" dirty="0" err="1">
                <a:latin typeface="Times New Roman"/>
                <a:cs typeface="Times New Roman"/>
              </a:rPr>
              <a:t>Armitage</a:t>
            </a:r>
            <a:r>
              <a:rPr lang="en-US" i="1" dirty="0">
                <a:latin typeface="Times New Roman"/>
                <a:cs typeface="Times New Roman"/>
              </a:rPr>
              <a:t>)</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0"/>
            <a:ext cx="8458200" cy="762000"/>
          </a:xfrm>
        </p:spPr>
        <p:txBody>
          <a:bodyPr>
            <a:noAutofit/>
          </a:bodyPr>
          <a:lstStyle/>
          <a:p>
            <a:pPr eaLnBrk="1" hangingPunct="1"/>
            <a:r>
              <a:rPr lang="en-US" dirty="0"/>
              <a:t>The Mass-Luminosity Relation</a:t>
            </a:r>
          </a:p>
        </p:txBody>
      </p:sp>
      <p:pic>
        <p:nvPicPr>
          <p:cNvPr id="22531" name="Picture 3" descr="masslumrel.jpg                                                 000387CBG'disk                         BCFC62BF:"/>
          <p:cNvPicPr>
            <a:picLocks noChangeAspect="1" noChangeArrowheads="1"/>
          </p:cNvPicPr>
          <p:nvPr/>
        </p:nvPicPr>
        <p:blipFill>
          <a:blip r:embed="rId2">
            <a:lum bright="-16000" contrast="28000"/>
          </a:blip>
          <a:srcRect/>
          <a:stretch>
            <a:fillRect/>
          </a:stretch>
        </p:blipFill>
        <p:spPr bwMode="auto">
          <a:xfrm>
            <a:off x="685800" y="1223963"/>
            <a:ext cx="7315200" cy="4795837"/>
          </a:xfrm>
          <a:prstGeom prst="rect">
            <a:avLst/>
          </a:prstGeom>
          <a:noFill/>
          <a:ln w="9525">
            <a:noFill/>
            <a:miter lim="800000"/>
            <a:headEnd/>
            <a:tailEnd/>
          </a:ln>
        </p:spPr>
      </p:pic>
      <p:sp>
        <p:nvSpPr>
          <p:cNvPr id="22532" name="Freeform 4"/>
          <p:cNvSpPr>
            <a:spLocks/>
          </p:cNvSpPr>
          <p:nvPr/>
        </p:nvSpPr>
        <p:spPr bwMode="auto">
          <a:xfrm>
            <a:off x="5638800" y="2667000"/>
            <a:ext cx="533400" cy="533400"/>
          </a:xfrm>
          <a:custGeom>
            <a:avLst/>
            <a:gdLst>
              <a:gd name="T0" fmla="*/ 0 w 336"/>
              <a:gd name="T1" fmla="*/ 0 h 336"/>
              <a:gd name="T2" fmla="*/ 48 w 336"/>
              <a:gd name="T3" fmla="*/ 240 h 336"/>
              <a:gd name="T4" fmla="*/ 96 w 336"/>
              <a:gd name="T5" fmla="*/ 288 h 336"/>
              <a:gd name="T6" fmla="*/ 192 w 336"/>
              <a:gd name="T7" fmla="*/ 144 h 336"/>
              <a:gd name="T8" fmla="*/ 288 w 336"/>
              <a:gd name="T9" fmla="*/ 192 h 336"/>
              <a:gd name="T10" fmla="*/ 336 w 336"/>
              <a:gd name="T11" fmla="*/ 336 h 336"/>
              <a:gd name="T12" fmla="*/ 0 60000 65536"/>
              <a:gd name="T13" fmla="*/ 0 60000 65536"/>
              <a:gd name="T14" fmla="*/ 0 60000 65536"/>
              <a:gd name="T15" fmla="*/ 0 60000 65536"/>
              <a:gd name="T16" fmla="*/ 0 60000 65536"/>
              <a:gd name="T17" fmla="*/ 0 60000 65536"/>
              <a:gd name="T18" fmla="*/ 0 w 336"/>
              <a:gd name="T19" fmla="*/ 0 h 336"/>
              <a:gd name="T20" fmla="*/ 336 w 336"/>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336" h="336">
                <a:moveTo>
                  <a:pt x="0" y="0"/>
                </a:moveTo>
                <a:cubicBezTo>
                  <a:pt x="16" y="96"/>
                  <a:pt x="32" y="192"/>
                  <a:pt x="48" y="240"/>
                </a:cubicBezTo>
                <a:cubicBezTo>
                  <a:pt x="64" y="288"/>
                  <a:pt x="72" y="304"/>
                  <a:pt x="96" y="288"/>
                </a:cubicBezTo>
                <a:cubicBezTo>
                  <a:pt x="120" y="272"/>
                  <a:pt x="160" y="160"/>
                  <a:pt x="192" y="144"/>
                </a:cubicBezTo>
                <a:cubicBezTo>
                  <a:pt x="224" y="128"/>
                  <a:pt x="264" y="160"/>
                  <a:pt x="288" y="192"/>
                </a:cubicBezTo>
                <a:cubicBezTo>
                  <a:pt x="312" y="224"/>
                  <a:pt x="328" y="312"/>
                  <a:pt x="336" y="336"/>
                </a:cubicBezTo>
              </a:path>
            </a:pathLst>
          </a:custGeom>
          <a:noFill/>
          <a:ln w="19050">
            <a:solidFill>
              <a:srgbClr val="C30B1D"/>
            </a:solidFill>
            <a:round/>
            <a:headEnd type="stealth" w="med" len="med"/>
            <a:tailEnd/>
          </a:ln>
        </p:spPr>
        <p:txBody>
          <a:bodyPr wrap="none" anchor="ctr">
            <a:prstTxWarp prst="textNoShape">
              <a:avLst/>
            </a:prstTxWarp>
          </a:bodyPr>
          <a:lstStyle/>
          <a:p>
            <a:endParaRPr lang="en-US" sz="2600">
              <a:latin typeface="Times New Roman"/>
              <a:cs typeface="Times New Roman"/>
            </a:endParaRPr>
          </a:p>
        </p:txBody>
      </p:sp>
      <p:sp>
        <p:nvSpPr>
          <p:cNvPr id="22533" name="Freeform 5"/>
          <p:cNvSpPr>
            <a:spLocks/>
          </p:cNvSpPr>
          <p:nvPr/>
        </p:nvSpPr>
        <p:spPr bwMode="auto">
          <a:xfrm>
            <a:off x="7696200" y="1600200"/>
            <a:ext cx="533400" cy="533400"/>
          </a:xfrm>
          <a:custGeom>
            <a:avLst/>
            <a:gdLst>
              <a:gd name="T0" fmla="*/ 0 w 336"/>
              <a:gd name="T1" fmla="*/ 0 h 336"/>
              <a:gd name="T2" fmla="*/ 48 w 336"/>
              <a:gd name="T3" fmla="*/ 240 h 336"/>
              <a:gd name="T4" fmla="*/ 96 w 336"/>
              <a:gd name="T5" fmla="*/ 288 h 336"/>
              <a:gd name="T6" fmla="*/ 192 w 336"/>
              <a:gd name="T7" fmla="*/ 144 h 336"/>
              <a:gd name="T8" fmla="*/ 288 w 336"/>
              <a:gd name="T9" fmla="*/ 192 h 336"/>
              <a:gd name="T10" fmla="*/ 336 w 336"/>
              <a:gd name="T11" fmla="*/ 336 h 336"/>
              <a:gd name="T12" fmla="*/ 0 60000 65536"/>
              <a:gd name="T13" fmla="*/ 0 60000 65536"/>
              <a:gd name="T14" fmla="*/ 0 60000 65536"/>
              <a:gd name="T15" fmla="*/ 0 60000 65536"/>
              <a:gd name="T16" fmla="*/ 0 60000 65536"/>
              <a:gd name="T17" fmla="*/ 0 60000 65536"/>
              <a:gd name="T18" fmla="*/ 0 w 336"/>
              <a:gd name="T19" fmla="*/ 0 h 336"/>
              <a:gd name="T20" fmla="*/ 336 w 336"/>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336" h="336">
                <a:moveTo>
                  <a:pt x="0" y="0"/>
                </a:moveTo>
                <a:cubicBezTo>
                  <a:pt x="16" y="96"/>
                  <a:pt x="32" y="192"/>
                  <a:pt x="48" y="240"/>
                </a:cubicBezTo>
                <a:cubicBezTo>
                  <a:pt x="64" y="288"/>
                  <a:pt x="72" y="304"/>
                  <a:pt x="96" y="288"/>
                </a:cubicBezTo>
                <a:cubicBezTo>
                  <a:pt x="120" y="272"/>
                  <a:pt x="160" y="160"/>
                  <a:pt x="192" y="144"/>
                </a:cubicBezTo>
                <a:cubicBezTo>
                  <a:pt x="224" y="128"/>
                  <a:pt x="264" y="160"/>
                  <a:pt x="288" y="192"/>
                </a:cubicBezTo>
                <a:cubicBezTo>
                  <a:pt x="312" y="224"/>
                  <a:pt x="328" y="312"/>
                  <a:pt x="336" y="336"/>
                </a:cubicBezTo>
              </a:path>
            </a:pathLst>
          </a:custGeom>
          <a:noFill/>
          <a:ln w="19050">
            <a:solidFill>
              <a:srgbClr val="C30B1D"/>
            </a:solidFill>
            <a:round/>
            <a:headEnd type="stealth" w="med" len="med"/>
            <a:tailEnd/>
          </a:ln>
        </p:spPr>
        <p:txBody>
          <a:bodyPr wrap="none" anchor="ctr">
            <a:prstTxWarp prst="textNoShape">
              <a:avLst/>
            </a:prstTxWarp>
          </a:bodyPr>
          <a:lstStyle/>
          <a:p>
            <a:endParaRPr lang="en-US" sz="2600">
              <a:latin typeface="Times New Roman"/>
              <a:cs typeface="Times New Roman"/>
            </a:endParaRPr>
          </a:p>
        </p:txBody>
      </p:sp>
      <p:sp>
        <p:nvSpPr>
          <p:cNvPr id="22534" name="Freeform 6"/>
          <p:cNvSpPr>
            <a:spLocks/>
          </p:cNvSpPr>
          <p:nvPr/>
        </p:nvSpPr>
        <p:spPr bwMode="auto">
          <a:xfrm>
            <a:off x="3810000" y="4191000"/>
            <a:ext cx="533400" cy="533400"/>
          </a:xfrm>
          <a:custGeom>
            <a:avLst/>
            <a:gdLst>
              <a:gd name="T0" fmla="*/ 0 w 336"/>
              <a:gd name="T1" fmla="*/ 0 h 336"/>
              <a:gd name="T2" fmla="*/ 48 w 336"/>
              <a:gd name="T3" fmla="*/ 240 h 336"/>
              <a:gd name="T4" fmla="*/ 96 w 336"/>
              <a:gd name="T5" fmla="*/ 288 h 336"/>
              <a:gd name="T6" fmla="*/ 192 w 336"/>
              <a:gd name="T7" fmla="*/ 144 h 336"/>
              <a:gd name="T8" fmla="*/ 288 w 336"/>
              <a:gd name="T9" fmla="*/ 192 h 336"/>
              <a:gd name="T10" fmla="*/ 336 w 336"/>
              <a:gd name="T11" fmla="*/ 336 h 336"/>
              <a:gd name="T12" fmla="*/ 0 60000 65536"/>
              <a:gd name="T13" fmla="*/ 0 60000 65536"/>
              <a:gd name="T14" fmla="*/ 0 60000 65536"/>
              <a:gd name="T15" fmla="*/ 0 60000 65536"/>
              <a:gd name="T16" fmla="*/ 0 60000 65536"/>
              <a:gd name="T17" fmla="*/ 0 60000 65536"/>
              <a:gd name="T18" fmla="*/ 0 w 336"/>
              <a:gd name="T19" fmla="*/ 0 h 336"/>
              <a:gd name="T20" fmla="*/ 336 w 336"/>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336" h="336">
                <a:moveTo>
                  <a:pt x="0" y="0"/>
                </a:moveTo>
                <a:cubicBezTo>
                  <a:pt x="16" y="96"/>
                  <a:pt x="32" y="192"/>
                  <a:pt x="48" y="240"/>
                </a:cubicBezTo>
                <a:cubicBezTo>
                  <a:pt x="64" y="288"/>
                  <a:pt x="72" y="304"/>
                  <a:pt x="96" y="288"/>
                </a:cubicBezTo>
                <a:cubicBezTo>
                  <a:pt x="120" y="272"/>
                  <a:pt x="160" y="160"/>
                  <a:pt x="192" y="144"/>
                </a:cubicBezTo>
                <a:cubicBezTo>
                  <a:pt x="224" y="128"/>
                  <a:pt x="264" y="160"/>
                  <a:pt x="288" y="192"/>
                </a:cubicBezTo>
                <a:cubicBezTo>
                  <a:pt x="312" y="224"/>
                  <a:pt x="328" y="312"/>
                  <a:pt x="336" y="336"/>
                </a:cubicBezTo>
              </a:path>
            </a:pathLst>
          </a:custGeom>
          <a:noFill/>
          <a:ln w="19050">
            <a:solidFill>
              <a:srgbClr val="C30B1D"/>
            </a:solidFill>
            <a:round/>
            <a:headEnd type="stealth" w="med" len="med"/>
            <a:tailEnd/>
          </a:ln>
        </p:spPr>
        <p:txBody>
          <a:bodyPr wrap="none" anchor="ctr">
            <a:prstTxWarp prst="textNoShape">
              <a:avLst/>
            </a:prstTxWarp>
          </a:bodyPr>
          <a:lstStyle/>
          <a:p>
            <a:endParaRPr lang="en-US" sz="2600">
              <a:latin typeface="Times New Roman"/>
              <a:cs typeface="Times New Roman"/>
            </a:endParaRPr>
          </a:p>
        </p:txBody>
      </p:sp>
      <p:sp>
        <p:nvSpPr>
          <p:cNvPr id="22535" name="Freeform 7"/>
          <p:cNvSpPr>
            <a:spLocks/>
          </p:cNvSpPr>
          <p:nvPr/>
        </p:nvSpPr>
        <p:spPr bwMode="auto">
          <a:xfrm>
            <a:off x="1981200" y="5334000"/>
            <a:ext cx="533400" cy="533400"/>
          </a:xfrm>
          <a:custGeom>
            <a:avLst/>
            <a:gdLst>
              <a:gd name="T0" fmla="*/ 0 w 336"/>
              <a:gd name="T1" fmla="*/ 0 h 336"/>
              <a:gd name="T2" fmla="*/ 48 w 336"/>
              <a:gd name="T3" fmla="*/ 240 h 336"/>
              <a:gd name="T4" fmla="*/ 96 w 336"/>
              <a:gd name="T5" fmla="*/ 288 h 336"/>
              <a:gd name="T6" fmla="*/ 192 w 336"/>
              <a:gd name="T7" fmla="*/ 144 h 336"/>
              <a:gd name="T8" fmla="*/ 288 w 336"/>
              <a:gd name="T9" fmla="*/ 192 h 336"/>
              <a:gd name="T10" fmla="*/ 336 w 336"/>
              <a:gd name="T11" fmla="*/ 336 h 336"/>
              <a:gd name="T12" fmla="*/ 0 60000 65536"/>
              <a:gd name="T13" fmla="*/ 0 60000 65536"/>
              <a:gd name="T14" fmla="*/ 0 60000 65536"/>
              <a:gd name="T15" fmla="*/ 0 60000 65536"/>
              <a:gd name="T16" fmla="*/ 0 60000 65536"/>
              <a:gd name="T17" fmla="*/ 0 60000 65536"/>
              <a:gd name="T18" fmla="*/ 0 w 336"/>
              <a:gd name="T19" fmla="*/ 0 h 336"/>
              <a:gd name="T20" fmla="*/ 336 w 336"/>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336" h="336">
                <a:moveTo>
                  <a:pt x="0" y="0"/>
                </a:moveTo>
                <a:cubicBezTo>
                  <a:pt x="16" y="96"/>
                  <a:pt x="32" y="192"/>
                  <a:pt x="48" y="240"/>
                </a:cubicBezTo>
                <a:cubicBezTo>
                  <a:pt x="64" y="288"/>
                  <a:pt x="72" y="304"/>
                  <a:pt x="96" y="288"/>
                </a:cubicBezTo>
                <a:cubicBezTo>
                  <a:pt x="120" y="272"/>
                  <a:pt x="160" y="160"/>
                  <a:pt x="192" y="144"/>
                </a:cubicBezTo>
                <a:cubicBezTo>
                  <a:pt x="224" y="128"/>
                  <a:pt x="264" y="160"/>
                  <a:pt x="288" y="192"/>
                </a:cubicBezTo>
                <a:cubicBezTo>
                  <a:pt x="312" y="224"/>
                  <a:pt x="328" y="312"/>
                  <a:pt x="336" y="336"/>
                </a:cubicBezTo>
              </a:path>
            </a:pathLst>
          </a:custGeom>
          <a:noFill/>
          <a:ln w="19050">
            <a:solidFill>
              <a:srgbClr val="C30B1D"/>
            </a:solidFill>
            <a:round/>
            <a:headEnd type="stealth" w="med" len="med"/>
            <a:tailEnd/>
          </a:ln>
        </p:spPr>
        <p:txBody>
          <a:bodyPr wrap="none" anchor="ctr">
            <a:prstTxWarp prst="textNoShape">
              <a:avLst/>
            </a:prstTxWarp>
          </a:bodyPr>
          <a:lstStyle/>
          <a:p>
            <a:endParaRPr lang="en-US" sz="2600">
              <a:latin typeface="Times New Roman"/>
              <a:cs typeface="Times New Roman"/>
            </a:endParaRPr>
          </a:p>
        </p:txBody>
      </p:sp>
      <p:sp>
        <p:nvSpPr>
          <p:cNvPr id="22536" name="Text Box 8"/>
          <p:cNvSpPr txBox="1">
            <a:spLocks noChangeArrowheads="1"/>
          </p:cNvSpPr>
          <p:nvPr/>
        </p:nvSpPr>
        <p:spPr bwMode="auto">
          <a:xfrm>
            <a:off x="1752600" y="5805488"/>
            <a:ext cx="1404672" cy="492443"/>
          </a:xfrm>
          <a:prstGeom prst="rect">
            <a:avLst/>
          </a:prstGeom>
          <a:noFill/>
          <a:ln w="9525">
            <a:noFill/>
            <a:miter lim="800000"/>
            <a:headEnd/>
            <a:tailEnd/>
          </a:ln>
        </p:spPr>
        <p:txBody>
          <a:bodyPr wrap="none">
            <a:prstTxWarp prst="textNoShape">
              <a:avLst/>
            </a:prstTxWarp>
            <a:spAutoFit/>
          </a:bodyPr>
          <a:lstStyle/>
          <a:p>
            <a:r>
              <a:rPr lang="en-US" sz="2600" b="1">
                <a:latin typeface="Times New Roman"/>
                <a:cs typeface="Times New Roman"/>
              </a:rPr>
              <a:t>L ~ M </a:t>
            </a:r>
            <a:r>
              <a:rPr lang="en-US" sz="2600" b="1" baseline="30000">
                <a:latin typeface="Times New Roman"/>
                <a:cs typeface="Times New Roman"/>
              </a:rPr>
              <a:t>2.7</a:t>
            </a:r>
            <a:endParaRPr lang="en-US" sz="2600" b="1">
              <a:latin typeface="Times New Roman"/>
              <a:cs typeface="Times New Roman"/>
            </a:endParaRPr>
          </a:p>
        </p:txBody>
      </p:sp>
      <p:sp>
        <p:nvSpPr>
          <p:cNvPr id="22537" name="Text Box 9"/>
          <p:cNvSpPr txBox="1">
            <a:spLocks noChangeArrowheads="1"/>
          </p:cNvSpPr>
          <p:nvPr/>
        </p:nvSpPr>
        <p:spPr bwMode="auto">
          <a:xfrm>
            <a:off x="7391400" y="2071688"/>
            <a:ext cx="1404672" cy="492443"/>
          </a:xfrm>
          <a:prstGeom prst="rect">
            <a:avLst/>
          </a:prstGeom>
          <a:noFill/>
          <a:ln w="9525">
            <a:noFill/>
            <a:miter lim="800000"/>
            <a:headEnd/>
            <a:tailEnd/>
          </a:ln>
        </p:spPr>
        <p:txBody>
          <a:bodyPr wrap="none">
            <a:prstTxWarp prst="textNoShape">
              <a:avLst/>
            </a:prstTxWarp>
            <a:spAutoFit/>
          </a:bodyPr>
          <a:lstStyle/>
          <a:p>
            <a:r>
              <a:rPr lang="en-US" sz="2600" b="1">
                <a:latin typeface="Times New Roman"/>
                <a:cs typeface="Times New Roman"/>
              </a:rPr>
              <a:t>L ~ M </a:t>
            </a:r>
            <a:r>
              <a:rPr lang="en-US" sz="2600" b="1" baseline="30000">
                <a:latin typeface="Times New Roman"/>
                <a:cs typeface="Times New Roman"/>
              </a:rPr>
              <a:t>1.6</a:t>
            </a:r>
            <a:endParaRPr lang="en-US" sz="2600" b="1">
              <a:latin typeface="Times New Roman"/>
              <a:cs typeface="Times New Roman"/>
            </a:endParaRPr>
          </a:p>
        </p:txBody>
      </p:sp>
      <p:sp>
        <p:nvSpPr>
          <p:cNvPr id="22538" name="Text Box 10"/>
          <p:cNvSpPr txBox="1">
            <a:spLocks noChangeArrowheads="1"/>
          </p:cNvSpPr>
          <p:nvPr/>
        </p:nvSpPr>
        <p:spPr bwMode="auto">
          <a:xfrm>
            <a:off x="5410200" y="3138488"/>
            <a:ext cx="1404672" cy="492443"/>
          </a:xfrm>
          <a:prstGeom prst="rect">
            <a:avLst/>
          </a:prstGeom>
          <a:noFill/>
          <a:ln w="9525">
            <a:noFill/>
            <a:miter lim="800000"/>
            <a:headEnd/>
            <a:tailEnd/>
          </a:ln>
        </p:spPr>
        <p:txBody>
          <a:bodyPr wrap="none">
            <a:prstTxWarp prst="textNoShape">
              <a:avLst/>
            </a:prstTxWarp>
            <a:spAutoFit/>
          </a:bodyPr>
          <a:lstStyle/>
          <a:p>
            <a:r>
              <a:rPr lang="en-US" sz="2600" b="1">
                <a:latin typeface="Times New Roman"/>
                <a:cs typeface="Times New Roman"/>
              </a:rPr>
              <a:t>L ~ M </a:t>
            </a:r>
            <a:r>
              <a:rPr lang="en-US" sz="2600" b="1" baseline="30000">
                <a:latin typeface="Times New Roman"/>
                <a:cs typeface="Times New Roman"/>
              </a:rPr>
              <a:t>3.1</a:t>
            </a:r>
            <a:endParaRPr lang="en-US" sz="2600" b="1">
              <a:latin typeface="Times New Roman"/>
              <a:cs typeface="Times New Roman"/>
            </a:endParaRPr>
          </a:p>
        </p:txBody>
      </p:sp>
      <p:sp>
        <p:nvSpPr>
          <p:cNvPr id="22539" name="Text Box 11"/>
          <p:cNvSpPr txBox="1">
            <a:spLocks noChangeArrowheads="1"/>
          </p:cNvSpPr>
          <p:nvPr/>
        </p:nvSpPr>
        <p:spPr bwMode="auto">
          <a:xfrm>
            <a:off x="3581400" y="4662488"/>
            <a:ext cx="1404672" cy="492443"/>
          </a:xfrm>
          <a:prstGeom prst="rect">
            <a:avLst/>
          </a:prstGeom>
          <a:noFill/>
          <a:ln w="9525">
            <a:noFill/>
            <a:miter lim="800000"/>
            <a:headEnd/>
            <a:tailEnd/>
          </a:ln>
        </p:spPr>
        <p:txBody>
          <a:bodyPr wrap="none">
            <a:prstTxWarp prst="textNoShape">
              <a:avLst/>
            </a:prstTxWarp>
            <a:spAutoFit/>
          </a:bodyPr>
          <a:lstStyle/>
          <a:p>
            <a:r>
              <a:rPr lang="en-US" sz="2600" b="1">
                <a:latin typeface="Times New Roman"/>
                <a:cs typeface="Times New Roman"/>
              </a:rPr>
              <a:t>L ~ M </a:t>
            </a:r>
            <a:r>
              <a:rPr lang="en-US" sz="2600" b="1" baseline="30000">
                <a:latin typeface="Times New Roman"/>
                <a:cs typeface="Times New Roman"/>
              </a:rPr>
              <a:t>4.7</a:t>
            </a:r>
            <a:endParaRPr lang="en-US" sz="2600" b="1">
              <a:latin typeface="Times New Roman"/>
              <a:cs typeface="Times New Roman"/>
            </a:endParaRPr>
          </a:p>
        </p:txBody>
      </p:sp>
      <p:sp>
        <p:nvSpPr>
          <p:cNvPr id="22540" name="Text Box 12"/>
          <p:cNvSpPr txBox="1">
            <a:spLocks noChangeArrowheads="1"/>
          </p:cNvSpPr>
          <p:nvPr/>
        </p:nvSpPr>
        <p:spPr bwMode="auto">
          <a:xfrm>
            <a:off x="1345331" y="776288"/>
            <a:ext cx="6731869" cy="492443"/>
          </a:xfrm>
          <a:prstGeom prst="rect">
            <a:avLst/>
          </a:prstGeom>
          <a:noFill/>
          <a:ln w="9525">
            <a:noFill/>
            <a:miter lim="800000"/>
            <a:headEnd/>
            <a:tailEnd/>
          </a:ln>
        </p:spPr>
        <p:txBody>
          <a:bodyPr wrap="none">
            <a:prstTxWarp prst="textNoShape">
              <a:avLst/>
            </a:prstTxWarp>
            <a:spAutoFit/>
          </a:bodyPr>
          <a:lstStyle/>
          <a:p>
            <a:r>
              <a:rPr lang="en-US" sz="2600" dirty="0">
                <a:latin typeface="Times New Roman"/>
                <a:cs typeface="Times New Roman"/>
              </a:rPr>
              <a:t>Use it to convert stellar luminosities into </a:t>
            </a:r>
            <a:r>
              <a:rPr lang="en-US" sz="2600" dirty="0" smtClean="0">
                <a:latin typeface="Times New Roman"/>
                <a:cs typeface="Times New Roman"/>
              </a:rPr>
              <a:t>masses:</a:t>
            </a:r>
            <a:endParaRPr lang="en-US" sz="2600" dirty="0">
              <a:latin typeface="Times New Roman"/>
              <a:cs typeface="Times New Roman"/>
            </a:endParaRPr>
          </a:p>
        </p:txBody>
      </p:sp>
      <p:sp>
        <p:nvSpPr>
          <p:cNvPr id="22541" name="Text Box 13"/>
          <p:cNvSpPr txBox="1">
            <a:spLocks noChangeArrowheads="1"/>
          </p:cNvSpPr>
          <p:nvPr/>
        </p:nvSpPr>
        <p:spPr bwMode="auto">
          <a:xfrm>
            <a:off x="2819958" y="6365557"/>
            <a:ext cx="6324042" cy="492443"/>
          </a:xfrm>
          <a:prstGeom prst="rect">
            <a:avLst/>
          </a:prstGeom>
          <a:noFill/>
          <a:ln w="9525">
            <a:noFill/>
            <a:miter lim="800000"/>
            <a:headEnd/>
            <a:tailEnd/>
          </a:ln>
        </p:spPr>
        <p:txBody>
          <a:bodyPr wrap="none">
            <a:prstTxWarp prst="textNoShape">
              <a:avLst/>
            </a:prstTxWarp>
            <a:spAutoFit/>
          </a:bodyPr>
          <a:lstStyle/>
          <a:p>
            <a:r>
              <a:rPr lang="en-US" sz="2600" dirty="0">
                <a:latin typeface="Times New Roman"/>
                <a:cs typeface="Times New Roman"/>
              </a:rPr>
              <a:t>And, of course, it is a function of </a:t>
            </a:r>
            <a:r>
              <a:rPr lang="en-US" sz="2600" dirty="0" err="1">
                <a:latin typeface="Times New Roman"/>
                <a:cs typeface="Times New Roman"/>
              </a:rPr>
              <a:t>bandpass</a:t>
            </a:r>
            <a:r>
              <a:rPr lang="en-US" sz="2600" dirty="0">
                <a:latin typeface="Times New Roman"/>
                <a:cs typeface="Times New Roman"/>
              </a:rPr>
              <a:t> …</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288925" y="152400"/>
            <a:ext cx="7753407" cy="553998"/>
          </a:xfrm>
          <a:prstGeom prst="rect">
            <a:avLst/>
          </a:prstGeom>
          <a:noFill/>
          <a:ln w="9525">
            <a:noFill/>
            <a:miter lim="800000"/>
            <a:headEnd/>
            <a:tailEnd/>
          </a:ln>
        </p:spPr>
        <p:txBody>
          <a:bodyPr wrap="none">
            <a:prstTxWarp prst="textNoShape">
              <a:avLst/>
            </a:prstTxWarp>
            <a:spAutoFit/>
          </a:bodyPr>
          <a:lstStyle/>
          <a:p>
            <a:r>
              <a:rPr lang="en-US" sz="3000" b="1" dirty="0" smtClean="0">
                <a:solidFill>
                  <a:srgbClr val="800000"/>
                </a:solidFill>
                <a:latin typeface="Times New Roman"/>
                <a:cs typeface="Times New Roman"/>
              </a:rPr>
              <a:t>A problem:  Massive </a:t>
            </a:r>
            <a:r>
              <a:rPr lang="en-US" sz="3000" b="1" dirty="0">
                <a:solidFill>
                  <a:srgbClr val="800000"/>
                </a:solidFill>
                <a:latin typeface="Times New Roman"/>
                <a:cs typeface="Times New Roman"/>
              </a:rPr>
              <a:t>stars have short lifetimes</a:t>
            </a:r>
          </a:p>
        </p:txBody>
      </p:sp>
      <p:sp>
        <p:nvSpPr>
          <p:cNvPr id="23555" name="Text Box 4"/>
          <p:cNvSpPr txBox="1">
            <a:spLocks noChangeArrowheads="1"/>
          </p:cNvSpPr>
          <p:nvPr/>
        </p:nvSpPr>
        <p:spPr bwMode="auto">
          <a:xfrm>
            <a:off x="288925" y="809625"/>
            <a:ext cx="8626475" cy="1631216"/>
          </a:xfrm>
          <a:prstGeom prst="rect">
            <a:avLst/>
          </a:prstGeom>
          <a:noFill/>
          <a:ln w="9525">
            <a:noFill/>
            <a:miter lim="800000"/>
            <a:headEnd/>
            <a:tailEnd/>
          </a:ln>
        </p:spPr>
        <p:txBody>
          <a:bodyPr wrap="square">
            <a:prstTxWarp prst="textNoShape">
              <a:avLst/>
            </a:prstTxWarp>
            <a:spAutoFit/>
          </a:bodyPr>
          <a:lstStyle/>
          <a:p>
            <a:r>
              <a:rPr lang="en-US" sz="2500" dirty="0">
                <a:latin typeface="Times New Roman"/>
                <a:cs typeface="Times New Roman"/>
              </a:rPr>
              <a:t>Suppose we observe the luminosity function of an old cluster.</a:t>
            </a:r>
          </a:p>
          <a:p>
            <a:r>
              <a:rPr lang="en-US" sz="2500" dirty="0">
                <a:latin typeface="Times New Roman"/>
                <a:cs typeface="Times New Roman"/>
              </a:rPr>
              <a:t>There are </a:t>
            </a:r>
            <a:r>
              <a:rPr lang="en-US" sz="2500" b="1" dirty="0">
                <a:latin typeface="Times New Roman"/>
                <a:cs typeface="Times New Roman"/>
              </a:rPr>
              <a:t>no</a:t>
            </a:r>
            <a:r>
              <a:rPr lang="en-US" sz="2500" dirty="0">
                <a:latin typeface="Times New Roman"/>
                <a:cs typeface="Times New Roman"/>
              </a:rPr>
              <a:t> very luminous main sequence stars. But this does</a:t>
            </a:r>
          </a:p>
          <a:p>
            <a:r>
              <a:rPr lang="en-US" sz="2500" dirty="0">
                <a:latin typeface="Times New Roman"/>
                <a:cs typeface="Times New Roman"/>
              </a:rPr>
              <a:t>not mean that the IMF of the cluster had zero massive stars,</a:t>
            </a:r>
          </a:p>
          <a:p>
            <a:r>
              <a:rPr lang="en-US" sz="2500" dirty="0">
                <a:latin typeface="Times New Roman"/>
                <a:cs typeface="Times New Roman"/>
              </a:rPr>
              <a:t>only that such stars have ended their main sequence </a:t>
            </a:r>
            <a:r>
              <a:rPr lang="en-US" sz="2500" dirty="0" smtClean="0">
                <a:latin typeface="Times New Roman"/>
                <a:cs typeface="Times New Roman"/>
              </a:rPr>
              <a:t>lifetimes</a:t>
            </a:r>
            <a:endParaRPr lang="en-US" sz="2500" dirty="0">
              <a:latin typeface="Times New Roman"/>
              <a:cs typeface="Times New Roman"/>
            </a:endParaRPr>
          </a:p>
        </p:txBody>
      </p:sp>
      <p:sp>
        <p:nvSpPr>
          <p:cNvPr id="23556" name="Text Box 5"/>
          <p:cNvSpPr txBox="1">
            <a:spLocks noChangeArrowheads="1"/>
          </p:cNvSpPr>
          <p:nvPr/>
        </p:nvSpPr>
        <p:spPr bwMode="auto">
          <a:xfrm>
            <a:off x="288925" y="2556064"/>
            <a:ext cx="8174033" cy="2015936"/>
          </a:xfrm>
          <a:prstGeom prst="rect">
            <a:avLst/>
          </a:prstGeom>
          <a:noFill/>
          <a:ln w="9525">
            <a:noFill/>
            <a:miter lim="800000"/>
            <a:headEnd/>
            <a:tailEnd/>
          </a:ln>
        </p:spPr>
        <p:txBody>
          <a:bodyPr wrap="none">
            <a:prstTxWarp prst="textNoShape">
              <a:avLst/>
            </a:prstTxWarp>
            <a:spAutoFit/>
          </a:bodyPr>
          <a:lstStyle/>
          <a:p>
            <a:r>
              <a:rPr lang="en-US" sz="2500" dirty="0">
                <a:latin typeface="Times New Roman"/>
                <a:cs typeface="Times New Roman"/>
              </a:rPr>
              <a:t>More generally, we need to allow for the differing lifetimes of</a:t>
            </a:r>
          </a:p>
          <a:p>
            <a:r>
              <a:rPr lang="en-US" sz="2500" dirty="0">
                <a:latin typeface="Times New Roman"/>
                <a:cs typeface="Times New Roman"/>
              </a:rPr>
              <a:t>different stars in deriving the IMF.</a:t>
            </a:r>
            <a:r>
              <a:rPr lang="en-US" sz="2500" dirty="0" smtClean="0">
                <a:latin typeface="Times New Roman"/>
                <a:cs typeface="Times New Roman"/>
              </a:rPr>
              <a:t>  If </a:t>
            </a:r>
            <a:r>
              <a:rPr lang="en-US" sz="2500" dirty="0">
                <a:latin typeface="Times New Roman"/>
                <a:cs typeface="Times New Roman"/>
              </a:rPr>
              <a:t>we assume that the star </a:t>
            </a:r>
          </a:p>
          <a:p>
            <a:r>
              <a:rPr lang="en-US" sz="2500" dirty="0">
                <a:latin typeface="Times New Roman"/>
                <a:cs typeface="Times New Roman"/>
              </a:rPr>
              <a:t>formation rate in the disk has been constant with time, means</a:t>
            </a:r>
          </a:p>
          <a:p>
            <a:r>
              <a:rPr lang="en-US" sz="2500" dirty="0">
                <a:latin typeface="Times New Roman"/>
                <a:cs typeface="Times New Roman"/>
              </a:rPr>
              <a:t>we need to weight number of massive stars by </a:t>
            </a:r>
            <a:r>
              <a:rPr lang="en-US" sz="2500" i="1" dirty="0">
                <a:latin typeface="Times New Roman"/>
                <a:cs typeface="Times New Roman"/>
              </a:rPr>
              <a:t>1 / </a:t>
            </a:r>
            <a:r>
              <a:rPr lang="en-US" sz="2500" i="1" dirty="0" err="1">
                <a:latin typeface="Times New Roman"/>
                <a:cs typeface="Times New Roman"/>
              </a:rPr>
              <a:t>t</a:t>
            </a:r>
            <a:r>
              <a:rPr lang="en-US" sz="2500" i="1" baseline="-25000" dirty="0" err="1">
                <a:latin typeface="Times New Roman"/>
                <a:cs typeface="Times New Roman"/>
              </a:rPr>
              <a:t>ms</a:t>
            </a:r>
            <a:r>
              <a:rPr lang="en-US" sz="2500" dirty="0">
                <a:latin typeface="Times New Roman"/>
                <a:cs typeface="Times New Roman"/>
              </a:rPr>
              <a:t>, where</a:t>
            </a:r>
          </a:p>
          <a:p>
            <a:r>
              <a:rPr lang="en-US" sz="2500" i="1" dirty="0" err="1">
                <a:latin typeface="Times New Roman"/>
                <a:cs typeface="Times New Roman"/>
              </a:rPr>
              <a:t>t</a:t>
            </a:r>
            <a:r>
              <a:rPr lang="en-US" sz="2500" i="1" baseline="-25000" dirty="0" err="1">
                <a:latin typeface="Times New Roman"/>
                <a:cs typeface="Times New Roman"/>
              </a:rPr>
              <a:t>ms</a:t>
            </a:r>
            <a:r>
              <a:rPr lang="en-US" sz="2500" dirty="0">
                <a:latin typeface="Times New Roman"/>
                <a:cs typeface="Times New Roman"/>
              </a:rPr>
              <a:t> is the main sequence lifetime.</a:t>
            </a:r>
          </a:p>
        </p:txBody>
      </p:sp>
      <p:sp>
        <p:nvSpPr>
          <p:cNvPr id="23557" name="Text Box 6"/>
          <p:cNvSpPr txBox="1">
            <a:spLocks noChangeArrowheads="1"/>
          </p:cNvSpPr>
          <p:nvPr/>
        </p:nvSpPr>
        <p:spPr bwMode="auto">
          <a:xfrm>
            <a:off x="293688" y="4700826"/>
            <a:ext cx="8621712" cy="861774"/>
          </a:xfrm>
          <a:prstGeom prst="rect">
            <a:avLst/>
          </a:prstGeom>
          <a:noFill/>
          <a:ln w="9525">
            <a:noFill/>
            <a:miter lim="800000"/>
            <a:headEnd/>
            <a:tailEnd/>
          </a:ln>
        </p:spPr>
        <p:txBody>
          <a:bodyPr wrap="square">
            <a:prstTxWarp prst="textNoShape">
              <a:avLst/>
            </a:prstTxWarp>
            <a:spAutoFit/>
          </a:bodyPr>
          <a:lstStyle/>
          <a:p>
            <a:r>
              <a:rPr lang="en-US" sz="2500" b="1" dirty="0">
                <a:latin typeface="Times New Roman"/>
                <a:cs typeface="Times New Roman"/>
              </a:rPr>
              <a:t>Massive stars are doubly rare</a:t>
            </a:r>
            <a:r>
              <a:rPr lang="en-US" sz="2500" dirty="0">
                <a:latin typeface="Times New Roman"/>
                <a:cs typeface="Times New Roman"/>
              </a:rPr>
              <a:t> - few are formed plus they</a:t>
            </a:r>
            <a:r>
              <a:rPr lang="en-US" sz="2500" dirty="0" smtClean="0">
                <a:latin typeface="Times New Roman"/>
                <a:cs typeface="Times New Roman"/>
              </a:rPr>
              <a:t> don’t </a:t>
            </a:r>
            <a:r>
              <a:rPr lang="en-US" sz="2500" dirty="0">
                <a:latin typeface="Times New Roman"/>
                <a:cs typeface="Times New Roman"/>
              </a:rPr>
              <a:t>live as long as low mass stars</a:t>
            </a:r>
            <a:r>
              <a:rPr lang="en-US" sz="2500" dirty="0" smtClean="0">
                <a:latin typeface="Times New Roman"/>
                <a:cs typeface="Times New Roman"/>
              </a:rPr>
              <a:t>…  Thus, poor statistics</a:t>
            </a:r>
            <a:endParaRPr lang="en-US" sz="2500" b="1" dirty="0">
              <a:latin typeface="Times New Roman"/>
              <a:cs typeface="Times New Roman"/>
            </a:endParaRPr>
          </a:p>
        </p:txBody>
      </p:sp>
      <p:sp>
        <p:nvSpPr>
          <p:cNvPr id="23558" name="Text Box 7"/>
          <p:cNvSpPr txBox="1">
            <a:spLocks noChangeArrowheads="1"/>
          </p:cNvSpPr>
          <p:nvPr/>
        </p:nvSpPr>
        <p:spPr bwMode="auto">
          <a:xfrm>
            <a:off x="7051675" y="6521450"/>
            <a:ext cx="2060618" cy="369332"/>
          </a:xfrm>
          <a:prstGeom prst="rect">
            <a:avLst/>
          </a:prstGeom>
          <a:noFill/>
          <a:ln w="9525">
            <a:noFill/>
            <a:miter lim="800000"/>
            <a:headEnd/>
            <a:tailEnd/>
          </a:ln>
        </p:spPr>
        <p:txBody>
          <a:bodyPr wrap="none">
            <a:prstTxWarp prst="textNoShape">
              <a:avLst/>
            </a:prstTxWarp>
            <a:spAutoFit/>
          </a:bodyPr>
          <a:lstStyle/>
          <a:p>
            <a:r>
              <a:rPr lang="en-US" i="1" dirty="0">
                <a:latin typeface="Times New Roman"/>
                <a:cs typeface="Times New Roman"/>
              </a:rPr>
              <a:t>(From P. </a:t>
            </a:r>
            <a:r>
              <a:rPr lang="en-US" i="1" dirty="0" err="1">
                <a:latin typeface="Times New Roman"/>
                <a:cs typeface="Times New Roman"/>
              </a:rPr>
              <a:t>Armitage</a:t>
            </a:r>
            <a:r>
              <a:rPr lang="en-US" i="1" dirty="0">
                <a:latin typeface="Times New Roman"/>
                <a:cs typeface="Times New Roman"/>
              </a:rPr>
              <a:t>)</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304800" y="76200"/>
            <a:ext cx="8346456" cy="553998"/>
          </a:xfrm>
          <a:prstGeom prst="rect">
            <a:avLst/>
          </a:prstGeom>
          <a:noFill/>
          <a:ln w="9525">
            <a:noFill/>
            <a:miter lim="800000"/>
            <a:headEnd/>
            <a:tailEnd/>
          </a:ln>
        </p:spPr>
        <p:txBody>
          <a:bodyPr wrap="none">
            <a:prstTxWarp prst="textNoShape">
              <a:avLst/>
            </a:prstTxWarp>
            <a:spAutoFit/>
          </a:bodyPr>
          <a:lstStyle/>
          <a:p>
            <a:r>
              <a:rPr lang="en-US" sz="3000" b="1" dirty="0" smtClean="0">
                <a:solidFill>
                  <a:srgbClr val="800000"/>
                </a:solidFill>
                <a:latin typeface="Times New Roman"/>
                <a:cs typeface="Times New Roman"/>
              </a:rPr>
              <a:t>Another problem at the high mass end:  Mass </a:t>
            </a:r>
            <a:r>
              <a:rPr lang="en-US" sz="3000" b="1" dirty="0">
                <a:solidFill>
                  <a:srgbClr val="800000"/>
                </a:solidFill>
                <a:latin typeface="Times New Roman"/>
                <a:cs typeface="Times New Roman"/>
              </a:rPr>
              <a:t>loss</a:t>
            </a:r>
          </a:p>
        </p:txBody>
      </p:sp>
      <p:sp>
        <p:nvSpPr>
          <p:cNvPr id="24579" name="Text Box 4"/>
          <p:cNvSpPr txBox="1">
            <a:spLocks noChangeArrowheads="1"/>
          </p:cNvSpPr>
          <p:nvPr/>
        </p:nvSpPr>
        <p:spPr bwMode="auto">
          <a:xfrm>
            <a:off x="288925" y="631448"/>
            <a:ext cx="8065567" cy="892552"/>
          </a:xfrm>
          <a:prstGeom prst="rect">
            <a:avLst/>
          </a:prstGeom>
          <a:noFill/>
          <a:ln w="9525">
            <a:noFill/>
            <a:miter lim="800000"/>
            <a:headEnd/>
            <a:tailEnd/>
          </a:ln>
        </p:spPr>
        <p:txBody>
          <a:bodyPr wrap="none">
            <a:prstTxWarp prst="textNoShape">
              <a:avLst/>
            </a:prstTxWarp>
            <a:spAutoFit/>
          </a:bodyPr>
          <a:lstStyle/>
          <a:p>
            <a:r>
              <a:rPr lang="en-US" sz="2600" dirty="0">
                <a:latin typeface="Times New Roman"/>
                <a:cs typeface="Times New Roman"/>
              </a:rPr>
              <a:t>For massive stars, mass loss in stellar winds means that the</a:t>
            </a:r>
          </a:p>
          <a:p>
            <a:r>
              <a:rPr lang="en-US" sz="2600" dirty="0">
                <a:latin typeface="Times New Roman"/>
                <a:cs typeface="Times New Roman"/>
              </a:rPr>
              <a:t>present mass is smaller than the initial </a:t>
            </a:r>
            <a:r>
              <a:rPr lang="en-US" sz="2600" dirty="0" smtClean="0">
                <a:latin typeface="Times New Roman"/>
                <a:cs typeface="Times New Roman"/>
              </a:rPr>
              <a:t>mass</a:t>
            </a:r>
            <a:endParaRPr lang="en-US" sz="2600" dirty="0">
              <a:latin typeface="Times New Roman"/>
              <a:cs typeface="Times New Roman"/>
            </a:endParaRPr>
          </a:p>
        </p:txBody>
      </p:sp>
      <p:sp>
        <p:nvSpPr>
          <p:cNvPr id="24580" name="Text Box 5"/>
          <p:cNvSpPr txBox="1">
            <a:spLocks noChangeArrowheads="1"/>
          </p:cNvSpPr>
          <p:nvPr/>
        </p:nvSpPr>
        <p:spPr bwMode="auto">
          <a:xfrm>
            <a:off x="304800" y="3352800"/>
            <a:ext cx="8458200" cy="3046988"/>
          </a:xfrm>
          <a:prstGeom prst="rect">
            <a:avLst/>
          </a:prstGeom>
          <a:noFill/>
          <a:ln w="9525">
            <a:noFill/>
            <a:miter lim="800000"/>
            <a:headEnd/>
            <a:tailEnd/>
          </a:ln>
        </p:spPr>
        <p:txBody>
          <a:bodyPr wrap="square">
            <a:prstTxWarp prst="textNoShape">
              <a:avLst/>
            </a:prstTxWarp>
            <a:spAutoFit/>
          </a:bodyPr>
          <a:lstStyle/>
          <a:p>
            <a:r>
              <a:rPr lang="en-US" sz="2600" dirty="0" smtClean="0">
                <a:latin typeface="Times New Roman"/>
                <a:cs typeface="Times New Roman"/>
              </a:rPr>
              <a:t>All these </a:t>
            </a:r>
            <a:r>
              <a:rPr lang="en-US" sz="2600" dirty="0">
                <a:latin typeface="Times New Roman"/>
                <a:cs typeface="Times New Roman"/>
              </a:rPr>
              <a:t>difficulties mean that although the local IMF is well</a:t>
            </a:r>
          </a:p>
          <a:p>
            <a:pPr>
              <a:spcAft>
                <a:spcPts val="600"/>
              </a:spcAft>
            </a:pPr>
            <a:r>
              <a:rPr lang="en-US" sz="2600" dirty="0">
                <a:latin typeface="Times New Roman"/>
                <a:cs typeface="Times New Roman"/>
              </a:rPr>
              <a:t>determined for masses between ~0.5 </a:t>
            </a:r>
            <a:r>
              <a:rPr lang="en-US" sz="2600" i="1" dirty="0" err="1">
                <a:latin typeface="Times New Roman"/>
                <a:cs typeface="Times New Roman"/>
              </a:rPr>
              <a:t>M</a:t>
            </a:r>
            <a:r>
              <a:rPr lang="en-US" sz="2600" i="1" baseline="-25000" dirty="0" err="1">
                <a:latin typeface="Times New Roman"/>
                <a:cs typeface="Times New Roman"/>
              </a:rPr>
              <a:t>sun</a:t>
            </a:r>
            <a:r>
              <a:rPr lang="en-US" sz="2600" dirty="0">
                <a:latin typeface="Times New Roman"/>
                <a:cs typeface="Times New Roman"/>
              </a:rPr>
              <a:t> and ~50 </a:t>
            </a:r>
            <a:r>
              <a:rPr lang="en-US" sz="2600" i="1" dirty="0" err="1" smtClean="0">
                <a:latin typeface="Times New Roman"/>
                <a:cs typeface="Times New Roman"/>
              </a:rPr>
              <a:t>M</a:t>
            </a:r>
            <a:r>
              <a:rPr lang="en-US" sz="2600" i="1" baseline="-25000" dirty="0" err="1" smtClean="0">
                <a:latin typeface="Times New Roman"/>
                <a:cs typeface="Times New Roman"/>
              </a:rPr>
              <a:t>sun</a:t>
            </a:r>
            <a:r>
              <a:rPr lang="en-US" sz="2600" dirty="0" smtClean="0">
                <a:latin typeface="Times New Roman"/>
                <a:cs typeface="Times New Roman"/>
              </a:rPr>
              <a:t>, but:</a:t>
            </a:r>
          </a:p>
          <a:p>
            <a:pPr lvl="1">
              <a:buFontTx/>
              <a:buChar char="•"/>
            </a:pPr>
            <a:r>
              <a:rPr lang="en-US" sz="2600" dirty="0">
                <a:latin typeface="Times New Roman"/>
                <a:cs typeface="Times New Roman"/>
              </a:rPr>
              <a:t> not well determined at the very low mass end (mainly</a:t>
            </a:r>
          </a:p>
          <a:p>
            <a:pPr lvl="1"/>
            <a:r>
              <a:rPr lang="en-US" sz="2600" dirty="0">
                <a:latin typeface="Times New Roman"/>
                <a:cs typeface="Times New Roman"/>
              </a:rPr>
              <a:t>	because the relation between luminosity and mass</a:t>
            </a:r>
          </a:p>
          <a:p>
            <a:pPr lvl="1"/>
            <a:r>
              <a:rPr lang="en-US" sz="2600" dirty="0">
                <a:latin typeface="Times New Roman"/>
                <a:cs typeface="Times New Roman"/>
              </a:rPr>
              <a:t>	is not so well known)</a:t>
            </a:r>
          </a:p>
          <a:p>
            <a:pPr lvl="1">
              <a:buFontTx/>
              <a:buChar char="•"/>
            </a:pPr>
            <a:r>
              <a:rPr lang="en-US" sz="2600" dirty="0">
                <a:latin typeface="Times New Roman"/>
                <a:cs typeface="Times New Roman"/>
              </a:rPr>
              <a:t> for very massive stars - simply too rare</a:t>
            </a:r>
          </a:p>
          <a:p>
            <a:pPr lvl="1">
              <a:spcAft>
                <a:spcPts val="600"/>
              </a:spcAft>
              <a:buFontTx/>
              <a:buChar char="•"/>
            </a:pPr>
            <a:r>
              <a:rPr lang="en-US" sz="2600" dirty="0">
                <a:latin typeface="Times New Roman"/>
                <a:cs typeface="Times New Roman"/>
              </a:rPr>
              <a:t> in other galaxies, especially in the distant Universe</a:t>
            </a:r>
          </a:p>
        </p:txBody>
      </p:sp>
      <p:sp>
        <p:nvSpPr>
          <p:cNvPr id="24581" name="Text Box 6"/>
          <p:cNvSpPr txBox="1">
            <a:spLocks noChangeArrowheads="1"/>
          </p:cNvSpPr>
          <p:nvPr/>
        </p:nvSpPr>
        <p:spPr bwMode="auto">
          <a:xfrm>
            <a:off x="7051675" y="6521450"/>
            <a:ext cx="2060618" cy="369332"/>
          </a:xfrm>
          <a:prstGeom prst="rect">
            <a:avLst/>
          </a:prstGeom>
          <a:noFill/>
          <a:ln w="9525">
            <a:noFill/>
            <a:miter lim="800000"/>
            <a:headEnd/>
            <a:tailEnd/>
          </a:ln>
        </p:spPr>
        <p:txBody>
          <a:bodyPr wrap="none">
            <a:prstTxWarp prst="textNoShape">
              <a:avLst/>
            </a:prstTxWarp>
            <a:spAutoFit/>
          </a:bodyPr>
          <a:lstStyle/>
          <a:p>
            <a:r>
              <a:rPr lang="en-US" i="1" dirty="0">
                <a:latin typeface="Times New Roman"/>
                <a:cs typeface="Times New Roman"/>
              </a:rPr>
              <a:t>(From P. </a:t>
            </a:r>
            <a:r>
              <a:rPr lang="en-US" i="1" dirty="0" err="1">
                <a:latin typeface="Times New Roman"/>
                <a:cs typeface="Times New Roman"/>
              </a:rPr>
              <a:t>Armitage</a:t>
            </a:r>
            <a:r>
              <a:rPr lang="en-US" i="1" dirty="0">
                <a:latin typeface="Times New Roman"/>
                <a:cs typeface="Times New Roman"/>
              </a:rPr>
              <a:t>)</a:t>
            </a:r>
          </a:p>
        </p:txBody>
      </p:sp>
      <p:sp>
        <p:nvSpPr>
          <p:cNvPr id="6" name="Text Box 3"/>
          <p:cNvSpPr txBox="1">
            <a:spLocks noChangeArrowheads="1"/>
          </p:cNvSpPr>
          <p:nvPr/>
        </p:nvSpPr>
        <p:spPr bwMode="auto">
          <a:xfrm>
            <a:off x="304800" y="1655802"/>
            <a:ext cx="7807696" cy="553998"/>
          </a:xfrm>
          <a:prstGeom prst="rect">
            <a:avLst/>
          </a:prstGeom>
          <a:noFill/>
          <a:ln w="9525">
            <a:noFill/>
            <a:miter lim="800000"/>
            <a:headEnd/>
            <a:tailEnd/>
          </a:ln>
        </p:spPr>
        <p:txBody>
          <a:bodyPr wrap="none">
            <a:prstTxWarp prst="textNoShape">
              <a:avLst/>
            </a:prstTxWarp>
            <a:spAutoFit/>
          </a:bodyPr>
          <a:lstStyle/>
          <a:p>
            <a:r>
              <a:rPr lang="en-US" sz="3000" b="1" dirty="0" smtClean="0">
                <a:solidFill>
                  <a:srgbClr val="800000"/>
                </a:solidFill>
                <a:latin typeface="Times New Roman"/>
                <a:cs typeface="Times New Roman"/>
              </a:rPr>
              <a:t>A problem at the low mass end:  Completeness</a:t>
            </a:r>
            <a:endParaRPr lang="en-US" sz="3000" b="1" dirty="0">
              <a:solidFill>
                <a:srgbClr val="800000"/>
              </a:solidFill>
              <a:latin typeface="Times New Roman"/>
              <a:cs typeface="Times New Roman"/>
            </a:endParaRPr>
          </a:p>
        </p:txBody>
      </p:sp>
      <p:sp>
        <p:nvSpPr>
          <p:cNvPr id="7" name="Text Box 4"/>
          <p:cNvSpPr txBox="1">
            <a:spLocks noChangeArrowheads="1"/>
          </p:cNvSpPr>
          <p:nvPr/>
        </p:nvSpPr>
        <p:spPr bwMode="auto">
          <a:xfrm>
            <a:off x="316433" y="2231648"/>
            <a:ext cx="8383362" cy="492443"/>
          </a:xfrm>
          <a:prstGeom prst="rect">
            <a:avLst/>
          </a:prstGeom>
          <a:noFill/>
          <a:ln w="9525">
            <a:noFill/>
            <a:miter lim="800000"/>
            <a:headEnd/>
            <a:tailEnd/>
          </a:ln>
        </p:spPr>
        <p:txBody>
          <a:bodyPr wrap="none">
            <a:prstTxWarp prst="textNoShape">
              <a:avLst/>
            </a:prstTxWarp>
            <a:spAutoFit/>
          </a:bodyPr>
          <a:lstStyle/>
          <a:p>
            <a:r>
              <a:rPr lang="en-US" sz="2600" dirty="0" smtClean="0">
                <a:latin typeface="Times New Roman"/>
                <a:cs typeface="Times New Roman"/>
              </a:rPr>
              <a:t>These faint stars cannot be seen very far, and are easy to miss</a:t>
            </a:r>
            <a:endParaRPr lang="en-US" sz="2600" dirty="0">
              <a:latin typeface="Times New Roman"/>
              <a:cs typeface="Times New Roman"/>
            </a:endParaRPr>
          </a:p>
        </p:txBody>
      </p:sp>
      <p:sp>
        <p:nvSpPr>
          <p:cNvPr id="8" name="TextBox 7"/>
          <p:cNvSpPr txBox="1"/>
          <p:nvPr/>
        </p:nvSpPr>
        <p:spPr>
          <a:xfrm>
            <a:off x="3962400" y="2819400"/>
            <a:ext cx="954107" cy="553998"/>
          </a:xfrm>
          <a:prstGeom prst="rect">
            <a:avLst/>
          </a:prstGeom>
          <a:noFill/>
        </p:spPr>
        <p:txBody>
          <a:bodyPr wrap="none" rtlCol="0">
            <a:spAutoFit/>
          </a:bodyPr>
          <a:lstStyle/>
          <a:p>
            <a:r>
              <a:rPr lang="en-US" sz="3000" dirty="0" smtClean="0">
                <a:latin typeface="Times New Roman"/>
                <a:cs typeface="Times New Roman"/>
              </a:rPr>
              <a:t>* * *</a:t>
            </a:r>
            <a:endParaRPr lang="en-US" sz="3000" dirty="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0"/>
            <a:ext cx="8686800" cy="1219200"/>
          </a:xfrm>
        </p:spPr>
        <p:txBody>
          <a:bodyPr>
            <a:normAutofit/>
          </a:bodyPr>
          <a:lstStyle/>
          <a:p>
            <a:pPr eaLnBrk="1" hangingPunct="1">
              <a:lnSpc>
                <a:spcPct val="90000"/>
              </a:lnSpc>
            </a:pPr>
            <a:r>
              <a:rPr lang="en-US" dirty="0"/>
              <a:t>Main Sequence and</a:t>
            </a:r>
            <a:br>
              <a:rPr lang="en-US" dirty="0"/>
            </a:br>
            <a:r>
              <a:rPr lang="en-US" dirty="0"/>
              <a:t>the Range of Stellar Masses</a:t>
            </a:r>
          </a:p>
        </p:txBody>
      </p:sp>
      <p:sp>
        <p:nvSpPr>
          <p:cNvPr id="18435" name="Rectangle 3"/>
          <p:cNvSpPr>
            <a:spLocks noGrp="1" noChangeArrowheads="1"/>
          </p:cNvSpPr>
          <p:nvPr>
            <p:ph type="body" idx="1"/>
          </p:nvPr>
        </p:nvSpPr>
        <p:spPr>
          <a:xfrm>
            <a:off x="76200" y="1219200"/>
            <a:ext cx="8915400" cy="5562600"/>
          </a:xfrm>
        </p:spPr>
        <p:txBody>
          <a:bodyPr>
            <a:normAutofit/>
          </a:bodyPr>
          <a:lstStyle/>
          <a:p>
            <a:pPr eaLnBrk="1" hangingPunct="1"/>
            <a:r>
              <a:rPr lang="en-US" dirty="0"/>
              <a:t>MS is</a:t>
            </a:r>
            <a:r>
              <a:rPr lang="en-US" dirty="0" smtClean="0"/>
              <a:t> the </a:t>
            </a:r>
            <a:r>
              <a:rPr lang="en-US" dirty="0"/>
              <a:t>locus where stars burn H into He in their cores</a:t>
            </a:r>
          </a:p>
          <a:p>
            <a:pPr eaLnBrk="1" hangingPunct="1"/>
            <a:r>
              <a:rPr lang="en-US" dirty="0"/>
              <a:t>Objects which cannot reach the necessary [T,</a:t>
            </a:r>
            <a:r>
              <a:rPr lang="en-US" dirty="0">
                <a:sym typeface="Symbol" charset="2"/>
              </a:rPr>
              <a:t>] to ignite this fusion, because of their </a:t>
            </a:r>
            <a:r>
              <a:rPr lang="en-US" b="1" i="1" dirty="0">
                <a:sym typeface="Symbol" charset="2"/>
              </a:rPr>
              <a:t>low mass</a:t>
            </a:r>
            <a:r>
              <a:rPr lang="en-US" dirty="0">
                <a:sym typeface="Symbol" charset="2"/>
              </a:rPr>
              <a:t> (M</a:t>
            </a:r>
            <a:r>
              <a:rPr lang="en-US" baseline="-25000" dirty="0">
                <a:sym typeface="Wingdings 2" charset="2"/>
              </a:rPr>
              <a:t></a:t>
            </a:r>
            <a:r>
              <a:rPr lang="en-US" dirty="0">
                <a:sym typeface="Wingdings 2" charset="2"/>
              </a:rPr>
              <a:t> &lt; 0.08 M</a:t>
            </a:r>
            <a:r>
              <a:rPr lang="en-US" baseline="-25000" dirty="0">
                <a:sym typeface="Wingdings 2" charset="2"/>
              </a:rPr>
              <a:t></a:t>
            </a:r>
            <a:r>
              <a:rPr lang="en-US" dirty="0">
                <a:sym typeface="Wingdings 2" charset="2"/>
              </a:rPr>
              <a:t>) are called </a:t>
            </a:r>
            <a:r>
              <a:rPr lang="en-US" b="1" dirty="0">
                <a:solidFill>
                  <a:srgbClr val="A3030F"/>
                </a:solidFill>
                <a:sym typeface="Wingdings 2" charset="2"/>
              </a:rPr>
              <a:t>brown dwarfs</a:t>
            </a:r>
            <a:r>
              <a:rPr lang="en-US" dirty="0">
                <a:sym typeface="Wingdings 2" charset="2"/>
              </a:rPr>
              <a:t> (however, they may burn the trace amounts of primordial deuterium)</a:t>
            </a:r>
          </a:p>
          <a:p>
            <a:pPr eaLnBrk="1" hangingPunct="1"/>
            <a:r>
              <a:rPr lang="en-US" dirty="0">
                <a:sym typeface="Wingdings 2" charset="2"/>
              </a:rPr>
              <a:t>Not obvious why should stars form a (nearly) 1-dim. family of objects with the mass as the dominant </a:t>
            </a:r>
            <a:r>
              <a:rPr lang="en-US" dirty="0" smtClean="0">
                <a:sym typeface="Wingdings 2" charset="2"/>
              </a:rPr>
              <a:t>parameter</a:t>
            </a:r>
          </a:p>
          <a:p>
            <a:pPr eaLnBrk="1" hangingPunct="1"/>
            <a:r>
              <a:rPr lang="en-US" dirty="0">
                <a:sym typeface="Wingdings 2" charset="2"/>
              </a:rPr>
              <a:t>The </a:t>
            </a:r>
            <a:r>
              <a:rPr lang="en-US" b="1" i="1" dirty="0">
                <a:sym typeface="Wingdings 2" charset="2"/>
              </a:rPr>
              <a:t>high-mass end</a:t>
            </a:r>
            <a:r>
              <a:rPr lang="en-US" dirty="0">
                <a:sym typeface="Wingdings 2" charset="2"/>
              </a:rPr>
              <a:t> of the stellar family is set by</a:t>
            </a:r>
            <a:r>
              <a:rPr lang="en-US" dirty="0" smtClean="0">
                <a:sym typeface="Wingdings 2" charset="2"/>
              </a:rPr>
              <a:t>                                     the </a:t>
            </a:r>
            <a:r>
              <a:rPr lang="en-US" b="1" dirty="0" err="1">
                <a:solidFill>
                  <a:srgbClr val="A3030F"/>
                </a:solidFill>
                <a:sym typeface="Wingdings 2" charset="2"/>
              </a:rPr>
              <a:t>Eddington</a:t>
            </a:r>
            <a:r>
              <a:rPr lang="en-US" b="1" dirty="0">
                <a:solidFill>
                  <a:srgbClr val="A3030F"/>
                </a:solidFill>
                <a:sym typeface="Wingdings 2" charset="2"/>
              </a:rPr>
              <a:t> </a:t>
            </a:r>
            <a:r>
              <a:rPr lang="en-US" b="1" dirty="0" smtClean="0">
                <a:solidFill>
                  <a:srgbClr val="A3030F"/>
                </a:solidFill>
                <a:sym typeface="Wingdings 2" charset="2"/>
              </a:rPr>
              <a:t>limit</a:t>
            </a:r>
          </a:p>
          <a:p>
            <a:pPr lvl="1"/>
            <a:r>
              <a:rPr lang="en-US" dirty="0" smtClean="0">
                <a:solidFill>
                  <a:srgbClr val="000000"/>
                </a:solidFill>
                <a:sym typeface="Wingdings 2" charset="2"/>
              </a:rPr>
              <a:t>Believed to be ~ 100 M</a:t>
            </a:r>
            <a:r>
              <a:rPr lang="en-US" baseline="-25000" dirty="0" smtClean="0">
                <a:solidFill>
                  <a:srgbClr val="000000"/>
                </a:solidFill>
                <a:latin typeface="Wingdings"/>
                <a:ea typeface="Wingdings"/>
                <a:cs typeface="Wingdings"/>
                <a:sym typeface="Wingdings 2" charset="2"/>
              </a:rPr>
              <a:t></a:t>
            </a:r>
            <a:r>
              <a:rPr lang="en-US" dirty="0" smtClean="0">
                <a:solidFill>
                  <a:srgbClr val="000000"/>
                </a:solidFill>
                <a:ea typeface="Wingdings"/>
                <a:sym typeface="Wingdings 2" charset="2"/>
              </a:rPr>
              <a:t> for ~ Solar </a:t>
            </a:r>
            <a:r>
              <a:rPr lang="en-US" dirty="0" err="1" smtClean="0">
                <a:solidFill>
                  <a:srgbClr val="000000"/>
                </a:solidFill>
                <a:ea typeface="Wingdings"/>
                <a:sym typeface="Wingdings 2" charset="2"/>
              </a:rPr>
              <a:t>metallicities</a:t>
            </a:r>
            <a:endParaRPr lang="en-US" dirty="0" smtClean="0">
              <a:solidFill>
                <a:srgbClr val="000000"/>
              </a:solidFill>
              <a:ea typeface="Wingdings"/>
              <a:sym typeface="Wingdings 2" charset="2"/>
            </a:endParaRPr>
          </a:p>
          <a:p>
            <a:pPr lvl="1"/>
            <a:r>
              <a:rPr lang="en-US" dirty="0" smtClean="0">
                <a:solidFill>
                  <a:srgbClr val="000000"/>
                </a:solidFill>
                <a:ea typeface="Wingdings"/>
                <a:sym typeface="Wingdings 2" charset="2"/>
              </a:rPr>
              <a:t>Current record: A1 in NGC3603 (</a:t>
            </a:r>
            <a:r>
              <a:rPr lang="en-US" dirty="0" smtClean="0">
                <a:solidFill>
                  <a:srgbClr val="000000"/>
                </a:solidFill>
                <a:sym typeface="Wingdings 2" charset="2"/>
              </a:rPr>
              <a:t>~ 84 M</a:t>
            </a:r>
            <a:r>
              <a:rPr lang="en-US" baseline="-25000" dirty="0" smtClean="0">
                <a:solidFill>
                  <a:srgbClr val="000000"/>
                </a:solidFill>
                <a:latin typeface="Wingdings"/>
                <a:ea typeface="Wingdings"/>
                <a:cs typeface="Wingdings"/>
                <a:sym typeface="Wingdings 2" charset="2"/>
              </a:rPr>
              <a:t></a:t>
            </a:r>
            <a:r>
              <a:rPr lang="en-US" dirty="0" smtClean="0">
                <a:solidFill>
                  <a:srgbClr val="000000"/>
                </a:solidFill>
                <a:ea typeface="Wingdings"/>
                <a:sym typeface="Wingdings 2" charset="2"/>
              </a:rPr>
              <a:t>)</a:t>
            </a:r>
          </a:p>
          <a:p>
            <a:pPr lvl="1"/>
            <a:r>
              <a:rPr lang="en-US" dirty="0" smtClean="0">
                <a:solidFill>
                  <a:srgbClr val="000000"/>
                </a:solidFill>
                <a:ea typeface="Wingdings"/>
                <a:sym typeface="Wingdings 2" charset="2"/>
              </a:rPr>
              <a:t>Zero-</a:t>
            </a:r>
            <a:r>
              <a:rPr lang="en-US" dirty="0" err="1" smtClean="0">
                <a:solidFill>
                  <a:srgbClr val="000000"/>
                </a:solidFill>
                <a:ea typeface="Wingdings"/>
                <a:sym typeface="Wingdings 2" charset="2"/>
              </a:rPr>
              <a:t>metallicity</a:t>
            </a:r>
            <a:r>
              <a:rPr lang="en-US" dirty="0" smtClean="0">
                <a:solidFill>
                  <a:srgbClr val="000000"/>
                </a:solidFill>
                <a:ea typeface="Wingdings"/>
                <a:sym typeface="Wingdings 2" charset="2"/>
              </a:rPr>
              <a:t> stars could have been more massive</a:t>
            </a:r>
          </a:p>
        </p:txBody>
      </p:sp>
      <p:pic>
        <p:nvPicPr>
          <p:cNvPr id="4" name="Picture 3" descr="A1_NGC3603.jpg"/>
          <p:cNvPicPr>
            <a:picLocks noChangeAspect="1"/>
          </p:cNvPicPr>
          <p:nvPr/>
        </p:nvPicPr>
        <p:blipFill>
          <a:blip r:embed="rId2"/>
          <a:srcRect l="30240" t="19573" r="33120" b="33553"/>
          <a:stretch>
            <a:fillRect/>
          </a:stretch>
        </p:blipFill>
        <p:spPr>
          <a:xfrm>
            <a:off x="7176088" y="4343400"/>
            <a:ext cx="1891711" cy="2492584"/>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5" name="Text Box 3"/>
          <p:cNvSpPr txBox="1">
            <a:spLocks noChangeArrowheads="1"/>
          </p:cNvSpPr>
          <p:nvPr/>
        </p:nvSpPr>
        <p:spPr bwMode="auto">
          <a:xfrm>
            <a:off x="1828800" y="0"/>
            <a:ext cx="5361865" cy="707886"/>
          </a:xfrm>
          <a:prstGeom prst="rect">
            <a:avLst/>
          </a:prstGeom>
          <a:noFill/>
          <a:ln w="9525">
            <a:noFill/>
            <a:miter lim="800000"/>
            <a:headEnd/>
            <a:tailEnd/>
          </a:ln>
        </p:spPr>
        <p:txBody>
          <a:bodyPr wrap="none">
            <a:prstTxWarp prst="textNoShape">
              <a:avLst/>
            </a:prstTxWarp>
            <a:spAutoFit/>
          </a:bodyPr>
          <a:lstStyle/>
          <a:p>
            <a:r>
              <a:rPr lang="en-US" sz="4000" b="1" dirty="0" err="1">
                <a:solidFill>
                  <a:srgbClr val="000090"/>
                </a:solidFill>
                <a:latin typeface="Times New Roman"/>
                <a:cs typeface="Times New Roman"/>
              </a:rPr>
              <a:t>Salpeter</a:t>
            </a:r>
            <a:r>
              <a:rPr lang="en-US" sz="4000" b="1" dirty="0">
                <a:solidFill>
                  <a:srgbClr val="000090"/>
                </a:solidFill>
                <a:latin typeface="Times New Roman"/>
                <a:cs typeface="Times New Roman"/>
              </a:rPr>
              <a:t> Mass Function</a:t>
            </a:r>
          </a:p>
        </p:txBody>
      </p:sp>
      <p:sp>
        <p:nvSpPr>
          <p:cNvPr id="25606" name="Text Box 4"/>
          <p:cNvSpPr txBox="1">
            <a:spLocks noChangeArrowheads="1"/>
          </p:cNvSpPr>
          <p:nvPr/>
        </p:nvSpPr>
        <p:spPr bwMode="auto">
          <a:xfrm>
            <a:off x="152400" y="685800"/>
            <a:ext cx="8839200" cy="861774"/>
          </a:xfrm>
          <a:prstGeom prst="rect">
            <a:avLst/>
          </a:prstGeom>
          <a:noFill/>
          <a:ln w="9525">
            <a:noFill/>
            <a:miter lim="800000"/>
            <a:headEnd/>
            <a:tailEnd/>
          </a:ln>
        </p:spPr>
        <p:txBody>
          <a:bodyPr wrap="square">
            <a:prstTxWarp prst="textNoShape">
              <a:avLst/>
            </a:prstTxWarp>
            <a:spAutoFit/>
          </a:bodyPr>
          <a:lstStyle/>
          <a:p>
            <a:r>
              <a:rPr lang="en-US" sz="2500" dirty="0">
                <a:latin typeface="Times New Roman"/>
                <a:cs typeface="Times New Roman"/>
              </a:rPr>
              <a:t>The Initial Mass Function for stars in the Solar </a:t>
            </a:r>
            <a:r>
              <a:rPr lang="en-US" sz="2500" dirty="0" smtClean="0">
                <a:latin typeface="Times New Roman"/>
                <a:cs typeface="Times New Roman"/>
              </a:rPr>
              <a:t>neighborhood was </a:t>
            </a:r>
            <a:r>
              <a:rPr lang="en-US" sz="2500" dirty="0">
                <a:latin typeface="Times New Roman"/>
                <a:cs typeface="Times New Roman"/>
              </a:rPr>
              <a:t>determined by </a:t>
            </a:r>
            <a:r>
              <a:rPr lang="en-US" sz="2500" dirty="0" err="1">
                <a:latin typeface="Times New Roman"/>
                <a:cs typeface="Times New Roman"/>
              </a:rPr>
              <a:t>Salpeter</a:t>
            </a:r>
            <a:r>
              <a:rPr lang="en-US" sz="2500" dirty="0">
                <a:latin typeface="Times New Roman"/>
                <a:cs typeface="Times New Roman"/>
              </a:rPr>
              <a:t> in </a:t>
            </a:r>
            <a:r>
              <a:rPr lang="en-US" sz="2500" dirty="0" smtClean="0">
                <a:latin typeface="Times New Roman"/>
                <a:cs typeface="Times New Roman"/>
              </a:rPr>
              <a:t>1955:</a:t>
            </a:r>
            <a:endParaRPr lang="en-US" sz="2500" dirty="0">
              <a:latin typeface="Times New Roman"/>
              <a:cs typeface="Times New Roman"/>
            </a:endParaRPr>
          </a:p>
        </p:txBody>
      </p:sp>
      <p:graphicFrame>
        <p:nvGraphicFramePr>
          <p:cNvPr id="25602" name="Object 2"/>
          <p:cNvGraphicFramePr>
            <a:graphicFrameLocks noChangeAspect="1"/>
          </p:cNvGraphicFramePr>
          <p:nvPr/>
        </p:nvGraphicFramePr>
        <p:xfrm>
          <a:off x="4840348" y="1295400"/>
          <a:ext cx="2967728" cy="609600"/>
        </p:xfrm>
        <a:graphic>
          <a:graphicData uri="http://schemas.openxmlformats.org/presentationml/2006/ole">
            <p:oleObj spid="_x0000_s303106" name="Equation" r:id="rId3" imgW="990600" imgH="203200" progId="Equation.3">
              <p:embed/>
            </p:oleObj>
          </a:graphicData>
        </a:graphic>
      </p:graphicFrame>
      <p:sp>
        <p:nvSpPr>
          <p:cNvPr id="25607" name="Line 6"/>
          <p:cNvSpPr>
            <a:spLocks noChangeShapeType="1"/>
          </p:cNvSpPr>
          <p:nvPr/>
        </p:nvSpPr>
        <p:spPr bwMode="auto">
          <a:xfrm>
            <a:off x="6477000" y="1905000"/>
            <a:ext cx="0" cy="228600"/>
          </a:xfrm>
          <a:prstGeom prst="line">
            <a:avLst/>
          </a:prstGeom>
          <a:noFill/>
          <a:ln w="22225">
            <a:solidFill>
              <a:schemeClr val="tx1"/>
            </a:solidFill>
            <a:round/>
            <a:headEnd type="arrow" w="med" len="med"/>
            <a:tailEnd/>
          </a:ln>
        </p:spPr>
        <p:txBody>
          <a:bodyPr wrap="none" anchor="ctr">
            <a:prstTxWarp prst="textNoShape">
              <a:avLst/>
            </a:prstTxWarp>
          </a:bodyPr>
          <a:lstStyle/>
          <a:p>
            <a:endParaRPr lang="en-US" sz="2500">
              <a:latin typeface="Times New Roman"/>
              <a:cs typeface="Times New Roman"/>
            </a:endParaRPr>
          </a:p>
        </p:txBody>
      </p:sp>
      <p:sp>
        <p:nvSpPr>
          <p:cNvPr id="25608" name="Text Box 7"/>
          <p:cNvSpPr txBox="1">
            <a:spLocks noChangeArrowheads="1"/>
          </p:cNvSpPr>
          <p:nvPr/>
        </p:nvSpPr>
        <p:spPr bwMode="auto">
          <a:xfrm>
            <a:off x="3114556" y="2057400"/>
            <a:ext cx="5724644" cy="477054"/>
          </a:xfrm>
          <a:prstGeom prst="rect">
            <a:avLst/>
          </a:prstGeom>
          <a:noFill/>
          <a:ln w="9525">
            <a:noFill/>
            <a:miter lim="800000"/>
            <a:headEnd/>
            <a:tailEnd/>
          </a:ln>
        </p:spPr>
        <p:txBody>
          <a:bodyPr wrap="none">
            <a:prstTxWarp prst="textNoShape">
              <a:avLst/>
            </a:prstTxWarp>
            <a:spAutoFit/>
          </a:bodyPr>
          <a:lstStyle/>
          <a:p>
            <a:r>
              <a:rPr lang="en-US" sz="2500" dirty="0">
                <a:latin typeface="Times New Roman"/>
                <a:cs typeface="Times New Roman"/>
              </a:rPr>
              <a:t>constant which sets the local stellar density</a:t>
            </a:r>
          </a:p>
        </p:txBody>
      </p:sp>
      <p:sp>
        <p:nvSpPr>
          <p:cNvPr id="25610" name="Text Box 9"/>
          <p:cNvSpPr txBox="1">
            <a:spLocks noChangeArrowheads="1"/>
          </p:cNvSpPr>
          <p:nvPr/>
        </p:nvSpPr>
        <p:spPr bwMode="auto">
          <a:xfrm>
            <a:off x="152400" y="2590800"/>
            <a:ext cx="8686800" cy="861774"/>
          </a:xfrm>
          <a:prstGeom prst="rect">
            <a:avLst/>
          </a:prstGeom>
          <a:noFill/>
          <a:ln w="9525">
            <a:noFill/>
            <a:miter lim="800000"/>
            <a:headEnd/>
            <a:tailEnd/>
          </a:ln>
        </p:spPr>
        <p:txBody>
          <a:bodyPr wrap="square">
            <a:prstTxWarp prst="textNoShape">
              <a:avLst/>
            </a:prstTxWarp>
            <a:spAutoFit/>
          </a:bodyPr>
          <a:lstStyle/>
          <a:p>
            <a:r>
              <a:rPr lang="en-US" sz="2500" dirty="0">
                <a:latin typeface="Times New Roman"/>
                <a:cs typeface="Times New Roman"/>
              </a:rPr>
              <a:t>Using the definition of the IMF, the number of stars that form </a:t>
            </a:r>
          </a:p>
          <a:p>
            <a:r>
              <a:rPr lang="en-US" sz="2500" dirty="0">
                <a:latin typeface="Times New Roman"/>
                <a:cs typeface="Times New Roman"/>
              </a:rPr>
              <a:t>with masses between</a:t>
            </a:r>
            <a:r>
              <a:rPr lang="en-US" sz="2500" dirty="0" smtClean="0">
                <a:latin typeface="Times New Roman"/>
                <a:cs typeface="Times New Roman"/>
              </a:rPr>
              <a:t> </a:t>
            </a:r>
            <a:r>
              <a:rPr lang="en-US" sz="2500" i="1" dirty="0" smtClean="0">
                <a:latin typeface="Times New Roman"/>
                <a:cs typeface="Times New Roman"/>
              </a:rPr>
              <a:t>M</a:t>
            </a:r>
            <a:r>
              <a:rPr lang="en-US" sz="2500" dirty="0" smtClean="0">
                <a:latin typeface="Times New Roman"/>
                <a:cs typeface="Times New Roman"/>
              </a:rPr>
              <a:t> and </a:t>
            </a:r>
            <a:r>
              <a:rPr lang="en-US" sz="2500" i="1" dirty="0" smtClean="0">
                <a:latin typeface="Times New Roman"/>
                <a:cs typeface="Times New Roman"/>
              </a:rPr>
              <a:t>M+ΔM </a:t>
            </a:r>
            <a:r>
              <a:rPr lang="en-US" sz="2500" dirty="0" smtClean="0">
                <a:latin typeface="Times New Roman"/>
                <a:cs typeface="Times New Roman"/>
              </a:rPr>
              <a:t>is</a:t>
            </a:r>
            <a:r>
              <a:rPr lang="en-US" sz="2500" dirty="0">
                <a:latin typeface="Times New Roman"/>
                <a:cs typeface="Times New Roman"/>
              </a:rPr>
              <a:t>:</a:t>
            </a:r>
          </a:p>
        </p:txBody>
      </p:sp>
      <p:graphicFrame>
        <p:nvGraphicFramePr>
          <p:cNvPr id="25603" name="Object 3"/>
          <p:cNvGraphicFramePr>
            <a:graphicFrameLocks noChangeAspect="1"/>
          </p:cNvGraphicFramePr>
          <p:nvPr/>
        </p:nvGraphicFramePr>
        <p:xfrm>
          <a:off x="5562600" y="3181350"/>
          <a:ext cx="1600200" cy="476250"/>
        </p:xfrm>
        <a:graphic>
          <a:graphicData uri="http://schemas.openxmlformats.org/presentationml/2006/ole">
            <p:oleObj spid="_x0000_s303107" name="Equation" r:id="rId4" imgW="596900" imgH="177800" progId="Equation.3">
              <p:embed/>
            </p:oleObj>
          </a:graphicData>
        </a:graphic>
      </p:graphicFrame>
      <p:sp>
        <p:nvSpPr>
          <p:cNvPr id="25611" name="Text Box 11"/>
          <p:cNvSpPr txBox="1">
            <a:spLocks noChangeArrowheads="1"/>
          </p:cNvSpPr>
          <p:nvPr/>
        </p:nvSpPr>
        <p:spPr bwMode="auto">
          <a:xfrm>
            <a:off x="152400" y="3657600"/>
            <a:ext cx="8686800" cy="861774"/>
          </a:xfrm>
          <a:prstGeom prst="rect">
            <a:avLst/>
          </a:prstGeom>
          <a:noFill/>
          <a:ln w="9525">
            <a:noFill/>
            <a:miter lim="800000"/>
            <a:headEnd/>
            <a:tailEnd/>
          </a:ln>
        </p:spPr>
        <p:txBody>
          <a:bodyPr wrap="square">
            <a:prstTxWarp prst="textNoShape">
              <a:avLst/>
            </a:prstTxWarp>
            <a:spAutoFit/>
          </a:bodyPr>
          <a:lstStyle/>
          <a:p>
            <a:r>
              <a:rPr lang="en-US" sz="2500" dirty="0">
                <a:latin typeface="Times New Roman"/>
                <a:cs typeface="Times New Roman"/>
              </a:rPr>
              <a:t>To determine the total number of stars </a:t>
            </a:r>
            <a:r>
              <a:rPr lang="en-US" sz="2500" dirty="0" smtClean="0">
                <a:latin typeface="Times New Roman"/>
                <a:cs typeface="Times New Roman"/>
              </a:rPr>
              <a:t>formed between </a:t>
            </a:r>
            <a:r>
              <a:rPr lang="en-US" sz="2500" i="1" dirty="0">
                <a:latin typeface="Times New Roman"/>
                <a:cs typeface="Times New Roman"/>
              </a:rPr>
              <a:t>M</a:t>
            </a:r>
            <a:r>
              <a:rPr lang="en-US" sz="2500" i="1" baseline="-25000" dirty="0">
                <a:latin typeface="Times New Roman"/>
                <a:cs typeface="Times New Roman"/>
              </a:rPr>
              <a:t>1</a:t>
            </a:r>
            <a:r>
              <a:rPr lang="en-US" sz="2500" dirty="0">
                <a:latin typeface="Times New Roman"/>
                <a:cs typeface="Times New Roman"/>
              </a:rPr>
              <a:t> and </a:t>
            </a:r>
            <a:r>
              <a:rPr lang="en-US" sz="2500" i="1" dirty="0">
                <a:latin typeface="Times New Roman"/>
                <a:cs typeface="Times New Roman"/>
              </a:rPr>
              <a:t>M</a:t>
            </a:r>
            <a:r>
              <a:rPr lang="en-US" sz="2500" i="1" baseline="-25000" dirty="0">
                <a:latin typeface="Times New Roman"/>
                <a:cs typeface="Times New Roman"/>
              </a:rPr>
              <a:t>2</a:t>
            </a:r>
            <a:r>
              <a:rPr lang="en-US" sz="2500" dirty="0">
                <a:latin typeface="Times New Roman"/>
                <a:cs typeface="Times New Roman"/>
              </a:rPr>
              <a:t>, integrate the IMF between these limits:</a:t>
            </a:r>
          </a:p>
        </p:txBody>
      </p:sp>
      <p:graphicFrame>
        <p:nvGraphicFramePr>
          <p:cNvPr id="25604" name="Object 4"/>
          <p:cNvGraphicFramePr>
            <a:graphicFrameLocks noChangeAspect="1"/>
          </p:cNvGraphicFramePr>
          <p:nvPr/>
        </p:nvGraphicFramePr>
        <p:xfrm>
          <a:off x="1447800" y="4589463"/>
          <a:ext cx="5410200" cy="2217737"/>
        </p:xfrm>
        <a:graphic>
          <a:graphicData uri="http://schemas.openxmlformats.org/presentationml/2006/ole">
            <p:oleObj spid="_x0000_s303108" name="Equation" r:id="rId5" imgW="2476500" imgH="1016000" progId="Equation.3">
              <p:embed/>
            </p:oleObj>
          </a:graphicData>
        </a:graphic>
      </p:graphicFrame>
      <p:sp>
        <p:nvSpPr>
          <p:cNvPr id="25612" name="Text Box 13"/>
          <p:cNvSpPr txBox="1">
            <a:spLocks noChangeArrowheads="1"/>
          </p:cNvSpPr>
          <p:nvPr/>
        </p:nvSpPr>
        <p:spPr bwMode="auto">
          <a:xfrm>
            <a:off x="7083382" y="6521450"/>
            <a:ext cx="2060618" cy="369332"/>
          </a:xfrm>
          <a:prstGeom prst="rect">
            <a:avLst/>
          </a:prstGeom>
          <a:noFill/>
          <a:ln w="9525">
            <a:noFill/>
            <a:miter lim="800000"/>
            <a:headEnd/>
            <a:tailEnd/>
          </a:ln>
        </p:spPr>
        <p:txBody>
          <a:bodyPr wrap="none">
            <a:prstTxWarp prst="textNoShape">
              <a:avLst/>
            </a:prstTxWarp>
            <a:spAutoFit/>
          </a:bodyPr>
          <a:lstStyle/>
          <a:p>
            <a:r>
              <a:rPr lang="en-US" i="1" dirty="0" smtClean="0">
                <a:latin typeface="Times New Roman"/>
                <a:cs typeface="Times New Roman"/>
              </a:rPr>
              <a:t>(From P. </a:t>
            </a:r>
            <a:r>
              <a:rPr lang="en-US" i="1" dirty="0" err="1" smtClean="0">
                <a:latin typeface="Times New Roman"/>
                <a:cs typeface="Times New Roman"/>
              </a:rPr>
              <a:t>Armitage</a:t>
            </a:r>
            <a:r>
              <a:rPr lang="en-US" i="1" dirty="0" smtClean="0">
                <a:latin typeface="Times New Roman"/>
                <a:cs typeface="Times New Roman"/>
              </a:rPr>
              <a:t>)</a:t>
            </a:r>
            <a:endParaRPr lang="en-US" i="1" dirty="0">
              <a:latin typeface="Times New Roman"/>
              <a:cs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304800" y="304800"/>
            <a:ext cx="8380595" cy="892552"/>
          </a:xfrm>
          <a:prstGeom prst="rect">
            <a:avLst/>
          </a:prstGeom>
          <a:noFill/>
          <a:ln w="9525">
            <a:noFill/>
            <a:miter lim="800000"/>
            <a:headEnd/>
            <a:tailEnd/>
          </a:ln>
        </p:spPr>
        <p:txBody>
          <a:bodyPr wrap="none">
            <a:prstTxWarp prst="textNoShape">
              <a:avLst/>
            </a:prstTxWarp>
            <a:spAutoFit/>
          </a:bodyPr>
          <a:lstStyle/>
          <a:p>
            <a:r>
              <a:rPr lang="en-US" sz="2600" dirty="0">
                <a:latin typeface="Times New Roman"/>
                <a:cs typeface="Times New Roman"/>
              </a:rPr>
              <a:t>Can similarly work out the total </a:t>
            </a:r>
            <a:r>
              <a:rPr lang="en-US" sz="2600" b="1" dirty="0">
                <a:latin typeface="Times New Roman"/>
                <a:cs typeface="Times New Roman"/>
              </a:rPr>
              <a:t>mass</a:t>
            </a:r>
            <a:r>
              <a:rPr lang="en-US" sz="2600" dirty="0">
                <a:latin typeface="Times New Roman"/>
                <a:cs typeface="Times New Roman"/>
              </a:rPr>
              <a:t> in stars born with mass</a:t>
            </a:r>
          </a:p>
          <a:p>
            <a:r>
              <a:rPr lang="en-US" sz="2600" i="1" dirty="0">
                <a:latin typeface="Times New Roman"/>
                <a:cs typeface="Times New Roman"/>
              </a:rPr>
              <a:t>M</a:t>
            </a:r>
            <a:r>
              <a:rPr lang="en-US" sz="2600" i="1" baseline="-25000" dirty="0">
                <a:latin typeface="Times New Roman"/>
                <a:cs typeface="Times New Roman"/>
              </a:rPr>
              <a:t>1</a:t>
            </a:r>
            <a:r>
              <a:rPr lang="en-US" sz="2600" i="1" dirty="0">
                <a:latin typeface="Times New Roman"/>
                <a:cs typeface="Times New Roman"/>
              </a:rPr>
              <a:t> &lt; M &lt; M</a:t>
            </a:r>
            <a:r>
              <a:rPr lang="en-US" sz="2600" i="1" baseline="-25000" dirty="0">
                <a:latin typeface="Times New Roman"/>
                <a:cs typeface="Times New Roman"/>
              </a:rPr>
              <a:t>2</a:t>
            </a:r>
            <a:r>
              <a:rPr lang="en-US" sz="2600" dirty="0">
                <a:latin typeface="Times New Roman"/>
                <a:cs typeface="Times New Roman"/>
              </a:rPr>
              <a:t>:</a:t>
            </a:r>
          </a:p>
        </p:txBody>
      </p:sp>
      <p:graphicFrame>
        <p:nvGraphicFramePr>
          <p:cNvPr id="26626" name="Object 2"/>
          <p:cNvGraphicFramePr>
            <a:graphicFrameLocks noChangeAspect="1"/>
          </p:cNvGraphicFramePr>
          <p:nvPr/>
        </p:nvGraphicFramePr>
        <p:xfrm>
          <a:off x="4191000" y="711200"/>
          <a:ext cx="2895600" cy="1117600"/>
        </p:xfrm>
        <a:graphic>
          <a:graphicData uri="http://schemas.openxmlformats.org/presentationml/2006/ole">
            <p:oleObj spid="_x0000_s304130" name="Equation" r:id="rId3" imgW="1219200" imgH="469900" progId="Equation.3">
              <p:embed/>
            </p:oleObj>
          </a:graphicData>
        </a:graphic>
      </p:graphicFrame>
      <p:sp>
        <p:nvSpPr>
          <p:cNvPr id="26628" name="Text Box 5"/>
          <p:cNvSpPr txBox="1">
            <a:spLocks noChangeArrowheads="1"/>
          </p:cNvSpPr>
          <p:nvPr/>
        </p:nvSpPr>
        <p:spPr bwMode="auto">
          <a:xfrm>
            <a:off x="304800" y="1752600"/>
            <a:ext cx="4333100" cy="492443"/>
          </a:xfrm>
          <a:prstGeom prst="rect">
            <a:avLst/>
          </a:prstGeom>
          <a:noFill/>
          <a:ln w="9525">
            <a:noFill/>
            <a:miter lim="800000"/>
            <a:headEnd/>
            <a:tailEnd/>
          </a:ln>
        </p:spPr>
        <p:txBody>
          <a:bodyPr wrap="none">
            <a:prstTxWarp prst="textNoShape">
              <a:avLst/>
            </a:prstTxWarp>
            <a:spAutoFit/>
          </a:bodyPr>
          <a:lstStyle/>
          <a:p>
            <a:r>
              <a:rPr lang="en-US" sz="2600" dirty="0">
                <a:latin typeface="Times New Roman"/>
                <a:cs typeface="Times New Roman"/>
              </a:rPr>
              <a:t>Properties of the </a:t>
            </a:r>
            <a:r>
              <a:rPr lang="en-US" sz="2600" dirty="0" err="1">
                <a:latin typeface="Times New Roman"/>
                <a:cs typeface="Times New Roman"/>
              </a:rPr>
              <a:t>Salpeter</a:t>
            </a:r>
            <a:r>
              <a:rPr lang="en-US" sz="2600" dirty="0">
                <a:latin typeface="Times New Roman"/>
                <a:cs typeface="Times New Roman"/>
              </a:rPr>
              <a:t> IMF:</a:t>
            </a:r>
          </a:p>
        </p:txBody>
      </p:sp>
      <p:sp>
        <p:nvSpPr>
          <p:cNvPr id="26629" name="Text Box 6"/>
          <p:cNvSpPr txBox="1">
            <a:spLocks noChangeArrowheads="1"/>
          </p:cNvSpPr>
          <p:nvPr/>
        </p:nvSpPr>
        <p:spPr bwMode="auto">
          <a:xfrm>
            <a:off x="685800" y="2286000"/>
            <a:ext cx="7071167" cy="1692771"/>
          </a:xfrm>
          <a:prstGeom prst="rect">
            <a:avLst/>
          </a:prstGeom>
          <a:noFill/>
          <a:ln w="9525">
            <a:noFill/>
            <a:miter lim="800000"/>
            <a:headEnd/>
            <a:tailEnd/>
          </a:ln>
        </p:spPr>
        <p:txBody>
          <a:bodyPr wrap="none">
            <a:prstTxWarp prst="textNoShape">
              <a:avLst/>
            </a:prstTxWarp>
            <a:spAutoFit/>
          </a:bodyPr>
          <a:lstStyle/>
          <a:p>
            <a:pPr>
              <a:buFontTx/>
              <a:buChar char="•"/>
            </a:pPr>
            <a:r>
              <a:rPr lang="en-US" sz="2600" dirty="0">
                <a:latin typeface="Times New Roman"/>
                <a:cs typeface="Times New Roman"/>
              </a:rPr>
              <a:t> most of the stars (by number) are low mass stars</a:t>
            </a:r>
          </a:p>
          <a:p>
            <a:pPr>
              <a:buFontTx/>
              <a:buChar char="•"/>
            </a:pPr>
            <a:r>
              <a:rPr lang="en-US" sz="2600" dirty="0">
                <a:latin typeface="Times New Roman"/>
                <a:cs typeface="Times New Roman"/>
              </a:rPr>
              <a:t> most of the </a:t>
            </a:r>
            <a:r>
              <a:rPr lang="en-US" sz="2600" b="1" dirty="0">
                <a:latin typeface="Times New Roman"/>
                <a:cs typeface="Times New Roman"/>
              </a:rPr>
              <a:t>mass</a:t>
            </a:r>
            <a:r>
              <a:rPr lang="en-US" sz="2600" dirty="0">
                <a:latin typeface="Times New Roman"/>
                <a:cs typeface="Times New Roman"/>
              </a:rPr>
              <a:t> in stars resides in low mass stars</a:t>
            </a:r>
          </a:p>
          <a:p>
            <a:pPr>
              <a:buFontTx/>
              <a:buChar char="•"/>
            </a:pPr>
            <a:r>
              <a:rPr lang="en-US" sz="2600" dirty="0">
                <a:latin typeface="Times New Roman"/>
                <a:cs typeface="Times New Roman"/>
              </a:rPr>
              <a:t> following a burst of star formation, most of the </a:t>
            </a:r>
          </a:p>
          <a:p>
            <a:r>
              <a:rPr lang="en-US" sz="2600" dirty="0">
                <a:latin typeface="Times New Roman"/>
                <a:cs typeface="Times New Roman"/>
              </a:rPr>
              <a:t>	</a:t>
            </a:r>
            <a:r>
              <a:rPr lang="en-US" sz="2600" b="1" dirty="0">
                <a:latin typeface="Times New Roman"/>
                <a:cs typeface="Times New Roman"/>
              </a:rPr>
              <a:t>luminosity</a:t>
            </a:r>
            <a:r>
              <a:rPr lang="en-US" sz="2600" dirty="0">
                <a:latin typeface="Times New Roman"/>
                <a:cs typeface="Times New Roman"/>
              </a:rPr>
              <a:t> comes from high mass stars</a:t>
            </a:r>
          </a:p>
        </p:txBody>
      </p:sp>
      <p:sp>
        <p:nvSpPr>
          <p:cNvPr id="26630" name="Text Box 7"/>
          <p:cNvSpPr txBox="1">
            <a:spLocks noChangeArrowheads="1"/>
          </p:cNvSpPr>
          <p:nvPr/>
        </p:nvSpPr>
        <p:spPr bwMode="auto">
          <a:xfrm>
            <a:off x="288925" y="4038600"/>
            <a:ext cx="8731928" cy="892552"/>
          </a:xfrm>
          <a:prstGeom prst="rect">
            <a:avLst/>
          </a:prstGeom>
          <a:noFill/>
          <a:ln w="9525">
            <a:noFill/>
            <a:miter lim="800000"/>
            <a:headEnd/>
            <a:tailEnd/>
          </a:ln>
        </p:spPr>
        <p:txBody>
          <a:bodyPr wrap="none">
            <a:prstTxWarp prst="textNoShape">
              <a:avLst/>
            </a:prstTxWarp>
            <a:spAutoFit/>
          </a:bodyPr>
          <a:lstStyle/>
          <a:p>
            <a:r>
              <a:rPr lang="en-US" sz="2600" dirty="0" err="1">
                <a:latin typeface="Times New Roman"/>
                <a:cs typeface="Times New Roman"/>
              </a:rPr>
              <a:t>Salpeter</a:t>
            </a:r>
            <a:r>
              <a:rPr lang="en-US" sz="2600" dirty="0">
                <a:latin typeface="Times New Roman"/>
                <a:cs typeface="Times New Roman"/>
              </a:rPr>
              <a:t> IMF must fail at low masses, since if we extrapolate</a:t>
            </a:r>
          </a:p>
          <a:p>
            <a:r>
              <a:rPr lang="en-US" sz="2600" dirty="0">
                <a:latin typeface="Times New Roman"/>
                <a:cs typeface="Times New Roman"/>
              </a:rPr>
              <a:t>to arbitrarily low masses the total mass in stars tends to infinity!</a:t>
            </a:r>
          </a:p>
        </p:txBody>
      </p:sp>
      <p:sp>
        <p:nvSpPr>
          <p:cNvPr id="26631" name="Text Box 8"/>
          <p:cNvSpPr txBox="1">
            <a:spLocks noChangeArrowheads="1"/>
          </p:cNvSpPr>
          <p:nvPr/>
        </p:nvSpPr>
        <p:spPr bwMode="auto">
          <a:xfrm>
            <a:off x="288925" y="5060950"/>
            <a:ext cx="8661345" cy="1292662"/>
          </a:xfrm>
          <a:prstGeom prst="rect">
            <a:avLst/>
          </a:prstGeom>
          <a:noFill/>
          <a:ln w="9525">
            <a:noFill/>
            <a:miter lim="800000"/>
            <a:headEnd/>
            <a:tailEnd/>
          </a:ln>
        </p:spPr>
        <p:txBody>
          <a:bodyPr wrap="none">
            <a:prstTxWarp prst="textNoShape">
              <a:avLst/>
            </a:prstTxWarp>
            <a:spAutoFit/>
          </a:bodyPr>
          <a:lstStyle/>
          <a:p>
            <a:r>
              <a:rPr lang="en-US" sz="2600" dirty="0">
                <a:latin typeface="Times New Roman"/>
                <a:cs typeface="Times New Roman"/>
              </a:rPr>
              <a:t>Observations suggest that the </a:t>
            </a:r>
            <a:r>
              <a:rPr lang="en-US" sz="2600" dirty="0" err="1">
                <a:latin typeface="Times New Roman"/>
                <a:cs typeface="Times New Roman"/>
              </a:rPr>
              <a:t>Salpeter</a:t>
            </a:r>
            <a:r>
              <a:rPr lang="en-US" sz="2600" dirty="0">
                <a:latin typeface="Times New Roman"/>
                <a:cs typeface="Times New Roman"/>
              </a:rPr>
              <a:t> form is valid for roughly</a:t>
            </a:r>
          </a:p>
          <a:p>
            <a:r>
              <a:rPr lang="en-US" sz="2600" i="1" dirty="0">
                <a:latin typeface="Times New Roman"/>
                <a:cs typeface="Times New Roman"/>
              </a:rPr>
              <a:t>M</a:t>
            </a:r>
            <a:r>
              <a:rPr lang="en-US" sz="2600" dirty="0">
                <a:latin typeface="Times New Roman"/>
                <a:cs typeface="Times New Roman"/>
              </a:rPr>
              <a:t> &gt; 0.5 </a:t>
            </a:r>
            <a:r>
              <a:rPr lang="en-US" sz="2600" i="1" dirty="0" err="1">
                <a:latin typeface="Times New Roman"/>
                <a:cs typeface="Times New Roman"/>
              </a:rPr>
              <a:t>M</a:t>
            </a:r>
            <a:r>
              <a:rPr lang="en-US" sz="2600" i="1" baseline="-25000" dirty="0" err="1">
                <a:latin typeface="Times New Roman"/>
                <a:cs typeface="Times New Roman"/>
              </a:rPr>
              <a:t>sun</a:t>
            </a:r>
            <a:r>
              <a:rPr lang="en-US" sz="2600" dirty="0">
                <a:latin typeface="Times New Roman"/>
                <a:cs typeface="Times New Roman"/>
              </a:rPr>
              <a:t>, and that the IMF</a:t>
            </a:r>
            <a:r>
              <a:rPr lang="en-US" sz="2600" dirty="0" smtClean="0">
                <a:latin typeface="Times New Roman"/>
                <a:cs typeface="Times New Roman"/>
              </a:rPr>
              <a:t> flattens </a:t>
            </a:r>
            <a:r>
              <a:rPr lang="en-US" sz="2600" dirty="0">
                <a:latin typeface="Times New Roman"/>
                <a:cs typeface="Times New Roman"/>
              </a:rPr>
              <a:t>at lower masses.</a:t>
            </a:r>
            <a:r>
              <a:rPr lang="en-US" sz="2600" dirty="0" smtClean="0">
                <a:latin typeface="Times New Roman"/>
                <a:cs typeface="Times New Roman"/>
              </a:rPr>
              <a:t>  The</a:t>
            </a:r>
            <a:endParaRPr lang="en-US" sz="2600" dirty="0">
              <a:latin typeface="Times New Roman"/>
              <a:cs typeface="Times New Roman"/>
            </a:endParaRPr>
          </a:p>
          <a:p>
            <a:r>
              <a:rPr lang="en-US" sz="2600" dirty="0">
                <a:latin typeface="Times New Roman"/>
                <a:cs typeface="Times New Roman"/>
              </a:rPr>
              <a:t>exact form of the low mass IMF remains </a:t>
            </a:r>
            <a:r>
              <a:rPr lang="en-US" sz="2600" dirty="0" smtClean="0">
                <a:latin typeface="Times New Roman"/>
                <a:cs typeface="Times New Roman"/>
              </a:rPr>
              <a:t>uncertain</a:t>
            </a:r>
            <a:endParaRPr lang="en-US" sz="2600" dirty="0">
              <a:latin typeface="Times New Roman"/>
              <a:cs typeface="Times New Roman"/>
            </a:endParaRPr>
          </a:p>
        </p:txBody>
      </p:sp>
      <p:sp>
        <p:nvSpPr>
          <p:cNvPr id="26632" name="Text Box 9"/>
          <p:cNvSpPr txBox="1">
            <a:spLocks noChangeArrowheads="1"/>
          </p:cNvSpPr>
          <p:nvPr/>
        </p:nvSpPr>
        <p:spPr bwMode="auto">
          <a:xfrm>
            <a:off x="7051675" y="6477000"/>
            <a:ext cx="2060618" cy="369332"/>
          </a:xfrm>
          <a:prstGeom prst="rect">
            <a:avLst/>
          </a:prstGeom>
          <a:noFill/>
          <a:ln w="9525">
            <a:noFill/>
            <a:miter lim="800000"/>
            <a:headEnd/>
            <a:tailEnd/>
          </a:ln>
        </p:spPr>
        <p:txBody>
          <a:bodyPr wrap="none">
            <a:prstTxWarp prst="textNoShape">
              <a:avLst/>
            </a:prstTxWarp>
            <a:spAutoFit/>
          </a:bodyPr>
          <a:lstStyle/>
          <a:p>
            <a:r>
              <a:rPr lang="en-US" i="1" dirty="0">
                <a:latin typeface="Times New Roman"/>
                <a:cs typeface="Times New Roman"/>
              </a:rPr>
              <a:t>(From P. </a:t>
            </a:r>
            <a:r>
              <a:rPr lang="en-US" i="1" dirty="0" err="1">
                <a:latin typeface="Times New Roman"/>
                <a:cs typeface="Times New Roman"/>
              </a:rPr>
              <a:t>Armitage</a:t>
            </a:r>
            <a:r>
              <a:rPr lang="en-US" i="1" dirty="0">
                <a:latin typeface="Times New Roman"/>
                <a:cs typeface="Times New Roman"/>
              </a:rPr>
              <a:t>)</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288925" y="76200"/>
            <a:ext cx="5219899" cy="553998"/>
          </a:xfrm>
          <a:prstGeom prst="rect">
            <a:avLst/>
          </a:prstGeom>
          <a:noFill/>
          <a:ln w="9525">
            <a:noFill/>
            <a:miter lim="800000"/>
            <a:headEnd/>
            <a:tailEnd/>
          </a:ln>
        </p:spPr>
        <p:txBody>
          <a:bodyPr wrap="none">
            <a:prstTxWarp prst="textNoShape">
              <a:avLst/>
            </a:prstTxWarp>
            <a:spAutoFit/>
          </a:bodyPr>
          <a:lstStyle/>
          <a:p>
            <a:r>
              <a:rPr lang="en-US" sz="3000" b="1" dirty="0">
                <a:solidFill>
                  <a:srgbClr val="000090"/>
                </a:solidFill>
                <a:latin typeface="Times New Roman"/>
                <a:cs typeface="Times New Roman"/>
              </a:rPr>
              <a:t>What is the origin of the IMF?</a:t>
            </a:r>
          </a:p>
        </p:txBody>
      </p:sp>
      <p:sp>
        <p:nvSpPr>
          <p:cNvPr id="27651" name="Text Box 5"/>
          <p:cNvSpPr txBox="1">
            <a:spLocks noChangeArrowheads="1"/>
          </p:cNvSpPr>
          <p:nvPr/>
        </p:nvSpPr>
        <p:spPr bwMode="auto">
          <a:xfrm>
            <a:off x="322263" y="685800"/>
            <a:ext cx="8593137" cy="861774"/>
          </a:xfrm>
          <a:prstGeom prst="rect">
            <a:avLst/>
          </a:prstGeom>
          <a:noFill/>
          <a:ln w="9525">
            <a:noFill/>
            <a:miter lim="800000"/>
            <a:headEnd/>
            <a:tailEnd/>
          </a:ln>
        </p:spPr>
        <p:txBody>
          <a:bodyPr wrap="square">
            <a:prstTxWarp prst="textNoShape">
              <a:avLst/>
            </a:prstTxWarp>
            <a:spAutoFit/>
          </a:bodyPr>
          <a:lstStyle/>
          <a:p>
            <a:r>
              <a:rPr lang="en-US" sz="2500" dirty="0">
                <a:latin typeface="Times New Roman"/>
                <a:cs typeface="Times New Roman"/>
              </a:rPr>
              <a:t>Most important unsolved problem in star formation.</a:t>
            </a:r>
            <a:r>
              <a:rPr lang="en-US" sz="2500" dirty="0" smtClean="0">
                <a:latin typeface="Times New Roman"/>
                <a:cs typeface="Times New Roman"/>
              </a:rPr>
              <a:t>  Many theories </a:t>
            </a:r>
            <a:r>
              <a:rPr lang="en-US" sz="2500" dirty="0">
                <a:latin typeface="Times New Roman"/>
                <a:cs typeface="Times New Roman"/>
              </a:rPr>
              <a:t>but no </a:t>
            </a:r>
            <a:r>
              <a:rPr lang="en-US" sz="2500" dirty="0" smtClean="0">
                <a:latin typeface="Times New Roman"/>
                <a:cs typeface="Times New Roman"/>
              </a:rPr>
              <a:t>consensus</a:t>
            </a:r>
            <a:endParaRPr lang="en-US" sz="2500" dirty="0">
              <a:latin typeface="Times New Roman"/>
              <a:cs typeface="Times New Roman"/>
            </a:endParaRPr>
          </a:p>
        </p:txBody>
      </p:sp>
      <p:sp>
        <p:nvSpPr>
          <p:cNvPr id="27652" name="Text Box 6"/>
          <p:cNvSpPr txBox="1">
            <a:spLocks noChangeArrowheads="1"/>
          </p:cNvSpPr>
          <p:nvPr/>
        </p:nvSpPr>
        <p:spPr bwMode="auto">
          <a:xfrm>
            <a:off x="322263" y="1600200"/>
            <a:ext cx="8593137" cy="1631216"/>
          </a:xfrm>
          <a:prstGeom prst="rect">
            <a:avLst/>
          </a:prstGeom>
          <a:noFill/>
          <a:ln w="9525">
            <a:noFill/>
            <a:miter lim="800000"/>
            <a:headEnd/>
            <a:tailEnd/>
          </a:ln>
        </p:spPr>
        <p:txBody>
          <a:bodyPr wrap="square">
            <a:prstTxWarp prst="textNoShape">
              <a:avLst/>
            </a:prstTxWarp>
            <a:spAutoFit/>
          </a:bodyPr>
          <a:lstStyle/>
          <a:p>
            <a:r>
              <a:rPr lang="en-US" sz="2500" dirty="0">
                <a:latin typeface="Times New Roman"/>
                <a:cs typeface="Times New Roman"/>
              </a:rPr>
              <a:t>Observationally, known that dense cores in molecular clouds</a:t>
            </a:r>
          </a:p>
          <a:p>
            <a:r>
              <a:rPr lang="en-US" sz="2500" dirty="0">
                <a:latin typeface="Times New Roman"/>
                <a:cs typeface="Times New Roman"/>
              </a:rPr>
              <a:t>have a power-law mass function rather similar to the IMF</a:t>
            </a:r>
            <a:r>
              <a:rPr lang="en-US" sz="2500" dirty="0" smtClean="0">
                <a:latin typeface="Times New Roman"/>
                <a:cs typeface="Times New Roman"/>
              </a:rPr>
              <a:t>.  </a:t>
            </a:r>
            <a:r>
              <a:rPr lang="en-US" sz="2500" dirty="0">
                <a:latin typeface="Times New Roman"/>
                <a:cs typeface="Times New Roman"/>
              </a:rPr>
              <a:t>So</a:t>
            </a:r>
          </a:p>
          <a:p>
            <a:r>
              <a:rPr lang="en-US" sz="2500" dirty="0">
                <a:latin typeface="Times New Roman"/>
                <a:cs typeface="Times New Roman"/>
              </a:rPr>
              <a:t>the IMF may be determined in part by how such cores form </a:t>
            </a:r>
          </a:p>
          <a:p>
            <a:r>
              <a:rPr lang="en-US" sz="2500" dirty="0">
                <a:latin typeface="Times New Roman"/>
                <a:cs typeface="Times New Roman"/>
              </a:rPr>
              <a:t>from turbulent molecular </a:t>
            </a:r>
            <a:r>
              <a:rPr lang="en-US" sz="2500" dirty="0" smtClean="0">
                <a:latin typeface="Times New Roman"/>
                <a:cs typeface="Times New Roman"/>
              </a:rPr>
              <a:t>gas</a:t>
            </a:r>
            <a:endParaRPr lang="en-US" sz="2500" dirty="0">
              <a:latin typeface="Times New Roman"/>
              <a:cs typeface="Times New Roman"/>
            </a:endParaRPr>
          </a:p>
        </p:txBody>
      </p:sp>
      <p:sp>
        <p:nvSpPr>
          <p:cNvPr id="27653" name="Text Box 7"/>
          <p:cNvSpPr txBox="1">
            <a:spLocks noChangeArrowheads="1"/>
          </p:cNvSpPr>
          <p:nvPr/>
        </p:nvSpPr>
        <p:spPr bwMode="auto">
          <a:xfrm>
            <a:off x="322263" y="3429000"/>
            <a:ext cx="3729056" cy="553998"/>
          </a:xfrm>
          <a:prstGeom prst="rect">
            <a:avLst/>
          </a:prstGeom>
          <a:noFill/>
          <a:ln w="9525">
            <a:noFill/>
            <a:miter lim="800000"/>
            <a:headEnd/>
            <a:tailEnd/>
          </a:ln>
        </p:spPr>
        <p:txBody>
          <a:bodyPr wrap="none">
            <a:prstTxWarp prst="textNoShape">
              <a:avLst/>
            </a:prstTxWarp>
            <a:spAutoFit/>
          </a:bodyPr>
          <a:lstStyle/>
          <a:p>
            <a:r>
              <a:rPr lang="en-US" sz="3000" b="1" dirty="0">
                <a:solidFill>
                  <a:srgbClr val="000090"/>
                </a:solidFill>
                <a:latin typeface="Times New Roman"/>
                <a:cs typeface="Times New Roman"/>
              </a:rPr>
              <a:t>Is the IMF</a:t>
            </a:r>
            <a:r>
              <a:rPr lang="en-US" sz="3000" b="1" dirty="0" smtClean="0">
                <a:solidFill>
                  <a:srgbClr val="000090"/>
                </a:solidFill>
                <a:latin typeface="Times New Roman"/>
                <a:cs typeface="Times New Roman"/>
              </a:rPr>
              <a:t> universal?</a:t>
            </a:r>
            <a:endParaRPr lang="en-US" sz="3000" b="1" dirty="0">
              <a:solidFill>
                <a:srgbClr val="000090"/>
              </a:solidFill>
              <a:latin typeface="Times New Roman"/>
              <a:cs typeface="Times New Roman"/>
            </a:endParaRPr>
          </a:p>
        </p:txBody>
      </p:sp>
      <p:sp>
        <p:nvSpPr>
          <p:cNvPr id="27655" name="Text Box 9"/>
          <p:cNvSpPr txBox="1">
            <a:spLocks noChangeArrowheads="1"/>
          </p:cNvSpPr>
          <p:nvPr/>
        </p:nvSpPr>
        <p:spPr bwMode="auto">
          <a:xfrm>
            <a:off x="322263" y="3962400"/>
            <a:ext cx="8593137" cy="1246495"/>
          </a:xfrm>
          <a:prstGeom prst="rect">
            <a:avLst/>
          </a:prstGeom>
          <a:noFill/>
          <a:ln w="9525">
            <a:noFill/>
            <a:miter lim="800000"/>
            <a:headEnd/>
            <a:tailEnd/>
          </a:ln>
        </p:spPr>
        <p:txBody>
          <a:bodyPr wrap="square">
            <a:prstTxWarp prst="textNoShape">
              <a:avLst/>
            </a:prstTxWarp>
            <a:spAutoFit/>
          </a:bodyPr>
          <a:lstStyle/>
          <a:p>
            <a:r>
              <a:rPr lang="en-US" sz="2500" dirty="0">
                <a:latin typeface="Times New Roman"/>
                <a:cs typeface="Times New Roman"/>
              </a:rPr>
              <a:t>Most theorists say no. Predict that fragmentation is easier</a:t>
            </a:r>
            <a:r>
              <a:rPr lang="en-US" sz="2500" dirty="0" smtClean="0">
                <a:latin typeface="Times New Roman"/>
                <a:cs typeface="Times New Roman"/>
              </a:rPr>
              <a:t> if </a:t>
            </a:r>
            <a:r>
              <a:rPr lang="en-US" sz="2500" dirty="0">
                <a:latin typeface="Times New Roman"/>
                <a:cs typeface="Times New Roman"/>
              </a:rPr>
              <a:t>the gas can cool, so primordial gas without any metals</a:t>
            </a:r>
            <a:r>
              <a:rPr lang="en-US" sz="2500" dirty="0" smtClean="0">
                <a:latin typeface="Times New Roman"/>
                <a:cs typeface="Times New Roman"/>
              </a:rPr>
              <a:t> should </a:t>
            </a:r>
            <a:r>
              <a:rPr lang="en-US" sz="2500" dirty="0">
                <a:latin typeface="Times New Roman"/>
                <a:cs typeface="Times New Roman"/>
              </a:rPr>
              <a:t>form more massive </a:t>
            </a:r>
            <a:r>
              <a:rPr lang="en-US" sz="2500" dirty="0" smtClean="0">
                <a:latin typeface="Times New Roman"/>
                <a:cs typeface="Times New Roman"/>
              </a:rPr>
              <a:t>stars (Pop III)</a:t>
            </a:r>
            <a:endParaRPr lang="en-US" sz="2500" dirty="0">
              <a:latin typeface="Times New Roman"/>
              <a:cs typeface="Times New Roman"/>
            </a:endParaRPr>
          </a:p>
        </p:txBody>
      </p:sp>
      <p:sp>
        <p:nvSpPr>
          <p:cNvPr id="27656" name="Text Box 10"/>
          <p:cNvSpPr txBox="1">
            <a:spLocks noChangeArrowheads="1"/>
          </p:cNvSpPr>
          <p:nvPr/>
        </p:nvSpPr>
        <p:spPr bwMode="auto">
          <a:xfrm>
            <a:off x="322263" y="5257800"/>
            <a:ext cx="8593137" cy="861774"/>
          </a:xfrm>
          <a:prstGeom prst="rect">
            <a:avLst/>
          </a:prstGeom>
          <a:noFill/>
          <a:ln w="9525">
            <a:noFill/>
            <a:miter lim="800000"/>
            <a:headEnd/>
            <a:tailEnd/>
          </a:ln>
        </p:spPr>
        <p:txBody>
          <a:bodyPr wrap="square">
            <a:prstTxWarp prst="textNoShape">
              <a:avLst/>
            </a:prstTxWarp>
            <a:spAutoFit/>
          </a:bodyPr>
          <a:lstStyle/>
          <a:p>
            <a:r>
              <a:rPr lang="en-US" sz="2500" dirty="0">
                <a:latin typeface="Times New Roman"/>
                <a:cs typeface="Times New Roman"/>
              </a:rPr>
              <a:t>Observationally, little or no evidence for variations in the </a:t>
            </a:r>
            <a:r>
              <a:rPr lang="en-US" sz="2500" dirty="0" smtClean="0">
                <a:latin typeface="Times New Roman"/>
                <a:cs typeface="Times New Roman"/>
              </a:rPr>
              <a:t>IMF in </a:t>
            </a:r>
            <a:r>
              <a:rPr lang="en-US" sz="2500" dirty="0">
                <a:latin typeface="Times New Roman"/>
                <a:cs typeface="Times New Roman"/>
              </a:rPr>
              <a:t>our</a:t>
            </a:r>
            <a:r>
              <a:rPr lang="en-US" sz="2500" dirty="0" smtClean="0">
                <a:latin typeface="Times New Roman"/>
                <a:cs typeface="Times New Roman"/>
              </a:rPr>
              <a:t> Galaxy </a:t>
            </a:r>
            <a:r>
              <a:rPr lang="en-US" sz="2500" dirty="0">
                <a:latin typeface="Times New Roman"/>
                <a:cs typeface="Times New Roman"/>
              </a:rPr>
              <a:t>or nearby </a:t>
            </a:r>
            <a:r>
              <a:rPr lang="en-US" sz="2500" dirty="0" smtClean="0">
                <a:latin typeface="Times New Roman"/>
                <a:cs typeface="Times New Roman"/>
              </a:rPr>
              <a:t>galaxies, but it is not excluded</a:t>
            </a:r>
            <a:endParaRPr lang="en-US" sz="2500" dirty="0">
              <a:latin typeface="Times New Roman"/>
              <a:cs typeface="Times New Roman"/>
            </a:endParaRPr>
          </a:p>
        </p:txBody>
      </p:sp>
      <p:sp>
        <p:nvSpPr>
          <p:cNvPr id="27657" name="Text Box 11"/>
          <p:cNvSpPr txBox="1">
            <a:spLocks noChangeArrowheads="1"/>
          </p:cNvSpPr>
          <p:nvPr/>
        </p:nvSpPr>
        <p:spPr bwMode="auto">
          <a:xfrm>
            <a:off x="7051675" y="6521450"/>
            <a:ext cx="2060618" cy="369332"/>
          </a:xfrm>
          <a:prstGeom prst="rect">
            <a:avLst/>
          </a:prstGeom>
          <a:noFill/>
          <a:ln w="9525">
            <a:noFill/>
            <a:miter lim="800000"/>
            <a:headEnd/>
            <a:tailEnd/>
          </a:ln>
        </p:spPr>
        <p:txBody>
          <a:bodyPr wrap="none">
            <a:prstTxWarp prst="textNoShape">
              <a:avLst/>
            </a:prstTxWarp>
            <a:spAutoFit/>
          </a:bodyPr>
          <a:lstStyle/>
          <a:p>
            <a:r>
              <a:rPr lang="en-US" i="1" dirty="0">
                <a:latin typeface="Times New Roman"/>
                <a:cs typeface="Times New Roman"/>
              </a:rPr>
              <a:t>(From P. </a:t>
            </a:r>
            <a:r>
              <a:rPr lang="en-US" i="1" dirty="0" err="1">
                <a:latin typeface="Times New Roman"/>
                <a:cs typeface="Times New Roman"/>
              </a:rPr>
              <a:t>Armitage</a:t>
            </a:r>
            <a:r>
              <a:rPr lang="en-US" i="1" dirty="0">
                <a:latin typeface="Times New Roman"/>
                <a:cs typeface="Times New Roman"/>
              </a:rPr>
              <a:t>)</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882650"/>
          </a:xfrm>
        </p:spPr>
        <p:txBody>
          <a:bodyPr>
            <a:normAutofit/>
          </a:bodyPr>
          <a:lstStyle/>
          <a:p>
            <a:pPr eaLnBrk="1" hangingPunct="1"/>
            <a:r>
              <a:rPr lang="en-US" dirty="0"/>
              <a:t>The Physical Origin of the IMF</a:t>
            </a:r>
          </a:p>
        </p:txBody>
      </p:sp>
      <p:pic>
        <p:nvPicPr>
          <p:cNvPr id="30723" name="Picture 3" descr="ISturbulence.pdf                                               000387CBG'disk                         BCFC62BF:"/>
          <p:cNvPicPr>
            <a:picLocks noChangeAspect="1" noChangeArrowheads="1"/>
          </p:cNvPicPr>
          <p:nvPr/>
        </p:nvPicPr>
        <p:blipFill>
          <a:blip r:embed="rId2"/>
          <a:srcRect/>
          <a:stretch>
            <a:fillRect/>
          </a:stretch>
        </p:blipFill>
        <p:spPr bwMode="auto">
          <a:xfrm>
            <a:off x="3179763" y="882650"/>
            <a:ext cx="5888037" cy="5899150"/>
          </a:xfrm>
          <a:prstGeom prst="rect">
            <a:avLst/>
          </a:prstGeom>
          <a:noFill/>
          <a:ln w="9525">
            <a:noFill/>
            <a:miter lim="800000"/>
            <a:headEnd/>
            <a:tailEnd/>
          </a:ln>
        </p:spPr>
      </p:pic>
      <p:sp>
        <p:nvSpPr>
          <p:cNvPr id="30724" name="Text Box 4"/>
          <p:cNvSpPr txBox="1">
            <a:spLocks noChangeArrowheads="1"/>
          </p:cNvSpPr>
          <p:nvPr/>
        </p:nvSpPr>
        <p:spPr bwMode="auto">
          <a:xfrm>
            <a:off x="457200" y="990600"/>
            <a:ext cx="2290763" cy="946150"/>
          </a:xfrm>
          <a:prstGeom prst="rect">
            <a:avLst/>
          </a:prstGeom>
          <a:noFill/>
          <a:ln w="9525">
            <a:noFill/>
            <a:miter lim="800000"/>
            <a:headEnd/>
            <a:tailEnd/>
          </a:ln>
        </p:spPr>
        <p:txBody>
          <a:bodyPr>
            <a:prstTxWarp prst="textNoShape">
              <a:avLst/>
            </a:prstTxWarp>
            <a:spAutoFit/>
          </a:bodyPr>
          <a:lstStyle/>
          <a:p>
            <a:r>
              <a:rPr lang="en-US" sz="2800">
                <a:latin typeface="Times New Roman"/>
                <a:cs typeface="Times New Roman"/>
              </a:rPr>
              <a:t>Not yet well understood …</a:t>
            </a:r>
          </a:p>
        </p:txBody>
      </p:sp>
      <p:sp>
        <p:nvSpPr>
          <p:cNvPr id="30725" name="Text Box 5"/>
          <p:cNvSpPr txBox="1">
            <a:spLocks noChangeArrowheads="1"/>
          </p:cNvSpPr>
          <p:nvPr/>
        </p:nvSpPr>
        <p:spPr bwMode="auto">
          <a:xfrm>
            <a:off x="76200" y="2498725"/>
            <a:ext cx="3140075" cy="2923878"/>
          </a:xfrm>
          <a:prstGeom prst="rect">
            <a:avLst/>
          </a:prstGeom>
          <a:noFill/>
          <a:ln w="9525">
            <a:noFill/>
            <a:miter lim="800000"/>
            <a:headEnd/>
            <a:tailEnd/>
          </a:ln>
        </p:spPr>
        <p:txBody>
          <a:bodyPr>
            <a:prstTxWarp prst="textNoShape">
              <a:avLst/>
            </a:prstTxWarp>
            <a:spAutoFit/>
          </a:bodyPr>
          <a:lstStyle/>
          <a:p>
            <a:pPr algn="ctr"/>
            <a:r>
              <a:rPr lang="en-US" sz="2300" dirty="0">
                <a:latin typeface="Times New Roman"/>
                <a:cs typeface="Times New Roman"/>
              </a:rPr>
              <a:t>Interstellar turbulence</a:t>
            </a:r>
          </a:p>
          <a:p>
            <a:pPr algn="ctr"/>
            <a:r>
              <a:rPr lang="en-US" sz="2300" dirty="0" err="1">
                <a:latin typeface="Times New Roman"/>
                <a:cs typeface="Times New Roman"/>
                <a:sym typeface="Wingdings" charset="2"/>
              </a:rPr>
              <a:t></a:t>
            </a:r>
            <a:endParaRPr lang="en-US" sz="2300" dirty="0">
              <a:latin typeface="Times New Roman"/>
              <a:cs typeface="Times New Roman"/>
            </a:endParaRPr>
          </a:p>
          <a:p>
            <a:pPr algn="ctr"/>
            <a:r>
              <a:rPr lang="en-US" sz="2300" dirty="0">
                <a:latin typeface="Times New Roman"/>
                <a:cs typeface="Times New Roman"/>
              </a:rPr>
              <a:t>Power-law </a:t>
            </a:r>
            <a:r>
              <a:rPr lang="en-US" sz="2300" dirty="0" err="1">
                <a:latin typeface="Times New Roman"/>
                <a:cs typeface="Times New Roman"/>
              </a:rPr>
              <a:t>scalings</a:t>
            </a:r>
            <a:endParaRPr lang="en-US" sz="2300" dirty="0">
              <a:latin typeface="Times New Roman"/>
              <a:cs typeface="Times New Roman"/>
            </a:endParaRPr>
          </a:p>
          <a:p>
            <a:pPr algn="ctr"/>
            <a:r>
              <a:rPr lang="en-US" sz="2300" dirty="0" err="1">
                <a:latin typeface="Times New Roman"/>
                <a:cs typeface="Times New Roman"/>
                <a:sym typeface="Wingdings" charset="2"/>
              </a:rPr>
              <a:t></a:t>
            </a:r>
            <a:endParaRPr lang="en-US" sz="2300" dirty="0">
              <a:latin typeface="Times New Roman"/>
              <a:cs typeface="Times New Roman"/>
            </a:endParaRPr>
          </a:p>
          <a:p>
            <a:pPr algn="ctr"/>
            <a:r>
              <a:rPr lang="en-US" sz="2300" dirty="0" err="1">
                <a:latin typeface="Times New Roman"/>
                <a:cs typeface="Times New Roman"/>
              </a:rPr>
              <a:t>Protostellar</a:t>
            </a:r>
            <a:r>
              <a:rPr lang="en-US" sz="2300" dirty="0">
                <a:latin typeface="Times New Roman"/>
                <a:cs typeface="Times New Roman"/>
              </a:rPr>
              <a:t> cloud fragmentation spectrum</a:t>
            </a:r>
          </a:p>
          <a:p>
            <a:pPr algn="ctr"/>
            <a:r>
              <a:rPr lang="en-US" sz="2300" dirty="0" err="1">
                <a:latin typeface="Times New Roman"/>
                <a:cs typeface="Times New Roman"/>
                <a:sym typeface="Wingdings" charset="2"/>
              </a:rPr>
              <a:t></a:t>
            </a:r>
            <a:endParaRPr lang="en-US" sz="2300" dirty="0">
              <a:latin typeface="Times New Roman"/>
              <a:cs typeface="Times New Roman"/>
            </a:endParaRPr>
          </a:p>
          <a:p>
            <a:pPr algn="ctr"/>
            <a:r>
              <a:rPr lang="en-US" sz="2300" dirty="0">
                <a:latin typeface="Times New Roman"/>
                <a:cs typeface="Times New Roman"/>
              </a:rPr>
              <a:t>Power-law IMF?</a:t>
            </a:r>
          </a:p>
        </p:txBody>
      </p:sp>
      <p:sp>
        <p:nvSpPr>
          <p:cNvPr id="30726" name="Text Box 6"/>
          <p:cNvSpPr txBox="1">
            <a:spLocks noChangeArrowheads="1"/>
          </p:cNvSpPr>
          <p:nvPr/>
        </p:nvSpPr>
        <p:spPr bwMode="auto">
          <a:xfrm>
            <a:off x="746125" y="6003925"/>
            <a:ext cx="2606675" cy="701675"/>
          </a:xfrm>
          <a:prstGeom prst="rect">
            <a:avLst/>
          </a:prstGeom>
          <a:noFill/>
          <a:ln w="9525">
            <a:noFill/>
            <a:miter lim="800000"/>
            <a:headEnd/>
            <a:tailEnd/>
          </a:ln>
        </p:spPr>
        <p:txBody>
          <a:bodyPr>
            <a:prstTxWarp prst="textNoShape">
              <a:avLst/>
            </a:prstTxWarp>
            <a:spAutoFit/>
          </a:bodyPr>
          <a:lstStyle/>
          <a:p>
            <a:r>
              <a:rPr lang="en-US" sz="2000" i="1">
                <a:latin typeface="Times New Roman"/>
                <a:cs typeface="Times New Roman"/>
              </a:rPr>
              <a:t>Numerical simulation of ISM turbulence </a:t>
            </a:r>
            <a:r>
              <a:rPr lang="en-US" sz="2000" i="1">
                <a:latin typeface="Times New Roman"/>
                <a:cs typeface="Times New Roman"/>
                <a:sym typeface="Monotype Sorts" charset="2"/>
              </a:rPr>
              <a:t> </a:t>
            </a:r>
            <a:endParaRPr lang="en-US" sz="2000" i="1">
              <a:latin typeface="Times New Roman"/>
              <a:cs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762000"/>
          </a:xfrm>
        </p:spPr>
        <p:txBody>
          <a:bodyPr>
            <a:noAutofit/>
          </a:bodyPr>
          <a:lstStyle/>
          <a:p>
            <a:pPr eaLnBrk="1" hangingPunct="1"/>
            <a:r>
              <a:rPr lang="en-US" dirty="0"/>
              <a:t>The Universality of the IMF?</a:t>
            </a:r>
          </a:p>
        </p:txBody>
      </p:sp>
      <p:pic>
        <p:nvPicPr>
          <p:cNvPr id="28675" name="Picture 3" descr="mfexponent.jpg                                                 000387CBG'disk                         BCFC62BF:"/>
          <p:cNvPicPr>
            <a:picLocks noChangeAspect="1" noChangeArrowheads="1"/>
          </p:cNvPicPr>
          <p:nvPr/>
        </p:nvPicPr>
        <p:blipFill>
          <a:blip r:embed="rId2">
            <a:lum bright="-12000" contrast="30000"/>
          </a:blip>
          <a:srcRect/>
          <a:stretch>
            <a:fillRect/>
          </a:stretch>
        </p:blipFill>
        <p:spPr bwMode="auto">
          <a:xfrm>
            <a:off x="1447800" y="762000"/>
            <a:ext cx="6567774" cy="4038600"/>
          </a:xfrm>
          <a:prstGeom prst="rect">
            <a:avLst/>
          </a:prstGeom>
          <a:noFill/>
          <a:ln w="9525">
            <a:noFill/>
            <a:miter lim="800000"/>
            <a:headEnd/>
            <a:tailEnd/>
          </a:ln>
        </p:spPr>
      </p:pic>
      <p:sp>
        <p:nvSpPr>
          <p:cNvPr id="28676" name="Text Box 4"/>
          <p:cNvSpPr txBox="1">
            <a:spLocks noChangeArrowheads="1"/>
          </p:cNvSpPr>
          <p:nvPr/>
        </p:nvSpPr>
        <p:spPr bwMode="auto">
          <a:xfrm>
            <a:off x="152401" y="4800600"/>
            <a:ext cx="8839200" cy="2015936"/>
          </a:xfrm>
          <a:prstGeom prst="rect">
            <a:avLst/>
          </a:prstGeom>
          <a:noFill/>
          <a:ln w="9525">
            <a:noFill/>
            <a:miter lim="800000"/>
            <a:headEnd/>
            <a:tailEnd/>
          </a:ln>
        </p:spPr>
        <p:txBody>
          <a:bodyPr wrap="square">
            <a:prstTxWarp prst="textNoShape">
              <a:avLst/>
            </a:prstTxWarp>
            <a:spAutoFit/>
          </a:bodyPr>
          <a:lstStyle/>
          <a:p>
            <a:r>
              <a:rPr lang="en-US" sz="2500" dirty="0">
                <a:latin typeface="Times New Roman"/>
                <a:cs typeface="Times New Roman"/>
              </a:rPr>
              <a:t>Looks fairly universal in the normal, star-forming galaxies nearby.</a:t>
            </a:r>
          </a:p>
          <a:p>
            <a:r>
              <a:rPr lang="en-US" sz="2500" dirty="0">
                <a:latin typeface="Times New Roman"/>
                <a:cs typeface="Times New Roman"/>
              </a:rPr>
              <a:t>However, it might be different (top-heavy?) in the </a:t>
            </a:r>
            <a:r>
              <a:rPr lang="en-US" sz="2500" dirty="0" err="1">
                <a:latin typeface="Times New Roman"/>
                <a:cs typeface="Times New Roman"/>
              </a:rPr>
              <a:t>ultraluminous</a:t>
            </a:r>
            <a:r>
              <a:rPr lang="en-US" sz="2500" dirty="0">
                <a:latin typeface="Times New Roman"/>
                <a:cs typeface="Times New Roman"/>
              </a:rPr>
              <a:t> starbursts (if so, the inferred star formation rates would be wrong).</a:t>
            </a:r>
          </a:p>
          <a:p>
            <a:r>
              <a:rPr lang="en-US" sz="2500" dirty="0">
                <a:latin typeface="Times New Roman"/>
                <a:cs typeface="Times New Roman"/>
              </a:rPr>
              <a:t>It might be also a function of </a:t>
            </a:r>
            <a:r>
              <a:rPr lang="en-US" sz="2500" dirty="0" err="1">
                <a:latin typeface="Times New Roman"/>
                <a:cs typeface="Times New Roman"/>
              </a:rPr>
              <a:t>metallicity</a:t>
            </a:r>
            <a:r>
              <a:rPr lang="en-US" sz="2500" dirty="0">
                <a:latin typeface="Times New Roman"/>
                <a:cs typeface="Times New Roman"/>
              </a:rPr>
              <a:t>: top-heavy for the metal-poor systems (including the primordial star formation</a:t>
            </a:r>
            <a:r>
              <a:rPr lang="en-US" sz="2500" dirty="0" smtClean="0">
                <a:latin typeface="Times New Roman"/>
                <a:cs typeface="Times New Roman"/>
              </a:rPr>
              <a:t>)</a:t>
            </a:r>
            <a:endParaRPr lang="en-US" sz="2500" dirty="0">
              <a:latin typeface="Times New Roman"/>
              <a:cs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228600"/>
            <a:ext cx="8839200" cy="609600"/>
          </a:xfrm>
        </p:spPr>
        <p:txBody>
          <a:bodyPr>
            <a:noAutofit/>
          </a:bodyPr>
          <a:lstStyle/>
          <a:p>
            <a:pPr eaLnBrk="1" hangingPunct="1"/>
            <a:r>
              <a:rPr lang="en-US" dirty="0"/>
              <a:t>Where are the Baryons?</a:t>
            </a:r>
          </a:p>
        </p:txBody>
      </p:sp>
      <p:sp>
        <p:nvSpPr>
          <p:cNvPr id="29699" name="Line 3"/>
          <p:cNvSpPr>
            <a:spLocks noChangeShapeType="1"/>
          </p:cNvSpPr>
          <p:nvPr/>
        </p:nvSpPr>
        <p:spPr bwMode="auto">
          <a:xfrm flipV="1">
            <a:off x="1447800" y="1638300"/>
            <a:ext cx="0" cy="39624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latin typeface="Times New Roman"/>
              <a:cs typeface="Times New Roman"/>
            </a:endParaRPr>
          </a:p>
        </p:txBody>
      </p:sp>
      <p:sp>
        <p:nvSpPr>
          <p:cNvPr id="29700" name="Line 4"/>
          <p:cNvSpPr>
            <a:spLocks noChangeShapeType="1"/>
          </p:cNvSpPr>
          <p:nvPr/>
        </p:nvSpPr>
        <p:spPr bwMode="auto">
          <a:xfrm flipH="1">
            <a:off x="457200" y="4838700"/>
            <a:ext cx="82296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latin typeface="Times New Roman"/>
              <a:cs typeface="Times New Roman"/>
            </a:endParaRPr>
          </a:p>
        </p:txBody>
      </p:sp>
      <p:sp>
        <p:nvSpPr>
          <p:cNvPr id="29701" name="Freeform 5"/>
          <p:cNvSpPr>
            <a:spLocks/>
          </p:cNvSpPr>
          <p:nvPr/>
        </p:nvSpPr>
        <p:spPr bwMode="auto">
          <a:xfrm>
            <a:off x="2362200" y="2527300"/>
            <a:ext cx="2057400" cy="1625600"/>
          </a:xfrm>
          <a:custGeom>
            <a:avLst/>
            <a:gdLst>
              <a:gd name="T0" fmla="*/ 0 w 1296"/>
              <a:gd name="T1" fmla="*/ 1024 h 1024"/>
              <a:gd name="T2" fmla="*/ 960 w 1296"/>
              <a:gd name="T3" fmla="*/ 160 h 1024"/>
              <a:gd name="T4" fmla="*/ 1200 w 1296"/>
              <a:gd name="T5" fmla="*/ 64 h 1024"/>
              <a:gd name="T6" fmla="*/ 1296 w 1296"/>
              <a:gd name="T7" fmla="*/ 64 h 1024"/>
              <a:gd name="T8" fmla="*/ 0 60000 65536"/>
              <a:gd name="T9" fmla="*/ 0 60000 65536"/>
              <a:gd name="T10" fmla="*/ 0 60000 65536"/>
              <a:gd name="T11" fmla="*/ 0 60000 65536"/>
              <a:gd name="T12" fmla="*/ 0 w 1296"/>
              <a:gd name="T13" fmla="*/ 0 h 1024"/>
              <a:gd name="T14" fmla="*/ 1296 w 1296"/>
              <a:gd name="T15" fmla="*/ 1024 h 1024"/>
            </a:gdLst>
            <a:ahLst/>
            <a:cxnLst>
              <a:cxn ang="T8">
                <a:pos x="T0" y="T1"/>
              </a:cxn>
              <a:cxn ang="T9">
                <a:pos x="T2" y="T3"/>
              </a:cxn>
              <a:cxn ang="T10">
                <a:pos x="T4" y="T5"/>
              </a:cxn>
              <a:cxn ang="T11">
                <a:pos x="T6" y="T7"/>
              </a:cxn>
            </a:cxnLst>
            <a:rect l="T12" t="T13" r="T14" b="T15"/>
            <a:pathLst>
              <a:path w="1296" h="1024">
                <a:moveTo>
                  <a:pt x="0" y="1024"/>
                </a:moveTo>
                <a:cubicBezTo>
                  <a:pt x="380" y="672"/>
                  <a:pt x="760" y="320"/>
                  <a:pt x="960" y="160"/>
                </a:cubicBezTo>
                <a:cubicBezTo>
                  <a:pt x="1160" y="0"/>
                  <a:pt x="1144" y="80"/>
                  <a:pt x="1200" y="64"/>
                </a:cubicBezTo>
                <a:cubicBezTo>
                  <a:pt x="1256" y="48"/>
                  <a:pt x="1276" y="56"/>
                  <a:pt x="1296" y="64"/>
                </a:cubicBezTo>
              </a:path>
            </a:pathLst>
          </a:custGeom>
          <a:noFill/>
          <a:ln w="38100">
            <a:solidFill>
              <a:srgbClr val="C30B1D"/>
            </a:solidFill>
            <a:round/>
            <a:headEnd/>
            <a:tailEnd/>
          </a:ln>
        </p:spPr>
        <p:txBody>
          <a:bodyPr wrap="none" anchor="ctr">
            <a:prstTxWarp prst="textNoShape">
              <a:avLst/>
            </a:prstTxWarp>
          </a:bodyPr>
          <a:lstStyle/>
          <a:p>
            <a:endParaRPr lang="en-US">
              <a:latin typeface="Times New Roman"/>
              <a:cs typeface="Times New Roman"/>
            </a:endParaRPr>
          </a:p>
        </p:txBody>
      </p:sp>
      <p:sp>
        <p:nvSpPr>
          <p:cNvPr id="29702" name="Line 6"/>
          <p:cNvSpPr>
            <a:spLocks noChangeShapeType="1"/>
          </p:cNvSpPr>
          <p:nvPr/>
        </p:nvSpPr>
        <p:spPr bwMode="auto">
          <a:xfrm flipH="1">
            <a:off x="2057400" y="4152900"/>
            <a:ext cx="304800" cy="685800"/>
          </a:xfrm>
          <a:prstGeom prst="line">
            <a:avLst/>
          </a:prstGeom>
          <a:noFill/>
          <a:ln w="38100">
            <a:solidFill>
              <a:srgbClr val="C30B1D"/>
            </a:solidFill>
            <a:prstDash val="sysDot"/>
            <a:round/>
            <a:headEnd/>
            <a:tailEnd/>
          </a:ln>
        </p:spPr>
        <p:txBody>
          <a:bodyPr wrap="none" anchor="ctr">
            <a:prstTxWarp prst="textNoShape">
              <a:avLst/>
            </a:prstTxWarp>
          </a:bodyPr>
          <a:lstStyle/>
          <a:p>
            <a:endParaRPr lang="en-US">
              <a:latin typeface="Times New Roman"/>
              <a:cs typeface="Times New Roman"/>
            </a:endParaRPr>
          </a:p>
        </p:txBody>
      </p:sp>
      <p:sp>
        <p:nvSpPr>
          <p:cNvPr id="29703" name="Line 7"/>
          <p:cNvSpPr>
            <a:spLocks noChangeShapeType="1"/>
          </p:cNvSpPr>
          <p:nvPr/>
        </p:nvSpPr>
        <p:spPr bwMode="auto">
          <a:xfrm flipH="1">
            <a:off x="1524000" y="4152900"/>
            <a:ext cx="838200" cy="685800"/>
          </a:xfrm>
          <a:prstGeom prst="line">
            <a:avLst/>
          </a:prstGeom>
          <a:noFill/>
          <a:ln w="38100">
            <a:solidFill>
              <a:srgbClr val="C30B1D"/>
            </a:solidFill>
            <a:prstDash val="sysDot"/>
            <a:round/>
            <a:headEnd/>
            <a:tailEnd/>
          </a:ln>
        </p:spPr>
        <p:txBody>
          <a:bodyPr wrap="none" anchor="ctr">
            <a:prstTxWarp prst="textNoShape">
              <a:avLst/>
            </a:prstTxWarp>
          </a:bodyPr>
          <a:lstStyle/>
          <a:p>
            <a:endParaRPr lang="en-US">
              <a:latin typeface="Times New Roman"/>
              <a:cs typeface="Times New Roman"/>
            </a:endParaRPr>
          </a:p>
        </p:txBody>
      </p:sp>
      <p:sp>
        <p:nvSpPr>
          <p:cNvPr id="29704" name="Freeform 8"/>
          <p:cNvSpPr>
            <a:spLocks/>
          </p:cNvSpPr>
          <p:nvPr/>
        </p:nvSpPr>
        <p:spPr bwMode="auto">
          <a:xfrm>
            <a:off x="4419600" y="2209800"/>
            <a:ext cx="1828800" cy="2628900"/>
          </a:xfrm>
          <a:custGeom>
            <a:avLst/>
            <a:gdLst>
              <a:gd name="T0" fmla="*/ 0 w 1152"/>
              <a:gd name="T1" fmla="*/ 264 h 1656"/>
              <a:gd name="T2" fmla="*/ 192 w 1152"/>
              <a:gd name="T3" fmla="*/ 168 h 1656"/>
              <a:gd name="T4" fmla="*/ 336 w 1152"/>
              <a:gd name="T5" fmla="*/ 72 h 1656"/>
              <a:gd name="T6" fmla="*/ 480 w 1152"/>
              <a:gd name="T7" fmla="*/ 24 h 1656"/>
              <a:gd name="T8" fmla="*/ 576 w 1152"/>
              <a:gd name="T9" fmla="*/ 24 h 1656"/>
              <a:gd name="T10" fmla="*/ 672 w 1152"/>
              <a:gd name="T11" fmla="*/ 168 h 1656"/>
              <a:gd name="T12" fmla="*/ 720 w 1152"/>
              <a:gd name="T13" fmla="*/ 456 h 1656"/>
              <a:gd name="T14" fmla="*/ 816 w 1152"/>
              <a:gd name="T15" fmla="*/ 984 h 1656"/>
              <a:gd name="T16" fmla="*/ 912 w 1152"/>
              <a:gd name="T17" fmla="*/ 1368 h 1656"/>
              <a:gd name="T18" fmla="*/ 1008 w 1152"/>
              <a:gd name="T19" fmla="*/ 1560 h 1656"/>
              <a:gd name="T20" fmla="*/ 1152 w 1152"/>
              <a:gd name="T21" fmla="*/ 1656 h 16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2"/>
              <a:gd name="T34" fmla="*/ 0 h 1656"/>
              <a:gd name="T35" fmla="*/ 1152 w 1152"/>
              <a:gd name="T36" fmla="*/ 1656 h 16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2" h="1656">
                <a:moveTo>
                  <a:pt x="0" y="264"/>
                </a:moveTo>
                <a:cubicBezTo>
                  <a:pt x="68" y="232"/>
                  <a:pt x="136" y="200"/>
                  <a:pt x="192" y="168"/>
                </a:cubicBezTo>
                <a:cubicBezTo>
                  <a:pt x="248" y="136"/>
                  <a:pt x="288" y="96"/>
                  <a:pt x="336" y="72"/>
                </a:cubicBezTo>
                <a:cubicBezTo>
                  <a:pt x="384" y="48"/>
                  <a:pt x="440" y="32"/>
                  <a:pt x="480" y="24"/>
                </a:cubicBezTo>
                <a:cubicBezTo>
                  <a:pt x="520" y="16"/>
                  <a:pt x="544" y="0"/>
                  <a:pt x="576" y="24"/>
                </a:cubicBezTo>
                <a:cubicBezTo>
                  <a:pt x="608" y="48"/>
                  <a:pt x="648" y="96"/>
                  <a:pt x="672" y="168"/>
                </a:cubicBezTo>
                <a:cubicBezTo>
                  <a:pt x="696" y="240"/>
                  <a:pt x="696" y="320"/>
                  <a:pt x="720" y="456"/>
                </a:cubicBezTo>
                <a:cubicBezTo>
                  <a:pt x="744" y="592"/>
                  <a:pt x="784" y="832"/>
                  <a:pt x="816" y="984"/>
                </a:cubicBezTo>
                <a:cubicBezTo>
                  <a:pt x="848" y="1136"/>
                  <a:pt x="880" y="1272"/>
                  <a:pt x="912" y="1368"/>
                </a:cubicBezTo>
                <a:cubicBezTo>
                  <a:pt x="944" y="1464"/>
                  <a:pt x="968" y="1512"/>
                  <a:pt x="1008" y="1560"/>
                </a:cubicBezTo>
                <a:cubicBezTo>
                  <a:pt x="1048" y="1608"/>
                  <a:pt x="1100" y="1632"/>
                  <a:pt x="1152" y="1656"/>
                </a:cubicBezTo>
              </a:path>
            </a:pathLst>
          </a:custGeom>
          <a:noFill/>
          <a:ln w="38100">
            <a:solidFill>
              <a:srgbClr val="C30B1D"/>
            </a:solidFill>
            <a:prstDash val="sysDot"/>
            <a:round/>
            <a:headEnd/>
            <a:tailEnd/>
          </a:ln>
        </p:spPr>
        <p:txBody>
          <a:bodyPr wrap="none" anchor="ctr">
            <a:prstTxWarp prst="textNoShape">
              <a:avLst/>
            </a:prstTxWarp>
          </a:bodyPr>
          <a:lstStyle/>
          <a:p>
            <a:endParaRPr lang="en-US">
              <a:latin typeface="Times New Roman"/>
              <a:cs typeface="Times New Roman"/>
            </a:endParaRPr>
          </a:p>
        </p:txBody>
      </p:sp>
      <p:sp>
        <p:nvSpPr>
          <p:cNvPr id="29705" name="Freeform 9"/>
          <p:cNvSpPr>
            <a:spLocks/>
          </p:cNvSpPr>
          <p:nvPr/>
        </p:nvSpPr>
        <p:spPr bwMode="auto">
          <a:xfrm>
            <a:off x="4419600" y="2628900"/>
            <a:ext cx="533400" cy="2209800"/>
          </a:xfrm>
          <a:custGeom>
            <a:avLst/>
            <a:gdLst>
              <a:gd name="T0" fmla="*/ 0 w 336"/>
              <a:gd name="T1" fmla="*/ 0 h 1392"/>
              <a:gd name="T2" fmla="*/ 96 w 336"/>
              <a:gd name="T3" fmla="*/ 96 h 1392"/>
              <a:gd name="T4" fmla="*/ 144 w 336"/>
              <a:gd name="T5" fmla="*/ 336 h 1392"/>
              <a:gd name="T6" fmla="*/ 240 w 336"/>
              <a:gd name="T7" fmla="*/ 1008 h 1392"/>
              <a:gd name="T8" fmla="*/ 336 w 336"/>
              <a:gd name="T9" fmla="*/ 1392 h 1392"/>
              <a:gd name="T10" fmla="*/ 0 60000 65536"/>
              <a:gd name="T11" fmla="*/ 0 60000 65536"/>
              <a:gd name="T12" fmla="*/ 0 60000 65536"/>
              <a:gd name="T13" fmla="*/ 0 60000 65536"/>
              <a:gd name="T14" fmla="*/ 0 60000 65536"/>
              <a:gd name="T15" fmla="*/ 0 w 336"/>
              <a:gd name="T16" fmla="*/ 0 h 1392"/>
              <a:gd name="T17" fmla="*/ 336 w 336"/>
              <a:gd name="T18" fmla="*/ 1392 h 1392"/>
            </a:gdLst>
            <a:ahLst/>
            <a:cxnLst>
              <a:cxn ang="T10">
                <a:pos x="T0" y="T1"/>
              </a:cxn>
              <a:cxn ang="T11">
                <a:pos x="T2" y="T3"/>
              </a:cxn>
              <a:cxn ang="T12">
                <a:pos x="T4" y="T5"/>
              </a:cxn>
              <a:cxn ang="T13">
                <a:pos x="T6" y="T7"/>
              </a:cxn>
              <a:cxn ang="T14">
                <a:pos x="T8" y="T9"/>
              </a:cxn>
            </a:cxnLst>
            <a:rect l="T15" t="T16" r="T17" b="T18"/>
            <a:pathLst>
              <a:path w="336" h="1392">
                <a:moveTo>
                  <a:pt x="0" y="0"/>
                </a:moveTo>
                <a:cubicBezTo>
                  <a:pt x="36" y="20"/>
                  <a:pt x="72" y="40"/>
                  <a:pt x="96" y="96"/>
                </a:cubicBezTo>
                <a:cubicBezTo>
                  <a:pt x="120" y="152"/>
                  <a:pt x="120" y="184"/>
                  <a:pt x="144" y="336"/>
                </a:cubicBezTo>
                <a:cubicBezTo>
                  <a:pt x="168" y="488"/>
                  <a:pt x="208" y="832"/>
                  <a:pt x="240" y="1008"/>
                </a:cubicBezTo>
                <a:cubicBezTo>
                  <a:pt x="272" y="1184"/>
                  <a:pt x="320" y="1328"/>
                  <a:pt x="336" y="1392"/>
                </a:cubicBezTo>
              </a:path>
            </a:pathLst>
          </a:custGeom>
          <a:noFill/>
          <a:ln w="38100">
            <a:solidFill>
              <a:srgbClr val="C30B1D"/>
            </a:solidFill>
            <a:prstDash val="sysDot"/>
            <a:round/>
            <a:headEnd/>
            <a:tailEnd/>
          </a:ln>
        </p:spPr>
        <p:txBody>
          <a:bodyPr wrap="none" anchor="ctr">
            <a:prstTxWarp prst="textNoShape">
              <a:avLst/>
            </a:prstTxWarp>
          </a:bodyPr>
          <a:lstStyle/>
          <a:p>
            <a:endParaRPr lang="en-US">
              <a:latin typeface="Times New Roman"/>
              <a:cs typeface="Times New Roman"/>
            </a:endParaRPr>
          </a:p>
        </p:txBody>
      </p:sp>
      <p:sp>
        <p:nvSpPr>
          <p:cNvPr id="29706" name="Freeform 10"/>
          <p:cNvSpPr>
            <a:spLocks/>
          </p:cNvSpPr>
          <p:nvPr/>
        </p:nvSpPr>
        <p:spPr bwMode="auto">
          <a:xfrm>
            <a:off x="5334000" y="1384300"/>
            <a:ext cx="2057400" cy="3454400"/>
          </a:xfrm>
          <a:custGeom>
            <a:avLst/>
            <a:gdLst>
              <a:gd name="T0" fmla="*/ 0 w 1296"/>
              <a:gd name="T1" fmla="*/ 544 h 2176"/>
              <a:gd name="T2" fmla="*/ 144 w 1296"/>
              <a:gd name="T3" fmla="*/ 496 h 2176"/>
              <a:gd name="T4" fmla="*/ 384 w 1296"/>
              <a:gd name="T5" fmla="*/ 256 h 2176"/>
              <a:gd name="T6" fmla="*/ 528 w 1296"/>
              <a:gd name="T7" fmla="*/ 64 h 2176"/>
              <a:gd name="T8" fmla="*/ 624 w 1296"/>
              <a:gd name="T9" fmla="*/ 16 h 2176"/>
              <a:gd name="T10" fmla="*/ 720 w 1296"/>
              <a:gd name="T11" fmla="*/ 160 h 2176"/>
              <a:gd name="T12" fmla="*/ 864 w 1296"/>
              <a:gd name="T13" fmla="*/ 448 h 2176"/>
              <a:gd name="T14" fmla="*/ 1152 w 1296"/>
              <a:gd name="T15" fmla="*/ 1696 h 2176"/>
              <a:gd name="T16" fmla="*/ 1200 w 1296"/>
              <a:gd name="T17" fmla="*/ 1984 h 2176"/>
              <a:gd name="T18" fmla="*/ 1296 w 1296"/>
              <a:gd name="T19" fmla="*/ 2176 h 2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6"/>
              <a:gd name="T31" fmla="*/ 0 h 2176"/>
              <a:gd name="T32" fmla="*/ 1296 w 1296"/>
              <a:gd name="T33" fmla="*/ 2176 h 2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6" h="2176">
                <a:moveTo>
                  <a:pt x="0" y="544"/>
                </a:moveTo>
                <a:cubicBezTo>
                  <a:pt x="40" y="544"/>
                  <a:pt x="80" y="544"/>
                  <a:pt x="144" y="496"/>
                </a:cubicBezTo>
                <a:cubicBezTo>
                  <a:pt x="208" y="448"/>
                  <a:pt x="320" y="328"/>
                  <a:pt x="384" y="256"/>
                </a:cubicBezTo>
                <a:cubicBezTo>
                  <a:pt x="448" y="184"/>
                  <a:pt x="488" y="104"/>
                  <a:pt x="528" y="64"/>
                </a:cubicBezTo>
                <a:cubicBezTo>
                  <a:pt x="568" y="24"/>
                  <a:pt x="592" y="0"/>
                  <a:pt x="624" y="16"/>
                </a:cubicBezTo>
                <a:cubicBezTo>
                  <a:pt x="656" y="32"/>
                  <a:pt x="680" y="88"/>
                  <a:pt x="720" y="160"/>
                </a:cubicBezTo>
                <a:cubicBezTo>
                  <a:pt x="760" y="232"/>
                  <a:pt x="792" y="192"/>
                  <a:pt x="864" y="448"/>
                </a:cubicBezTo>
                <a:cubicBezTo>
                  <a:pt x="936" y="704"/>
                  <a:pt x="1096" y="1440"/>
                  <a:pt x="1152" y="1696"/>
                </a:cubicBezTo>
                <a:cubicBezTo>
                  <a:pt x="1208" y="1952"/>
                  <a:pt x="1176" y="1904"/>
                  <a:pt x="1200" y="1984"/>
                </a:cubicBezTo>
                <a:cubicBezTo>
                  <a:pt x="1224" y="2064"/>
                  <a:pt x="1260" y="2120"/>
                  <a:pt x="1296" y="2176"/>
                </a:cubicBezTo>
              </a:path>
            </a:pathLst>
          </a:custGeom>
          <a:noFill/>
          <a:ln w="38100">
            <a:solidFill>
              <a:srgbClr val="C30B1D"/>
            </a:solidFill>
            <a:prstDash val="sysDot"/>
            <a:round/>
            <a:headEnd/>
            <a:tailEnd/>
          </a:ln>
        </p:spPr>
        <p:txBody>
          <a:bodyPr wrap="none" anchor="ctr">
            <a:prstTxWarp prst="textNoShape">
              <a:avLst/>
            </a:prstTxWarp>
          </a:bodyPr>
          <a:lstStyle/>
          <a:p>
            <a:endParaRPr lang="en-US">
              <a:latin typeface="Times New Roman"/>
              <a:cs typeface="Times New Roman"/>
            </a:endParaRPr>
          </a:p>
        </p:txBody>
      </p:sp>
      <p:sp>
        <p:nvSpPr>
          <p:cNvPr id="29707" name="Freeform 14"/>
          <p:cNvSpPr>
            <a:spLocks/>
          </p:cNvSpPr>
          <p:nvPr/>
        </p:nvSpPr>
        <p:spPr bwMode="auto">
          <a:xfrm>
            <a:off x="7467600" y="3251200"/>
            <a:ext cx="1219200" cy="1600200"/>
          </a:xfrm>
          <a:custGeom>
            <a:avLst/>
            <a:gdLst>
              <a:gd name="T0" fmla="*/ 0 w 768"/>
              <a:gd name="T1" fmla="*/ 1000 h 1008"/>
              <a:gd name="T2" fmla="*/ 96 w 768"/>
              <a:gd name="T3" fmla="*/ 952 h 1008"/>
              <a:gd name="T4" fmla="*/ 192 w 768"/>
              <a:gd name="T5" fmla="*/ 664 h 1008"/>
              <a:gd name="T6" fmla="*/ 336 w 768"/>
              <a:gd name="T7" fmla="*/ 136 h 1008"/>
              <a:gd name="T8" fmla="*/ 432 w 768"/>
              <a:gd name="T9" fmla="*/ 40 h 1008"/>
              <a:gd name="T10" fmla="*/ 480 w 768"/>
              <a:gd name="T11" fmla="*/ 88 h 1008"/>
              <a:gd name="T12" fmla="*/ 576 w 768"/>
              <a:gd name="T13" fmla="*/ 568 h 1008"/>
              <a:gd name="T14" fmla="*/ 624 w 768"/>
              <a:gd name="T15" fmla="*/ 760 h 1008"/>
              <a:gd name="T16" fmla="*/ 720 w 768"/>
              <a:gd name="T17" fmla="*/ 952 h 1008"/>
              <a:gd name="T18" fmla="*/ 768 w 768"/>
              <a:gd name="T19" fmla="*/ 1000 h 10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8"/>
              <a:gd name="T31" fmla="*/ 0 h 1008"/>
              <a:gd name="T32" fmla="*/ 768 w 768"/>
              <a:gd name="T33" fmla="*/ 1008 h 10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8" h="1008">
                <a:moveTo>
                  <a:pt x="0" y="1000"/>
                </a:moveTo>
                <a:cubicBezTo>
                  <a:pt x="32" y="1004"/>
                  <a:pt x="64" y="1008"/>
                  <a:pt x="96" y="952"/>
                </a:cubicBezTo>
                <a:cubicBezTo>
                  <a:pt x="128" y="896"/>
                  <a:pt x="152" y="800"/>
                  <a:pt x="192" y="664"/>
                </a:cubicBezTo>
                <a:cubicBezTo>
                  <a:pt x="232" y="528"/>
                  <a:pt x="296" y="240"/>
                  <a:pt x="336" y="136"/>
                </a:cubicBezTo>
                <a:cubicBezTo>
                  <a:pt x="376" y="32"/>
                  <a:pt x="408" y="48"/>
                  <a:pt x="432" y="40"/>
                </a:cubicBezTo>
                <a:cubicBezTo>
                  <a:pt x="456" y="32"/>
                  <a:pt x="456" y="0"/>
                  <a:pt x="480" y="88"/>
                </a:cubicBezTo>
                <a:cubicBezTo>
                  <a:pt x="504" y="176"/>
                  <a:pt x="552" y="456"/>
                  <a:pt x="576" y="568"/>
                </a:cubicBezTo>
                <a:cubicBezTo>
                  <a:pt x="600" y="680"/>
                  <a:pt x="600" y="696"/>
                  <a:pt x="624" y="760"/>
                </a:cubicBezTo>
                <a:cubicBezTo>
                  <a:pt x="648" y="824"/>
                  <a:pt x="696" y="912"/>
                  <a:pt x="720" y="952"/>
                </a:cubicBezTo>
                <a:cubicBezTo>
                  <a:pt x="744" y="992"/>
                  <a:pt x="760" y="992"/>
                  <a:pt x="768" y="1000"/>
                </a:cubicBezTo>
              </a:path>
            </a:pathLst>
          </a:custGeom>
          <a:noFill/>
          <a:ln w="38100">
            <a:solidFill>
              <a:srgbClr val="199F45"/>
            </a:solidFill>
            <a:prstDash val="sysDot"/>
            <a:round/>
            <a:headEnd/>
            <a:tailEnd/>
          </a:ln>
        </p:spPr>
        <p:txBody>
          <a:bodyPr wrap="none" anchor="ctr">
            <a:prstTxWarp prst="textNoShape">
              <a:avLst/>
            </a:prstTxWarp>
          </a:bodyPr>
          <a:lstStyle/>
          <a:p>
            <a:endParaRPr lang="en-US">
              <a:latin typeface="Times New Roman"/>
              <a:cs typeface="Times New Roman"/>
            </a:endParaRPr>
          </a:p>
        </p:txBody>
      </p:sp>
      <p:sp>
        <p:nvSpPr>
          <p:cNvPr id="29708" name="Text Box 15"/>
          <p:cNvSpPr txBox="1">
            <a:spLocks noChangeArrowheads="1"/>
          </p:cNvSpPr>
          <p:nvPr/>
        </p:nvSpPr>
        <p:spPr bwMode="auto">
          <a:xfrm>
            <a:off x="1600200" y="3848100"/>
            <a:ext cx="438150" cy="701675"/>
          </a:xfrm>
          <a:prstGeom prst="rect">
            <a:avLst/>
          </a:prstGeom>
          <a:noFill/>
          <a:ln w="9525">
            <a:noFill/>
            <a:miter lim="800000"/>
            <a:headEnd/>
            <a:tailEnd/>
          </a:ln>
        </p:spPr>
        <p:txBody>
          <a:bodyPr wrap="none">
            <a:prstTxWarp prst="textNoShape">
              <a:avLst/>
            </a:prstTxWarp>
            <a:spAutoFit/>
          </a:bodyPr>
          <a:lstStyle/>
          <a:p>
            <a:r>
              <a:rPr lang="en-US" sz="4000" b="1">
                <a:latin typeface="Times New Roman"/>
                <a:cs typeface="Times New Roman"/>
              </a:rPr>
              <a:t>?</a:t>
            </a:r>
          </a:p>
        </p:txBody>
      </p:sp>
      <p:sp>
        <p:nvSpPr>
          <p:cNvPr id="29709" name="Text Box 16"/>
          <p:cNvSpPr txBox="1">
            <a:spLocks noChangeArrowheads="1"/>
          </p:cNvSpPr>
          <p:nvPr/>
        </p:nvSpPr>
        <p:spPr bwMode="auto">
          <a:xfrm>
            <a:off x="4648200" y="2400300"/>
            <a:ext cx="438150" cy="701675"/>
          </a:xfrm>
          <a:prstGeom prst="rect">
            <a:avLst/>
          </a:prstGeom>
          <a:noFill/>
          <a:ln w="9525">
            <a:noFill/>
            <a:miter lim="800000"/>
            <a:headEnd/>
            <a:tailEnd/>
          </a:ln>
        </p:spPr>
        <p:txBody>
          <a:bodyPr wrap="none">
            <a:prstTxWarp prst="textNoShape">
              <a:avLst/>
            </a:prstTxWarp>
            <a:spAutoFit/>
          </a:bodyPr>
          <a:lstStyle/>
          <a:p>
            <a:r>
              <a:rPr lang="en-US" sz="4000" b="1">
                <a:latin typeface="Times New Roman"/>
                <a:cs typeface="Times New Roman"/>
              </a:rPr>
              <a:t>?</a:t>
            </a:r>
          </a:p>
        </p:txBody>
      </p:sp>
      <p:sp>
        <p:nvSpPr>
          <p:cNvPr id="29710" name="Text Box 17"/>
          <p:cNvSpPr txBox="1">
            <a:spLocks noChangeArrowheads="1"/>
          </p:cNvSpPr>
          <p:nvPr/>
        </p:nvSpPr>
        <p:spPr bwMode="auto">
          <a:xfrm>
            <a:off x="6038850" y="1546225"/>
            <a:ext cx="438150" cy="701675"/>
          </a:xfrm>
          <a:prstGeom prst="rect">
            <a:avLst/>
          </a:prstGeom>
          <a:noFill/>
          <a:ln w="9525">
            <a:noFill/>
            <a:miter lim="800000"/>
            <a:headEnd/>
            <a:tailEnd/>
          </a:ln>
        </p:spPr>
        <p:txBody>
          <a:bodyPr wrap="none">
            <a:prstTxWarp prst="textNoShape">
              <a:avLst/>
            </a:prstTxWarp>
            <a:spAutoFit/>
          </a:bodyPr>
          <a:lstStyle/>
          <a:p>
            <a:r>
              <a:rPr lang="en-US" sz="4000" b="1">
                <a:latin typeface="Times New Roman"/>
                <a:cs typeface="Times New Roman"/>
              </a:rPr>
              <a:t>?</a:t>
            </a:r>
          </a:p>
        </p:txBody>
      </p:sp>
      <p:sp>
        <p:nvSpPr>
          <p:cNvPr id="29711" name="Text Box 18"/>
          <p:cNvSpPr txBox="1">
            <a:spLocks noChangeArrowheads="1"/>
          </p:cNvSpPr>
          <p:nvPr/>
        </p:nvSpPr>
        <p:spPr bwMode="auto">
          <a:xfrm>
            <a:off x="7867650" y="3603625"/>
            <a:ext cx="438150" cy="701675"/>
          </a:xfrm>
          <a:prstGeom prst="rect">
            <a:avLst/>
          </a:prstGeom>
          <a:noFill/>
          <a:ln w="9525">
            <a:noFill/>
            <a:miter lim="800000"/>
            <a:headEnd/>
            <a:tailEnd/>
          </a:ln>
        </p:spPr>
        <p:txBody>
          <a:bodyPr wrap="none">
            <a:prstTxWarp prst="textNoShape">
              <a:avLst/>
            </a:prstTxWarp>
            <a:spAutoFit/>
          </a:bodyPr>
          <a:lstStyle/>
          <a:p>
            <a:r>
              <a:rPr lang="en-US" sz="4000" b="1">
                <a:latin typeface="Times New Roman"/>
                <a:cs typeface="Times New Roman"/>
              </a:rPr>
              <a:t>?</a:t>
            </a:r>
          </a:p>
        </p:txBody>
      </p:sp>
      <p:sp>
        <p:nvSpPr>
          <p:cNvPr id="29712" name="Text Box 19"/>
          <p:cNvSpPr txBox="1">
            <a:spLocks noChangeArrowheads="1"/>
          </p:cNvSpPr>
          <p:nvPr/>
        </p:nvSpPr>
        <p:spPr bwMode="auto">
          <a:xfrm>
            <a:off x="6553200" y="1360488"/>
            <a:ext cx="2133600" cy="1140825"/>
          </a:xfrm>
          <a:prstGeom prst="rect">
            <a:avLst/>
          </a:prstGeom>
          <a:noFill/>
          <a:ln w="9525">
            <a:noFill/>
            <a:miter lim="800000"/>
            <a:headEnd/>
            <a:tailEnd/>
          </a:ln>
        </p:spPr>
        <p:txBody>
          <a:bodyPr>
            <a:prstTxWarp prst="textNoShape">
              <a:avLst/>
            </a:prstTxWarp>
            <a:spAutoFit/>
          </a:bodyPr>
          <a:lstStyle/>
          <a:p>
            <a:pPr algn="r">
              <a:lnSpc>
                <a:spcPct val="80000"/>
              </a:lnSpc>
            </a:pPr>
            <a:r>
              <a:rPr lang="en-US" sz="2800">
                <a:latin typeface="Times New Roman"/>
                <a:cs typeface="Times New Roman"/>
              </a:rPr>
              <a:t>This is where most of the </a:t>
            </a:r>
            <a:r>
              <a:rPr lang="en-US" sz="2800" b="1" i="1">
                <a:latin typeface="Times New Roman"/>
                <a:cs typeface="Times New Roman"/>
              </a:rPr>
              <a:t>mass</a:t>
            </a:r>
            <a:r>
              <a:rPr lang="en-US" sz="2800">
                <a:latin typeface="Times New Roman"/>
                <a:cs typeface="Times New Roman"/>
              </a:rPr>
              <a:t> is</a:t>
            </a:r>
          </a:p>
        </p:txBody>
      </p:sp>
      <p:sp>
        <p:nvSpPr>
          <p:cNvPr id="29713" name="Text Box 20"/>
          <p:cNvSpPr txBox="1">
            <a:spLocks noChangeArrowheads="1"/>
          </p:cNvSpPr>
          <p:nvPr/>
        </p:nvSpPr>
        <p:spPr bwMode="auto">
          <a:xfrm>
            <a:off x="1524000" y="2073275"/>
            <a:ext cx="2971800" cy="875111"/>
          </a:xfrm>
          <a:prstGeom prst="rect">
            <a:avLst/>
          </a:prstGeom>
          <a:noFill/>
          <a:ln w="9525">
            <a:noFill/>
            <a:miter lim="800000"/>
            <a:headEnd/>
            <a:tailEnd/>
          </a:ln>
        </p:spPr>
        <p:txBody>
          <a:bodyPr>
            <a:prstTxWarp prst="textNoShape">
              <a:avLst/>
            </a:prstTxWarp>
            <a:spAutoFit/>
          </a:bodyPr>
          <a:lstStyle/>
          <a:p>
            <a:pPr>
              <a:lnSpc>
                <a:spcPct val="90000"/>
              </a:lnSpc>
            </a:pPr>
            <a:r>
              <a:rPr lang="en-US" sz="2800">
                <a:latin typeface="Times New Roman"/>
                <a:cs typeface="Times New Roman"/>
              </a:rPr>
              <a:t>This is where most of the </a:t>
            </a:r>
            <a:r>
              <a:rPr lang="en-US" sz="2800" b="1" i="1">
                <a:latin typeface="Times New Roman"/>
                <a:cs typeface="Times New Roman"/>
              </a:rPr>
              <a:t>light</a:t>
            </a:r>
            <a:r>
              <a:rPr lang="en-US" sz="2800">
                <a:latin typeface="Times New Roman"/>
                <a:cs typeface="Times New Roman"/>
              </a:rPr>
              <a:t> is</a:t>
            </a:r>
          </a:p>
        </p:txBody>
      </p:sp>
      <p:sp>
        <p:nvSpPr>
          <p:cNvPr id="29714" name="Text Box 21"/>
          <p:cNvSpPr txBox="1">
            <a:spLocks noChangeArrowheads="1"/>
          </p:cNvSpPr>
          <p:nvPr/>
        </p:nvSpPr>
        <p:spPr bwMode="auto">
          <a:xfrm>
            <a:off x="5715000" y="3086100"/>
            <a:ext cx="1082675" cy="544765"/>
          </a:xfrm>
          <a:prstGeom prst="rect">
            <a:avLst/>
          </a:prstGeom>
          <a:noFill/>
          <a:ln w="9525">
            <a:noFill/>
            <a:miter lim="800000"/>
            <a:headEnd/>
            <a:tailEnd/>
          </a:ln>
        </p:spPr>
        <p:txBody>
          <a:bodyPr>
            <a:prstTxWarp prst="textNoShape">
              <a:avLst/>
            </a:prstTxWarp>
            <a:spAutoFit/>
          </a:bodyPr>
          <a:lstStyle/>
          <a:p>
            <a:pPr>
              <a:lnSpc>
                <a:spcPct val="80000"/>
              </a:lnSpc>
            </a:pPr>
            <a:r>
              <a:rPr lang="en-US">
                <a:latin typeface="Times New Roman"/>
                <a:cs typeface="Times New Roman"/>
              </a:rPr>
              <a:t>Brown dwarfs</a:t>
            </a:r>
          </a:p>
        </p:txBody>
      </p:sp>
      <p:sp>
        <p:nvSpPr>
          <p:cNvPr id="29715" name="Line 22"/>
          <p:cNvSpPr>
            <a:spLocks noChangeShapeType="1"/>
          </p:cNvSpPr>
          <p:nvPr/>
        </p:nvSpPr>
        <p:spPr bwMode="auto">
          <a:xfrm>
            <a:off x="1905000" y="47625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latin typeface="Times New Roman"/>
              <a:cs typeface="Times New Roman"/>
            </a:endParaRPr>
          </a:p>
        </p:txBody>
      </p:sp>
      <p:sp>
        <p:nvSpPr>
          <p:cNvPr id="29716" name="Line 23"/>
          <p:cNvSpPr>
            <a:spLocks noChangeShapeType="1"/>
          </p:cNvSpPr>
          <p:nvPr/>
        </p:nvSpPr>
        <p:spPr bwMode="auto">
          <a:xfrm>
            <a:off x="3810000" y="47625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latin typeface="Times New Roman"/>
              <a:cs typeface="Times New Roman"/>
            </a:endParaRPr>
          </a:p>
        </p:txBody>
      </p:sp>
      <p:sp>
        <p:nvSpPr>
          <p:cNvPr id="29717" name="Line 24"/>
          <p:cNvSpPr>
            <a:spLocks noChangeShapeType="1"/>
          </p:cNvSpPr>
          <p:nvPr/>
        </p:nvSpPr>
        <p:spPr bwMode="auto">
          <a:xfrm>
            <a:off x="4724400" y="47625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latin typeface="Times New Roman"/>
              <a:cs typeface="Times New Roman"/>
            </a:endParaRPr>
          </a:p>
        </p:txBody>
      </p:sp>
      <p:sp>
        <p:nvSpPr>
          <p:cNvPr id="29718" name="Line 25"/>
          <p:cNvSpPr>
            <a:spLocks noChangeShapeType="1"/>
          </p:cNvSpPr>
          <p:nvPr/>
        </p:nvSpPr>
        <p:spPr bwMode="auto">
          <a:xfrm>
            <a:off x="2895600" y="47625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latin typeface="Times New Roman"/>
              <a:cs typeface="Times New Roman"/>
            </a:endParaRPr>
          </a:p>
        </p:txBody>
      </p:sp>
      <p:sp>
        <p:nvSpPr>
          <p:cNvPr id="29719" name="Line 27"/>
          <p:cNvSpPr>
            <a:spLocks noChangeShapeType="1"/>
          </p:cNvSpPr>
          <p:nvPr/>
        </p:nvSpPr>
        <p:spPr bwMode="auto">
          <a:xfrm>
            <a:off x="5562600" y="47625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latin typeface="Times New Roman"/>
              <a:cs typeface="Times New Roman"/>
            </a:endParaRPr>
          </a:p>
        </p:txBody>
      </p:sp>
      <p:sp>
        <p:nvSpPr>
          <p:cNvPr id="29720" name="Line 28"/>
          <p:cNvSpPr>
            <a:spLocks noChangeShapeType="1"/>
          </p:cNvSpPr>
          <p:nvPr/>
        </p:nvSpPr>
        <p:spPr bwMode="auto">
          <a:xfrm>
            <a:off x="8001000" y="47625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latin typeface="Times New Roman"/>
              <a:cs typeface="Times New Roman"/>
            </a:endParaRPr>
          </a:p>
        </p:txBody>
      </p:sp>
      <p:sp>
        <p:nvSpPr>
          <p:cNvPr id="29721" name="Line 30"/>
          <p:cNvSpPr>
            <a:spLocks noChangeShapeType="1"/>
          </p:cNvSpPr>
          <p:nvPr/>
        </p:nvSpPr>
        <p:spPr bwMode="auto">
          <a:xfrm>
            <a:off x="7162800" y="47625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latin typeface="Times New Roman"/>
              <a:cs typeface="Times New Roman"/>
            </a:endParaRPr>
          </a:p>
        </p:txBody>
      </p:sp>
      <p:sp>
        <p:nvSpPr>
          <p:cNvPr id="29722" name="Line 31"/>
          <p:cNvSpPr>
            <a:spLocks noChangeShapeType="1"/>
          </p:cNvSpPr>
          <p:nvPr/>
        </p:nvSpPr>
        <p:spPr bwMode="auto">
          <a:xfrm>
            <a:off x="6400800" y="47625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latin typeface="Times New Roman"/>
              <a:cs typeface="Times New Roman"/>
            </a:endParaRPr>
          </a:p>
        </p:txBody>
      </p:sp>
      <p:sp>
        <p:nvSpPr>
          <p:cNvPr id="29723" name="Text Box 32"/>
          <p:cNvSpPr txBox="1">
            <a:spLocks noChangeArrowheads="1"/>
          </p:cNvSpPr>
          <p:nvPr/>
        </p:nvSpPr>
        <p:spPr bwMode="auto">
          <a:xfrm>
            <a:off x="298450" y="1181100"/>
            <a:ext cx="1229289" cy="369332"/>
          </a:xfrm>
          <a:prstGeom prst="rect">
            <a:avLst/>
          </a:prstGeom>
          <a:noFill/>
          <a:ln w="9525">
            <a:noFill/>
            <a:miter lim="800000"/>
            <a:headEnd/>
            <a:tailEnd/>
          </a:ln>
        </p:spPr>
        <p:txBody>
          <a:bodyPr wrap="none">
            <a:prstTxWarp prst="textNoShape">
              <a:avLst/>
            </a:prstTxWarp>
            <a:spAutoFit/>
          </a:bodyPr>
          <a:lstStyle/>
          <a:p>
            <a:r>
              <a:rPr lang="en-US" i="1">
                <a:latin typeface="Times New Roman"/>
                <a:cs typeface="Times New Roman"/>
              </a:rPr>
              <a:t>log</a:t>
            </a:r>
            <a:r>
              <a:rPr lang="en-US">
                <a:latin typeface="Times New Roman"/>
                <a:cs typeface="Times New Roman"/>
              </a:rPr>
              <a:t> dN/dM</a:t>
            </a:r>
          </a:p>
        </p:txBody>
      </p:sp>
      <p:sp>
        <p:nvSpPr>
          <p:cNvPr id="29724" name="Text Box 33"/>
          <p:cNvSpPr txBox="1">
            <a:spLocks noChangeArrowheads="1"/>
          </p:cNvSpPr>
          <p:nvPr/>
        </p:nvSpPr>
        <p:spPr bwMode="auto">
          <a:xfrm>
            <a:off x="0" y="4305300"/>
            <a:ext cx="1177150" cy="369332"/>
          </a:xfrm>
          <a:prstGeom prst="rect">
            <a:avLst/>
          </a:prstGeom>
          <a:noFill/>
          <a:ln w="9525">
            <a:noFill/>
            <a:miter lim="800000"/>
            <a:headEnd/>
            <a:tailEnd/>
          </a:ln>
        </p:spPr>
        <p:txBody>
          <a:bodyPr wrap="none">
            <a:prstTxWarp prst="textNoShape">
              <a:avLst/>
            </a:prstTxWarp>
            <a:spAutoFit/>
          </a:bodyPr>
          <a:lstStyle/>
          <a:p>
            <a:r>
              <a:rPr lang="en-US" i="1">
                <a:latin typeface="Times New Roman"/>
                <a:cs typeface="Times New Roman"/>
              </a:rPr>
              <a:t>log </a:t>
            </a:r>
            <a:r>
              <a:rPr lang="en-US">
                <a:latin typeface="Times New Roman"/>
                <a:cs typeface="Times New Roman"/>
              </a:rPr>
              <a:t>M/M</a:t>
            </a:r>
            <a:r>
              <a:rPr lang="en-US" baseline="-25000">
                <a:latin typeface="Times New Roman"/>
                <a:cs typeface="Times New Roman"/>
                <a:sym typeface="Wingdings 2" charset="2"/>
              </a:rPr>
              <a:t></a:t>
            </a:r>
            <a:endParaRPr lang="en-US">
              <a:latin typeface="Times New Roman"/>
              <a:cs typeface="Times New Roman"/>
            </a:endParaRPr>
          </a:p>
        </p:txBody>
      </p:sp>
      <p:sp>
        <p:nvSpPr>
          <p:cNvPr id="29725" name="Text Box 35"/>
          <p:cNvSpPr txBox="1">
            <a:spLocks noChangeArrowheads="1"/>
          </p:cNvSpPr>
          <p:nvPr/>
        </p:nvSpPr>
        <p:spPr bwMode="auto">
          <a:xfrm>
            <a:off x="2971800" y="3619500"/>
            <a:ext cx="1295400" cy="544765"/>
          </a:xfrm>
          <a:prstGeom prst="rect">
            <a:avLst/>
          </a:prstGeom>
          <a:noFill/>
          <a:ln w="9525">
            <a:noFill/>
            <a:miter lim="800000"/>
            <a:headEnd/>
            <a:tailEnd/>
          </a:ln>
        </p:spPr>
        <p:txBody>
          <a:bodyPr>
            <a:prstTxWarp prst="textNoShape">
              <a:avLst/>
            </a:prstTxWarp>
            <a:spAutoFit/>
          </a:bodyPr>
          <a:lstStyle/>
          <a:p>
            <a:pPr>
              <a:lnSpc>
                <a:spcPct val="80000"/>
              </a:lnSpc>
            </a:pPr>
            <a:r>
              <a:rPr lang="en-US">
                <a:latin typeface="Times New Roman"/>
                <a:cs typeface="Times New Roman"/>
              </a:rPr>
              <a:t>Normal MS stars</a:t>
            </a:r>
          </a:p>
        </p:txBody>
      </p:sp>
      <p:sp>
        <p:nvSpPr>
          <p:cNvPr id="29726" name="Text Box 36"/>
          <p:cNvSpPr txBox="1">
            <a:spLocks noChangeArrowheads="1"/>
          </p:cNvSpPr>
          <p:nvPr/>
        </p:nvSpPr>
        <p:spPr bwMode="auto">
          <a:xfrm>
            <a:off x="7391400" y="5143500"/>
            <a:ext cx="1600200" cy="1043362"/>
          </a:xfrm>
          <a:prstGeom prst="rect">
            <a:avLst/>
          </a:prstGeom>
          <a:noFill/>
          <a:ln w="9525">
            <a:noFill/>
            <a:miter lim="800000"/>
            <a:headEnd/>
            <a:tailEnd/>
          </a:ln>
        </p:spPr>
        <p:txBody>
          <a:bodyPr>
            <a:prstTxWarp prst="textNoShape">
              <a:avLst/>
            </a:prstTxWarp>
            <a:spAutoFit/>
          </a:bodyPr>
          <a:lstStyle/>
          <a:p>
            <a:pPr>
              <a:lnSpc>
                <a:spcPct val="80000"/>
              </a:lnSpc>
            </a:pPr>
            <a:r>
              <a:rPr lang="en-US">
                <a:latin typeface="Times New Roman"/>
                <a:cs typeface="Times New Roman"/>
              </a:rPr>
              <a:t>Secondary peak?</a:t>
            </a:r>
          </a:p>
          <a:p>
            <a:r>
              <a:rPr lang="en-US">
                <a:latin typeface="Times New Roman"/>
                <a:cs typeface="Times New Roman"/>
              </a:rPr>
              <a:t>Planets?</a:t>
            </a:r>
          </a:p>
          <a:p>
            <a:pPr>
              <a:lnSpc>
                <a:spcPct val="80000"/>
              </a:lnSpc>
            </a:pPr>
            <a:r>
              <a:rPr lang="en-US">
                <a:latin typeface="Times New Roman"/>
                <a:cs typeface="Times New Roman"/>
              </a:rPr>
              <a:t>Slushballs?</a:t>
            </a:r>
          </a:p>
        </p:txBody>
      </p:sp>
      <p:sp>
        <p:nvSpPr>
          <p:cNvPr id="29727" name="Line 37"/>
          <p:cNvSpPr>
            <a:spLocks noChangeShapeType="1"/>
          </p:cNvSpPr>
          <p:nvPr/>
        </p:nvSpPr>
        <p:spPr bwMode="auto">
          <a:xfrm flipH="1">
            <a:off x="2209800" y="2933700"/>
            <a:ext cx="228600" cy="990600"/>
          </a:xfrm>
          <a:prstGeom prst="line">
            <a:avLst/>
          </a:prstGeom>
          <a:noFill/>
          <a:ln w="76200">
            <a:solidFill>
              <a:srgbClr val="2017FC"/>
            </a:solidFill>
            <a:round/>
            <a:headEnd/>
            <a:tailEnd type="triangle" w="med" len="med"/>
          </a:ln>
        </p:spPr>
        <p:txBody>
          <a:bodyPr wrap="none" anchor="ctr">
            <a:prstTxWarp prst="textNoShape">
              <a:avLst/>
            </a:prstTxWarp>
          </a:bodyPr>
          <a:lstStyle/>
          <a:p>
            <a:endParaRPr lang="en-US">
              <a:latin typeface="Times New Roman"/>
              <a:cs typeface="Times New Roman"/>
            </a:endParaRPr>
          </a:p>
        </p:txBody>
      </p:sp>
      <p:sp>
        <p:nvSpPr>
          <p:cNvPr id="29728" name="Line 38"/>
          <p:cNvSpPr>
            <a:spLocks noChangeShapeType="1"/>
          </p:cNvSpPr>
          <p:nvPr/>
        </p:nvSpPr>
        <p:spPr bwMode="auto">
          <a:xfrm flipH="1">
            <a:off x="6324600" y="2247900"/>
            <a:ext cx="914400" cy="457200"/>
          </a:xfrm>
          <a:prstGeom prst="line">
            <a:avLst/>
          </a:prstGeom>
          <a:noFill/>
          <a:ln w="76200">
            <a:solidFill>
              <a:srgbClr val="918A19"/>
            </a:solidFill>
            <a:round/>
            <a:headEnd/>
            <a:tailEnd type="triangle" w="med" len="med"/>
          </a:ln>
        </p:spPr>
        <p:txBody>
          <a:bodyPr wrap="none" anchor="ctr">
            <a:prstTxWarp prst="textNoShape">
              <a:avLst/>
            </a:prstTxWarp>
          </a:bodyPr>
          <a:lstStyle/>
          <a:p>
            <a:endParaRPr lang="en-US">
              <a:latin typeface="Times New Roman"/>
              <a:cs typeface="Times New Roman"/>
            </a:endParaRPr>
          </a:p>
        </p:txBody>
      </p:sp>
      <p:sp>
        <p:nvSpPr>
          <p:cNvPr id="29729" name="Text Box 39"/>
          <p:cNvSpPr txBox="1">
            <a:spLocks noChangeArrowheads="1"/>
          </p:cNvSpPr>
          <p:nvPr/>
        </p:nvSpPr>
        <p:spPr bwMode="auto">
          <a:xfrm>
            <a:off x="1600200" y="4899025"/>
            <a:ext cx="530915" cy="369332"/>
          </a:xfrm>
          <a:prstGeom prst="rect">
            <a:avLst/>
          </a:prstGeom>
          <a:noFill/>
          <a:ln w="9525">
            <a:noFill/>
            <a:miter lim="800000"/>
            <a:headEnd/>
            <a:tailEnd/>
          </a:ln>
        </p:spPr>
        <p:txBody>
          <a:bodyPr wrap="none">
            <a:prstTxWarp prst="textNoShape">
              <a:avLst/>
            </a:prstTxWarp>
            <a:spAutoFit/>
          </a:bodyPr>
          <a:lstStyle/>
          <a:p>
            <a:r>
              <a:rPr lang="en-US">
                <a:latin typeface="Times New Roman"/>
                <a:cs typeface="Times New Roman"/>
              </a:rPr>
              <a:t>100</a:t>
            </a:r>
          </a:p>
        </p:txBody>
      </p:sp>
      <p:sp>
        <p:nvSpPr>
          <p:cNvPr id="29730" name="Text Box 42"/>
          <p:cNvSpPr txBox="1">
            <a:spLocks noChangeArrowheads="1"/>
          </p:cNvSpPr>
          <p:nvPr/>
        </p:nvSpPr>
        <p:spPr bwMode="auto">
          <a:xfrm>
            <a:off x="5988050" y="4914900"/>
            <a:ext cx="704039" cy="369332"/>
          </a:xfrm>
          <a:prstGeom prst="rect">
            <a:avLst/>
          </a:prstGeom>
          <a:noFill/>
          <a:ln w="9525">
            <a:noFill/>
            <a:miter lim="800000"/>
            <a:headEnd/>
            <a:tailEnd/>
          </a:ln>
        </p:spPr>
        <p:txBody>
          <a:bodyPr wrap="none">
            <a:prstTxWarp prst="textNoShape">
              <a:avLst/>
            </a:prstTxWarp>
            <a:spAutoFit/>
          </a:bodyPr>
          <a:lstStyle/>
          <a:p>
            <a:r>
              <a:rPr lang="en-US">
                <a:latin typeface="Times New Roman"/>
                <a:cs typeface="Times New Roman"/>
              </a:rPr>
              <a:t>0.001</a:t>
            </a:r>
          </a:p>
        </p:txBody>
      </p:sp>
      <p:sp>
        <p:nvSpPr>
          <p:cNvPr id="29731" name="Text Box 43"/>
          <p:cNvSpPr txBox="1">
            <a:spLocks noChangeArrowheads="1"/>
          </p:cNvSpPr>
          <p:nvPr/>
        </p:nvSpPr>
        <p:spPr bwMode="auto">
          <a:xfrm>
            <a:off x="4464050" y="4914900"/>
            <a:ext cx="473206" cy="369332"/>
          </a:xfrm>
          <a:prstGeom prst="rect">
            <a:avLst/>
          </a:prstGeom>
          <a:noFill/>
          <a:ln w="9525">
            <a:noFill/>
            <a:miter lim="800000"/>
            <a:headEnd/>
            <a:tailEnd/>
          </a:ln>
        </p:spPr>
        <p:txBody>
          <a:bodyPr wrap="none">
            <a:prstTxWarp prst="textNoShape">
              <a:avLst/>
            </a:prstTxWarp>
            <a:spAutoFit/>
          </a:bodyPr>
          <a:lstStyle/>
          <a:p>
            <a:r>
              <a:rPr lang="en-US">
                <a:latin typeface="Times New Roman"/>
                <a:cs typeface="Times New Roman"/>
              </a:rPr>
              <a:t>0.1</a:t>
            </a:r>
          </a:p>
        </p:txBody>
      </p:sp>
      <p:sp>
        <p:nvSpPr>
          <p:cNvPr id="29732" name="Text Box 44"/>
          <p:cNvSpPr txBox="1">
            <a:spLocks noChangeArrowheads="1"/>
          </p:cNvSpPr>
          <p:nvPr/>
        </p:nvSpPr>
        <p:spPr bwMode="auto">
          <a:xfrm>
            <a:off x="3625850" y="4914900"/>
            <a:ext cx="300082" cy="369332"/>
          </a:xfrm>
          <a:prstGeom prst="rect">
            <a:avLst/>
          </a:prstGeom>
          <a:noFill/>
          <a:ln w="9525">
            <a:noFill/>
            <a:miter lim="800000"/>
            <a:headEnd/>
            <a:tailEnd/>
          </a:ln>
        </p:spPr>
        <p:txBody>
          <a:bodyPr wrap="none">
            <a:prstTxWarp prst="textNoShape">
              <a:avLst/>
            </a:prstTxWarp>
            <a:spAutoFit/>
          </a:bodyPr>
          <a:lstStyle/>
          <a:p>
            <a:r>
              <a:rPr lang="en-US">
                <a:latin typeface="Times New Roman"/>
                <a:cs typeface="Times New Roman"/>
              </a:rPr>
              <a:t>1</a:t>
            </a:r>
          </a:p>
        </p:txBody>
      </p:sp>
      <p:sp>
        <p:nvSpPr>
          <p:cNvPr id="29733" name="Text Box 45"/>
          <p:cNvSpPr txBox="1">
            <a:spLocks noChangeArrowheads="1"/>
          </p:cNvSpPr>
          <p:nvPr/>
        </p:nvSpPr>
        <p:spPr bwMode="auto">
          <a:xfrm>
            <a:off x="2635250" y="4914900"/>
            <a:ext cx="415498" cy="369332"/>
          </a:xfrm>
          <a:prstGeom prst="rect">
            <a:avLst/>
          </a:prstGeom>
          <a:noFill/>
          <a:ln w="9525">
            <a:noFill/>
            <a:miter lim="800000"/>
            <a:headEnd/>
            <a:tailEnd/>
          </a:ln>
        </p:spPr>
        <p:txBody>
          <a:bodyPr wrap="none">
            <a:prstTxWarp prst="textNoShape">
              <a:avLst/>
            </a:prstTxWarp>
            <a:spAutoFit/>
          </a:bodyPr>
          <a:lstStyle/>
          <a:p>
            <a:r>
              <a:rPr lang="en-US">
                <a:latin typeface="Times New Roman"/>
                <a:cs typeface="Times New Roman"/>
              </a:rPr>
              <a:t>10</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Line 5"/>
          <p:cNvSpPr>
            <a:spLocks noChangeShapeType="1"/>
          </p:cNvSpPr>
          <p:nvPr/>
        </p:nvSpPr>
        <p:spPr bwMode="auto">
          <a:xfrm>
            <a:off x="1828800" y="4730750"/>
            <a:ext cx="4953000" cy="28575"/>
          </a:xfrm>
          <a:prstGeom prst="line">
            <a:avLst/>
          </a:prstGeom>
          <a:noFill/>
          <a:ln w="22225">
            <a:solidFill>
              <a:schemeClr val="tx2"/>
            </a:solidFill>
            <a:round/>
            <a:headEnd/>
            <a:tailEnd/>
          </a:ln>
        </p:spPr>
        <p:txBody>
          <a:bodyPr wrap="none" anchor="ctr">
            <a:prstTxWarp prst="textNoShape">
              <a:avLst/>
            </a:prstTxWarp>
          </a:bodyPr>
          <a:lstStyle/>
          <a:p>
            <a:endParaRPr lang="en-US">
              <a:latin typeface="Times New Roman"/>
              <a:cs typeface="Times New Roman"/>
            </a:endParaRPr>
          </a:p>
        </p:txBody>
      </p:sp>
      <p:sp>
        <p:nvSpPr>
          <p:cNvPr id="27651" name="Text Box 6"/>
          <p:cNvSpPr txBox="1">
            <a:spLocks noChangeArrowheads="1"/>
          </p:cNvSpPr>
          <p:nvPr/>
        </p:nvSpPr>
        <p:spPr bwMode="auto">
          <a:xfrm>
            <a:off x="1203325" y="4538663"/>
            <a:ext cx="619125" cy="427037"/>
          </a:xfrm>
          <a:prstGeom prst="rect">
            <a:avLst/>
          </a:prstGeom>
          <a:noFill/>
          <a:ln w="9525">
            <a:noFill/>
            <a:miter lim="800000"/>
            <a:headEnd/>
            <a:tailEnd/>
          </a:ln>
        </p:spPr>
        <p:txBody>
          <a:bodyPr wrap="none">
            <a:prstTxWarp prst="textNoShape">
              <a:avLst/>
            </a:prstTxWarp>
            <a:spAutoFit/>
          </a:bodyPr>
          <a:lstStyle/>
          <a:p>
            <a:r>
              <a:rPr lang="en-US" sz="2200">
                <a:solidFill>
                  <a:schemeClr val="tx2"/>
                </a:solidFill>
                <a:latin typeface="Times New Roman"/>
                <a:cs typeface="Times New Roman"/>
              </a:rPr>
              <a:t>Sun</a:t>
            </a:r>
          </a:p>
        </p:txBody>
      </p:sp>
      <p:sp>
        <p:nvSpPr>
          <p:cNvPr id="27652" name="Text Box 7"/>
          <p:cNvSpPr txBox="1">
            <a:spLocks noChangeArrowheads="1"/>
          </p:cNvSpPr>
          <p:nvPr/>
        </p:nvSpPr>
        <p:spPr bwMode="auto">
          <a:xfrm>
            <a:off x="4572000" y="4835525"/>
            <a:ext cx="2743200" cy="707373"/>
          </a:xfrm>
          <a:prstGeom prst="rect">
            <a:avLst/>
          </a:prstGeom>
          <a:noFill/>
          <a:ln w="9525">
            <a:noFill/>
            <a:miter lim="800000"/>
            <a:headEnd/>
            <a:tailEnd/>
          </a:ln>
        </p:spPr>
        <p:txBody>
          <a:bodyPr>
            <a:prstTxWarp prst="textNoShape">
              <a:avLst/>
            </a:prstTxWarp>
            <a:spAutoFit/>
          </a:bodyPr>
          <a:lstStyle/>
          <a:p>
            <a:pPr>
              <a:lnSpc>
                <a:spcPct val="90000"/>
              </a:lnSpc>
            </a:pPr>
            <a:r>
              <a:rPr lang="en-US" sz="2200">
                <a:solidFill>
                  <a:schemeClr val="tx2"/>
                </a:solidFill>
                <a:latin typeface="Times New Roman"/>
                <a:cs typeface="Times New Roman"/>
              </a:rPr>
              <a:t>Line of sight to a background star</a:t>
            </a:r>
          </a:p>
        </p:txBody>
      </p:sp>
      <p:sp>
        <p:nvSpPr>
          <p:cNvPr id="27653" name="Line 8"/>
          <p:cNvSpPr>
            <a:spLocks noChangeShapeType="1"/>
          </p:cNvSpPr>
          <p:nvPr/>
        </p:nvSpPr>
        <p:spPr bwMode="auto">
          <a:xfrm>
            <a:off x="4267200" y="4349750"/>
            <a:ext cx="0" cy="990600"/>
          </a:xfrm>
          <a:prstGeom prst="line">
            <a:avLst/>
          </a:prstGeom>
          <a:noFill/>
          <a:ln w="22225">
            <a:solidFill>
              <a:srgbClr val="A31714"/>
            </a:solidFill>
            <a:round/>
            <a:headEnd/>
            <a:tailEnd type="arrow" w="med" len="med"/>
          </a:ln>
        </p:spPr>
        <p:txBody>
          <a:bodyPr wrap="none" anchor="ctr">
            <a:prstTxWarp prst="textNoShape">
              <a:avLst/>
            </a:prstTxWarp>
          </a:bodyPr>
          <a:lstStyle/>
          <a:p>
            <a:endParaRPr lang="en-US">
              <a:latin typeface="Times New Roman"/>
              <a:cs typeface="Times New Roman"/>
            </a:endParaRPr>
          </a:p>
        </p:txBody>
      </p:sp>
      <p:sp>
        <p:nvSpPr>
          <p:cNvPr id="27654" name="Text Box 9"/>
          <p:cNvSpPr txBox="1">
            <a:spLocks noChangeArrowheads="1"/>
          </p:cNvSpPr>
          <p:nvPr/>
        </p:nvSpPr>
        <p:spPr bwMode="auto">
          <a:xfrm>
            <a:off x="3276600" y="3700463"/>
            <a:ext cx="2393950" cy="707373"/>
          </a:xfrm>
          <a:prstGeom prst="rect">
            <a:avLst/>
          </a:prstGeom>
          <a:noFill/>
          <a:ln w="9525">
            <a:noFill/>
            <a:miter lim="800000"/>
            <a:headEnd/>
            <a:tailEnd/>
          </a:ln>
        </p:spPr>
        <p:txBody>
          <a:bodyPr>
            <a:prstTxWarp prst="textNoShape">
              <a:avLst/>
            </a:prstTxWarp>
            <a:spAutoFit/>
          </a:bodyPr>
          <a:lstStyle/>
          <a:p>
            <a:pPr>
              <a:lnSpc>
                <a:spcPct val="90000"/>
              </a:lnSpc>
            </a:pPr>
            <a:r>
              <a:rPr lang="en-US" sz="2200">
                <a:solidFill>
                  <a:schemeClr val="tx2"/>
                </a:solidFill>
                <a:latin typeface="Times New Roman"/>
                <a:cs typeface="Times New Roman"/>
              </a:rPr>
              <a:t>MACHO crossing the line of sight</a:t>
            </a:r>
          </a:p>
        </p:txBody>
      </p:sp>
      <p:sp>
        <p:nvSpPr>
          <p:cNvPr id="27655" name="Text Box 10"/>
          <p:cNvSpPr txBox="1">
            <a:spLocks noChangeArrowheads="1"/>
          </p:cNvSpPr>
          <p:nvPr/>
        </p:nvSpPr>
        <p:spPr bwMode="auto">
          <a:xfrm>
            <a:off x="304800" y="955675"/>
            <a:ext cx="8839200" cy="2473325"/>
          </a:xfrm>
          <a:prstGeom prst="rect">
            <a:avLst/>
          </a:prstGeom>
          <a:noFill/>
          <a:ln w="9525">
            <a:noFill/>
            <a:miter lim="800000"/>
            <a:headEnd/>
            <a:tailEnd/>
          </a:ln>
        </p:spPr>
        <p:txBody>
          <a:bodyPr wrap="square">
            <a:prstTxWarp prst="textNoShape">
              <a:avLst/>
            </a:prstTxWarp>
            <a:spAutoFit/>
          </a:bodyPr>
          <a:lstStyle/>
          <a:p>
            <a:r>
              <a:rPr lang="en-US" sz="2600" dirty="0" err="1">
                <a:latin typeface="Times New Roman"/>
                <a:cs typeface="Times New Roman"/>
              </a:rPr>
              <a:t>Lensing</a:t>
            </a:r>
            <a:r>
              <a:rPr lang="en-US" sz="2600" dirty="0">
                <a:latin typeface="Times New Roman"/>
                <a:cs typeface="Times New Roman"/>
              </a:rPr>
              <a:t> event occurs as a </a:t>
            </a:r>
            <a:r>
              <a:rPr lang="en-US" sz="2600" dirty="0" err="1">
                <a:latin typeface="Times New Roman"/>
                <a:cs typeface="Times New Roman"/>
              </a:rPr>
              <a:t>MAssive</a:t>
            </a:r>
            <a:r>
              <a:rPr lang="en-US" sz="2600" dirty="0">
                <a:latin typeface="Times New Roman"/>
                <a:cs typeface="Times New Roman"/>
              </a:rPr>
              <a:t> Compact (Halo) Object, MACHO (could be a main sequence star, white or brown dwarf, neutron star or black hole, or … ?), passes within an angular distance</a:t>
            </a:r>
            <a:r>
              <a:rPr lang="en-US" sz="2600" dirty="0" smtClean="0">
                <a:latin typeface="Times New Roman"/>
                <a:cs typeface="Times New Roman"/>
              </a:rPr>
              <a:t> θ</a:t>
            </a:r>
            <a:r>
              <a:rPr lang="en-US" sz="2600" b="1" i="1" baseline="-25000" dirty="0" smtClean="0">
                <a:latin typeface="Times New Roman"/>
                <a:cs typeface="Times New Roman"/>
              </a:rPr>
              <a:t>E</a:t>
            </a:r>
            <a:r>
              <a:rPr lang="en-US" sz="2600" dirty="0" smtClean="0">
                <a:latin typeface="Times New Roman"/>
                <a:cs typeface="Times New Roman"/>
              </a:rPr>
              <a:t> </a:t>
            </a:r>
            <a:r>
              <a:rPr lang="en-US" sz="2600" dirty="0">
                <a:latin typeface="Times New Roman"/>
                <a:cs typeface="Times New Roman"/>
              </a:rPr>
              <a:t>of a background star:</a:t>
            </a:r>
          </a:p>
          <a:p>
            <a:pPr lvl="1">
              <a:buFontTx/>
              <a:buChar char="•"/>
            </a:pPr>
            <a:r>
              <a:rPr lang="en-US" sz="2600" dirty="0">
                <a:latin typeface="Times New Roman"/>
                <a:cs typeface="Times New Roman"/>
              </a:rPr>
              <a:t> background star initially brightens</a:t>
            </a:r>
          </a:p>
          <a:p>
            <a:pPr lvl="1">
              <a:buFontTx/>
              <a:buChar char="•"/>
            </a:pPr>
            <a:r>
              <a:rPr lang="en-US" sz="2600" dirty="0">
                <a:latin typeface="Times New Roman"/>
                <a:cs typeface="Times New Roman"/>
              </a:rPr>
              <a:t> eventually fades as the alignment is lost</a:t>
            </a:r>
          </a:p>
        </p:txBody>
      </p:sp>
      <p:sp>
        <p:nvSpPr>
          <p:cNvPr id="27656" name="Text Box 12"/>
          <p:cNvSpPr txBox="1">
            <a:spLocks noChangeArrowheads="1"/>
          </p:cNvSpPr>
          <p:nvPr/>
        </p:nvSpPr>
        <p:spPr bwMode="auto">
          <a:xfrm>
            <a:off x="1447800" y="76200"/>
            <a:ext cx="6096000" cy="701675"/>
          </a:xfrm>
          <a:prstGeom prst="rect">
            <a:avLst/>
          </a:prstGeom>
          <a:noFill/>
          <a:ln w="9525">
            <a:noFill/>
            <a:miter lim="800000"/>
            <a:headEnd/>
            <a:tailEnd/>
          </a:ln>
        </p:spPr>
        <p:txBody>
          <a:bodyPr wrap="none">
            <a:prstTxWarp prst="textNoShape">
              <a:avLst/>
            </a:prstTxWarp>
            <a:spAutoFit/>
          </a:bodyPr>
          <a:lstStyle/>
          <a:p>
            <a:r>
              <a:rPr lang="en-US" sz="4000" b="1" dirty="0">
                <a:solidFill>
                  <a:srgbClr val="000090"/>
                </a:solidFill>
                <a:latin typeface="Times New Roman"/>
                <a:cs typeface="Times New Roman"/>
              </a:rPr>
              <a:t>Gravitational </a:t>
            </a:r>
            <a:r>
              <a:rPr lang="en-US" sz="4000" b="1" dirty="0" err="1">
                <a:solidFill>
                  <a:srgbClr val="000090"/>
                </a:solidFill>
                <a:latin typeface="Times New Roman"/>
                <a:cs typeface="Times New Roman"/>
              </a:rPr>
              <a:t>Microlensing</a:t>
            </a:r>
            <a:endParaRPr lang="en-US" sz="4000" b="1" dirty="0">
              <a:solidFill>
                <a:srgbClr val="000090"/>
              </a:solidFill>
              <a:latin typeface="Times New Roman"/>
              <a:cs typeface="Times New Roman"/>
            </a:endParaRPr>
          </a:p>
        </p:txBody>
      </p:sp>
      <p:sp>
        <p:nvSpPr>
          <p:cNvPr id="904205" name="AutoShape 13"/>
          <p:cNvSpPr>
            <a:spLocks noChangeArrowheads="1"/>
          </p:cNvSpPr>
          <p:nvPr/>
        </p:nvSpPr>
        <p:spPr bwMode="auto">
          <a:xfrm>
            <a:off x="6781800" y="4454525"/>
            <a:ext cx="504825" cy="457200"/>
          </a:xfrm>
          <a:prstGeom prst="star5">
            <a:avLst/>
          </a:prstGeom>
          <a:solidFill>
            <a:srgbClr val="FFFD09"/>
          </a:solidFill>
          <a:ln w="9525">
            <a:solidFill>
              <a:schemeClr val="tx1"/>
            </a:solidFill>
            <a:miter lim="800000"/>
            <a:headEnd/>
            <a:tailEnd/>
          </a:ln>
          <a:effectLst/>
        </p:spPr>
        <p:txBody>
          <a:bodyPr wrap="none" anchor="ctr">
            <a:prstTxWarp prst="textNoShape">
              <a:avLst/>
            </a:prstTxWarp>
          </a:bodyPr>
          <a:lstStyle/>
          <a:p>
            <a:pPr>
              <a:defRPr/>
            </a:pPr>
            <a:endParaRPr lang="en-US">
              <a:latin typeface="Times New Roman"/>
              <a:cs typeface="Times New Roman"/>
            </a:endParaRPr>
          </a:p>
        </p:txBody>
      </p:sp>
      <p:sp>
        <p:nvSpPr>
          <p:cNvPr id="27658" name="Oval 14"/>
          <p:cNvSpPr>
            <a:spLocks noChangeArrowheads="1"/>
          </p:cNvSpPr>
          <p:nvPr/>
        </p:nvSpPr>
        <p:spPr bwMode="auto">
          <a:xfrm>
            <a:off x="4191000" y="4616450"/>
            <a:ext cx="152400" cy="228600"/>
          </a:xfrm>
          <a:prstGeom prst="ellipse">
            <a:avLst/>
          </a:prstGeom>
          <a:solidFill>
            <a:srgbClr val="8C6850"/>
          </a:solidFill>
          <a:ln w="9525">
            <a:solidFill>
              <a:schemeClr val="tx1"/>
            </a:solidFill>
            <a:round/>
            <a:headEnd/>
            <a:tailEnd/>
          </a:ln>
        </p:spPr>
        <p:txBody>
          <a:bodyPr wrap="none" anchor="ctr">
            <a:prstTxWarp prst="textNoShape">
              <a:avLst/>
            </a:prstTxWarp>
          </a:bodyPr>
          <a:lstStyle/>
          <a:p>
            <a:endParaRPr lang="en-US">
              <a:latin typeface="Times New Roman"/>
              <a:cs typeface="Times New Roman"/>
            </a:endParaRPr>
          </a:p>
        </p:txBody>
      </p:sp>
      <p:sp>
        <p:nvSpPr>
          <p:cNvPr id="27659" name="Text Box 16"/>
          <p:cNvSpPr txBox="1">
            <a:spLocks noChangeArrowheads="1"/>
          </p:cNvSpPr>
          <p:nvPr/>
        </p:nvSpPr>
        <p:spPr bwMode="auto">
          <a:xfrm>
            <a:off x="304800" y="5743575"/>
            <a:ext cx="8626475" cy="885825"/>
          </a:xfrm>
          <a:prstGeom prst="rect">
            <a:avLst/>
          </a:prstGeom>
          <a:noFill/>
          <a:ln w="9525">
            <a:noFill/>
            <a:miter lim="800000"/>
            <a:headEnd/>
            <a:tailEnd/>
          </a:ln>
        </p:spPr>
        <p:txBody>
          <a:bodyPr>
            <a:prstTxWarp prst="textNoShape">
              <a:avLst/>
            </a:prstTxWarp>
            <a:spAutoFit/>
          </a:bodyPr>
          <a:lstStyle/>
          <a:p>
            <a:r>
              <a:rPr lang="en-US" sz="2600">
                <a:latin typeface="Times New Roman"/>
                <a:cs typeface="Times New Roman"/>
              </a:rPr>
              <a:t>Since the cross section for a strong lensing is small compared to interstellar separations, such events must be exceedingly rare</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152400"/>
            <a:ext cx="2590800" cy="2209800"/>
          </a:xfrm>
        </p:spPr>
        <p:txBody>
          <a:bodyPr/>
          <a:lstStyle/>
          <a:p>
            <a:pPr algn="l" eaLnBrk="1" hangingPunct="1"/>
            <a:r>
              <a:rPr lang="en-US" sz="3200" b="1" dirty="0"/>
              <a:t>Expected Gravitational </a:t>
            </a:r>
            <a:r>
              <a:rPr lang="en-US" sz="3200" b="1" dirty="0" err="1"/>
              <a:t>Microlensing</a:t>
            </a:r>
            <a:r>
              <a:rPr lang="en-US" sz="3200" b="1" dirty="0"/>
              <a:t> </a:t>
            </a:r>
            <a:r>
              <a:rPr lang="en-US" sz="3200" b="1" dirty="0" err="1"/>
              <a:t>Lightcurves</a:t>
            </a:r>
            <a:r>
              <a:rPr lang="en-US" sz="3200" b="1" dirty="0"/>
              <a:t>:</a:t>
            </a:r>
            <a:endParaRPr lang="en-US" dirty="0"/>
          </a:p>
        </p:txBody>
      </p:sp>
      <p:pic>
        <p:nvPicPr>
          <p:cNvPr id="29699" name="Picture 3"/>
          <p:cNvPicPr>
            <a:picLocks noChangeAspect="1" noChangeArrowheads="1"/>
          </p:cNvPicPr>
          <p:nvPr/>
        </p:nvPicPr>
        <p:blipFill>
          <a:blip r:embed="rId3">
            <a:lum bright="-10000" contrast="20000"/>
          </a:blip>
          <a:srcRect/>
          <a:stretch>
            <a:fillRect/>
          </a:stretch>
        </p:blipFill>
        <p:spPr bwMode="auto">
          <a:xfrm>
            <a:off x="2636838" y="0"/>
            <a:ext cx="6440487" cy="6705600"/>
          </a:xfrm>
          <a:prstGeom prst="rect">
            <a:avLst/>
          </a:prstGeom>
          <a:noFill/>
          <a:ln w="9525">
            <a:noFill/>
            <a:miter lim="800000"/>
            <a:headEnd/>
            <a:tailEnd/>
          </a:ln>
        </p:spPr>
      </p:pic>
      <p:sp>
        <p:nvSpPr>
          <p:cNvPr id="29700" name="Text Box 4"/>
          <p:cNvSpPr txBox="1">
            <a:spLocks noChangeArrowheads="1"/>
          </p:cNvSpPr>
          <p:nvPr/>
        </p:nvSpPr>
        <p:spPr bwMode="auto">
          <a:xfrm>
            <a:off x="228600" y="3048000"/>
            <a:ext cx="3276600" cy="1508105"/>
          </a:xfrm>
          <a:prstGeom prst="rect">
            <a:avLst/>
          </a:prstGeom>
          <a:noFill/>
          <a:ln w="9525">
            <a:noFill/>
            <a:miter lim="800000"/>
            <a:headEnd/>
            <a:tailEnd/>
          </a:ln>
        </p:spPr>
        <p:txBody>
          <a:bodyPr>
            <a:prstTxWarp prst="textNoShape">
              <a:avLst/>
            </a:prstTxWarp>
            <a:spAutoFit/>
          </a:bodyPr>
          <a:lstStyle/>
          <a:p>
            <a:r>
              <a:rPr lang="en-US" sz="2300" dirty="0">
                <a:latin typeface="Times New Roman"/>
                <a:cs typeface="Times New Roman"/>
              </a:rPr>
              <a:t>The </a:t>
            </a:r>
            <a:r>
              <a:rPr lang="en-US" sz="2300" b="1" dirty="0">
                <a:latin typeface="Times New Roman"/>
                <a:cs typeface="Times New Roman"/>
              </a:rPr>
              <a:t>peak magnification</a:t>
            </a:r>
            <a:r>
              <a:rPr lang="en-US" sz="2300" dirty="0">
                <a:latin typeface="Times New Roman"/>
                <a:cs typeface="Times New Roman"/>
              </a:rPr>
              <a:t> depends on the lens alignment (impact parameter</a:t>
            </a:r>
            <a:r>
              <a:rPr lang="en-US" sz="2300" dirty="0" smtClean="0">
                <a:latin typeface="Times New Roman"/>
                <a:cs typeface="Times New Roman"/>
              </a:rPr>
              <a:t>)</a:t>
            </a:r>
            <a:endParaRPr lang="en-US" sz="2300" dirty="0">
              <a:latin typeface="Times New Roman"/>
              <a:cs typeface="Times New Roman"/>
            </a:endParaRPr>
          </a:p>
        </p:txBody>
      </p:sp>
      <p:sp>
        <p:nvSpPr>
          <p:cNvPr id="29701" name="Text Box 5"/>
          <p:cNvSpPr txBox="1">
            <a:spLocks noChangeArrowheads="1"/>
          </p:cNvSpPr>
          <p:nvPr/>
        </p:nvSpPr>
        <p:spPr bwMode="auto">
          <a:xfrm>
            <a:off x="228600" y="4800600"/>
            <a:ext cx="2667000" cy="1154162"/>
          </a:xfrm>
          <a:prstGeom prst="rect">
            <a:avLst/>
          </a:prstGeom>
          <a:noFill/>
          <a:ln w="9525">
            <a:noFill/>
            <a:miter lim="800000"/>
            <a:headEnd/>
            <a:tailEnd/>
          </a:ln>
        </p:spPr>
        <p:txBody>
          <a:bodyPr>
            <a:prstTxWarp prst="textNoShape">
              <a:avLst/>
            </a:prstTxWarp>
            <a:spAutoFit/>
          </a:bodyPr>
          <a:lstStyle/>
          <a:p>
            <a:r>
              <a:rPr lang="en-US" sz="2300" dirty="0">
                <a:latin typeface="Times New Roman"/>
                <a:cs typeface="Times New Roman"/>
              </a:rPr>
              <a:t>The </a:t>
            </a:r>
            <a:r>
              <a:rPr lang="en-US" sz="2300" b="1" dirty="0">
                <a:latin typeface="Times New Roman"/>
                <a:cs typeface="Times New Roman"/>
              </a:rPr>
              <a:t>event duration</a:t>
            </a:r>
            <a:r>
              <a:rPr lang="en-US" sz="2300" dirty="0">
                <a:latin typeface="Times New Roman"/>
                <a:cs typeface="Times New Roman"/>
              </a:rPr>
              <a:t> depends on the lens </a:t>
            </a:r>
            <a:r>
              <a:rPr lang="en-US" sz="2300" dirty="0" smtClean="0">
                <a:latin typeface="Times New Roman"/>
                <a:cs typeface="Times New Roman"/>
              </a:rPr>
              <a:t>velocity</a:t>
            </a:r>
            <a:endParaRPr lang="en-US" sz="2300" dirty="0">
              <a:latin typeface="Times New Roman"/>
              <a:cs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76200"/>
            <a:ext cx="7772400" cy="838200"/>
          </a:xfrm>
        </p:spPr>
        <p:txBody>
          <a:bodyPr/>
          <a:lstStyle/>
          <a:p>
            <a:pPr eaLnBrk="1" hangingPunct="1"/>
            <a:r>
              <a:rPr lang="en-US" sz="4000" b="1" dirty="0"/>
              <a:t>How Can We Detect </a:t>
            </a:r>
            <a:r>
              <a:rPr lang="en-US" sz="4000" b="1" dirty="0" err="1"/>
              <a:t>MACHOs</a:t>
            </a:r>
            <a:r>
              <a:rPr lang="en-US" sz="4000" b="1" dirty="0"/>
              <a:t> ?</a:t>
            </a:r>
            <a:endParaRPr lang="en-US" dirty="0"/>
          </a:p>
        </p:txBody>
      </p:sp>
      <p:sp>
        <p:nvSpPr>
          <p:cNvPr id="31747" name="Rectangle 3"/>
          <p:cNvSpPr>
            <a:spLocks noGrp="1" noChangeArrowheads="1"/>
          </p:cNvSpPr>
          <p:nvPr>
            <p:ph type="body" idx="1"/>
          </p:nvPr>
        </p:nvSpPr>
        <p:spPr>
          <a:xfrm>
            <a:off x="228600" y="990600"/>
            <a:ext cx="8686800" cy="2057400"/>
          </a:xfrm>
        </p:spPr>
        <p:txBody>
          <a:bodyPr/>
          <a:lstStyle/>
          <a:p>
            <a:pPr eaLnBrk="1" hangingPunct="1">
              <a:lnSpc>
                <a:spcPct val="90000"/>
              </a:lnSpc>
            </a:pPr>
            <a:r>
              <a:rPr lang="en-US" sz="2800"/>
              <a:t>Problem: a probability of a distant star being lensed is maybe ~ 10</a:t>
            </a:r>
            <a:r>
              <a:rPr lang="en-US" sz="2800" baseline="30000"/>
              <a:t>-7</a:t>
            </a:r>
            <a:r>
              <a:rPr lang="en-US" sz="2800"/>
              <a:t> per year</a:t>
            </a:r>
          </a:p>
          <a:p>
            <a:pPr eaLnBrk="1" hangingPunct="1">
              <a:lnSpc>
                <a:spcPct val="90000"/>
              </a:lnSpc>
            </a:pPr>
            <a:r>
              <a:rPr lang="en-US" sz="2800"/>
              <a:t>Solution: monitor ~ 10</a:t>
            </a:r>
            <a:r>
              <a:rPr lang="en-US" sz="2800" baseline="30000"/>
              <a:t>7</a:t>
            </a:r>
            <a:r>
              <a:rPr lang="en-US" sz="2800"/>
              <a:t> stars simultaneously!</a:t>
            </a:r>
          </a:p>
          <a:p>
            <a:pPr algn="ctr" eaLnBrk="1" hangingPunct="1">
              <a:lnSpc>
                <a:spcPct val="90000"/>
              </a:lnSpc>
              <a:buFontTx/>
              <a:buNone/>
            </a:pPr>
            <a:r>
              <a:rPr lang="en-US" sz="2800"/>
              <a:t>Typically in the LMC or the Galactic Bulge</a:t>
            </a:r>
          </a:p>
        </p:txBody>
      </p:sp>
      <p:pic>
        <p:nvPicPr>
          <p:cNvPr id="31748" name="Picture 4" descr="microlens1"/>
          <p:cNvPicPr>
            <a:picLocks noChangeAspect="1" noChangeArrowheads="1"/>
          </p:cNvPicPr>
          <p:nvPr/>
        </p:nvPicPr>
        <p:blipFill>
          <a:blip r:embed="rId3"/>
          <a:srcRect/>
          <a:stretch>
            <a:fillRect/>
          </a:stretch>
        </p:blipFill>
        <p:spPr bwMode="auto">
          <a:xfrm>
            <a:off x="1447800" y="2971800"/>
            <a:ext cx="6553200" cy="3738563"/>
          </a:xfrm>
          <a:prstGeom prst="rect">
            <a:avLst/>
          </a:prstGeom>
          <a:noFill/>
          <a:ln w="9525">
            <a:noFill/>
            <a:miter lim="800000"/>
            <a:headEnd/>
            <a:tailEnd/>
          </a:ln>
        </p:spPr>
      </p:pic>
    </p:spTree>
  </p:cSld>
  <p:clrMapOvr>
    <a:masterClrMapping/>
  </p:clrMapOvr>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524000" y="152400"/>
            <a:ext cx="5926138" cy="701675"/>
          </a:xfrm>
          <a:prstGeom prst="rect">
            <a:avLst/>
          </a:prstGeom>
          <a:noFill/>
          <a:ln w="9525">
            <a:noFill/>
            <a:miter lim="800000"/>
            <a:headEnd/>
            <a:tailEnd/>
          </a:ln>
        </p:spPr>
        <p:txBody>
          <a:bodyPr wrap="none">
            <a:prstTxWarp prst="textNoShape">
              <a:avLst/>
            </a:prstTxWarp>
            <a:spAutoFit/>
          </a:bodyPr>
          <a:lstStyle/>
          <a:p>
            <a:r>
              <a:rPr lang="en-US" sz="4000" b="1" dirty="0" err="1">
                <a:solidFill>
                  <a:srgbClr val="000090"/>
                </a:solidFill>
                <a:latin typeface="Times New Roman"/>
                <a:cs typeface="Times New Roman"/>
              </a:rPr>
              <a:t>Microlensing</a:t>
            </a:r>
            <a:r>
              <a:rPr lang="en-US" sz="4000" b="1" dirty="0">
                <a:solidFill>
                  <a:srgbClr val="000090"/>
                </a:solidFill>
                <a:latin typeface="Times New Roman"/>
                <a:cs typeface="Times New Roman"/>
              </a:rPr>
              <a:t> Experiments</a:t>
            </a:r>
          </a:p>
        </p:txBody>
      </p:sp>
      <p:pic>
        <p:nvPicPr>
          <p:cNvPr id="33795" name="Picture 3"/>
          <p:cNvPicPr>
            <a:picLocks noChangeAspect="1" noChangeArrowheads="1"/>
          </p:cNvPicPr>
          <p:nvPr/>
        </p:nvPicPr>
        <p:blipFill>
          <a:blip r:embed="rId3"/>
          <a:srcRect/>
          <a:stretch>
            <a:fillRect/>
          </a:stretch>
        </p:blipFill>
        <p:spPr bwMode="auto">
          <a:xfrm>
            <a:off x="228600" y="1173163"/>
            <a:ext cx="3168650" cy="2373312"/>
          </a:xfrm>
          <a:prstGeom prst="rect">
            <a:avLst/>
          </a:prstGeom>
          <a:noFill/>
          <a:ln w="9525">
            <a:noFill/>
            <a:miter lim="800000"/>
            <a:headEnd/>
            <a:tailEnd/>
          </a:ln>
        </p:spPr>
      </p:pic>
      <p:sp>
        <p:nvSpPr>
          <p:cNvPr id="33796" name="Line 4"/>
          <p:cNvSpPr>
            <a:spLocks noChangeShapeType="1"/>
          </p:cNvSpPr>
          <p:nvPr/>
        </p:nvSpPr>
        <p:spPr bwMode="auto">
          <a:xfrm flipH="1" flipV="1">
            <a:off x="1905000" y="2392363"/>
            <a:ext cx="990600" cy="457200"/>
          </a:xfrm>
          <a:prstGeom prst="line">
            <a:avLst/>
          </a:prstGeom>
          <a:noFill/>
          <a:ln w="25400">
            <a:solidFill>
              <a:schemeClr val="folHlink"/>
            </a:solidFill>
            <a:round/>
            <a:headEnd/>
            <a:tailEnd type="arrow" w="med" len="med"/>
          </a:ln>
        </p:spPr>
        <p:txBody>
          <a:bodyPr wrap="none" anchor="ctr">
            <a:prstTxWarp prst="textNoShape">
              <a:avLst/>
            </a:prstTxWarp>
          </a:bodyPr>
          <a:lstStyle/>
          <a:p>
            <a:endParaRPr lang="en-US">
              <a:latin typeface="Times New Roman"/>
              <a:cs typeface="Times New Roman"/>
            </a:endParaRPr>
          </a:p>
        </p:txBody>
      </p:sp>
      <p:sp>
        <p:nvSpPr>
          <p:cNvPr id="33797" name="Line 5"/>
          <p:cNvSpPr>
            <a:spLocks noChangeShapeType="1"/>
          </p:cNvSpPr>
          <p:nvPr/>
        </p:nvSpPr>
        <p:spPr bwMode="auto">
          <a:xfrm flipH="1" flipV="1">
            <a:off x="2514600" y="1249363"/>
            <a:ext cx="381000" cy="1600200"/>
          </a:xfrm>
          <a:prstGeom prst="line">
            <a:avLst/>
          </a:prstGeom>
          <a:noFill/>
          <a:ln w="22225">
            <a:solidFill>
              <a:schemeClr val="folHlink"/>
            </a:solidFill>
            <a:round/>
            <a:headEnd/>
            <a:tailEnd type="arrow" w="med" len="med"/>
          </a:ln>
        </p:spPr>
        <p:txBody>
          <a:bodyPr wrap="none" anchor="ctr">
            <a:prstTxWarp prst="textNoShape">
              <a:avLst/>
            </a:prstTxWarp>
          </a:bodyPr>
          <a:lstStyle/>
          <a:p>
            <a:endParaRPr lang="en-US">
              <a:latin typeface="Times New Roman"/>
              <a:cs typeface="Times New Roman"/>
            </a:endParaRPr>
          </a:p>
        </p:txBody>
      </p:sp>
      <p:sp>
        <p:nvSpPr>
          <p:cNvPr id="33798" name="Text Box 6"/>
          <p:cNvSpPr txBox="1">
            <a:spLocks noChangeArrowheads="1"/>
          </p:cNvSpPr>
          <p:nvPr/>
        </p:nvSpPr>
        <p:spPr bwMode="auto">
          <a:xfrm>
            <a:off x="3581400" y="914400"/>
            <a:ext cx="5295900" cy="2870200"/>
          </a:xfrm>
          <a:prstGeom prst="rect">
            <a:avLst/>
          </a:prstGeom>
          <a:noFill/>
          <a:ln w="9525">
            <a:noFill/>
            <a:miter lim="800000"/>
            <a:headEnd/>
            <a:tailEnd/>
          </a:ln>
        </p:spPr>
        <p:txBody>
          <a:bodyPr wrap="none">
            <a:prstTxWarp prst="textNoShape">
              <a:avLst/>
            </a:prstTxWarp>
            <a:spAutoFit/>
          </a:bodyPr>
          <a:lstStyle/>
          <a:p>
            <a:r>
              <a:rPr lang="en-US" sz="2600">
                <a:latin typeface="Times New Roman"/>
                <a:cs typeface="Times New Roman"/>
              </a:rPr>
              <a:t>Several experiments have searched </a:t>
            </a:r>
          </a:p>
          <a:p>
            <a:r>
              <a:rPr lang="en-US" sz="2600">
                <a:latin typeface="Times New Roman"/>
                <a:cs typeface="Times New Roman"/>
              </a:rPr>
              <a:t>for microlensing events:</a:t>
            </a:r>
          </a:p>
          <a:p>
            <a:pPr lvl="1">
              <a:buFontTx/>
              <a:buChar char="•"/>
            </a:pPr>
            <a:r>
              <a:rPr lang="en-US" sz="2600">
                <a:latin typeface="Times New Roman"/>
                <a:cs typeface="Times New Roman"/>
              </a:rPr>
              <a:t> toward the Galactic Bulge (lenses</a:t>
            </a:r>
          </a:p>
          <a:p>
            <a:pPr lvl="1"/>
            <a:r>
              <a:rPr lang="en-US" sz="2600">
                <a:latin typeface="Times New Roman"/>
                <a:cs typeface="Times New Roman"/>
              </a:rPr>
              <a:t>	are disk or bulge stars)</a:t>
            </a:r>
          </a:p>
          <a:p>
            <a:pPr lvl="1">
              <a:buFontTx/>
              <a:buChar char="•"/>
            </a:pPr>
            <a:r>
              <a:rPr lang="en-US" sz="2600">
                <a:latin typeface="Times New Roman"/>
                <a:cs typeface="Times New Roman"/>
              </a:rPr>
              <a:t> toward the Magellanic Clouds</a:t>
            </a:r>
          </a:p>
          <a:p>
            <a:pPr lvl="1"/>
            <a:r>
              <a:rPr lang="en-US" sz="2600">
                <a:latin typeface="Times New Roman"/>
                <a:cs typeface="Times New Roman"/>
              </a:rPr>
              <a:t>	(lenses could be stars in the </a:t>
            </a:r>
          </a:p>
          <a:p>
            <a:pPr lvl="1"/>
            <a:r>
              <a:rPr lang="en-US" sz="2600">
                <a:latin typeface="Times New Roman"/>
                <a:cs typeface="Times New Roman"/>
              </a:rPr>
              <a:t>	LMC / SMC, or halo objects)</a:t>
            </a:r>
          </a:p>
        </p:txBody>
      </p:sp>
      <p:sp>
        <p:nvSpPr>
          <p:cNvPr id="33799" name="Text Box 7"/>
          <p:cNvSpPr txBox="1">
            <a:spLocks noChangeArrowheads="1"/>
          </p:cNvSpPr>
          <p:nvPr/>
        </p:nvSpPr>
        <p:spPr bwMode="auto">
          <a:xfrm>
            <a:off x="228600" y="3822700"/>
            <a:ext cx="8551863" cy="1282700"/>
          </a:xfrm>
          <a:prstGeom prst="rect">
            <a:avLst/>
          </a:prstGeom>
          <a:noFill/>
          <a:ln w="9525">
            <a:noFill/>
            <a:miter lim="800000"/>
            <a:headEnd/>
            <a:tailEnd/>
          </a:ln>
        </p:spPr>
        <p:txBody>
          <a:bodyPr wrap="none">
            <a:prstTxWarp prst="textNoShape">
              <a:avLst/>
            </a:prstTxWarp>
            <a:spAutoFit/>
          </a:bodyPr>
          <a:lstStyle/>
          <a:p>
            <a:r>
              <a:rPr lang="en-US" sz="2600" b="1" u="sng" dirty="0">
                <a:latin typeface="Times New Roman"/>
                <a:cs typeface="Times New Roman"/>
              </a:rPr>
              <a:t>MACHO</a:t>
            </a:r>
            <a:r>
              <a:rPr lang="en-US" sz="2600" dirty="0">
                <a:latin typeface="Times New Roman"/>
                <a:cs typeface="Times New Roman"/>
              </a:rPr>
              <a:t> (Massive Compact Halo Object):</a:t>
            </a:r>
          </a:p>
          <a:p>
            <a:pPr lvl="1">
              <a:buFontTx/>
              <a:buChar char="•"/>
            </a:pPr>
            <a:r>
              <a:rPr lang="en-US" sz="2600" dirty="0">
                <a:latin typeface="Times New Roman"/>
                <a:cs typeface="Times New Roman"/>
              </a:rPr>
              <a:t> observed 11.9 million stars in the Large </a:t>
            </a:r>
            <a:r>
              <a:rPr lang="en-US" sz="2600" dirty="0" err="1">
                <a:latin typeface="Times New Roman"/>
                <a:cs typeface="Times New Roman"/>
              </a:rPr>
              <a:t>Magellanic</a:t>
            </a:r>
            <a:r>
              <a:rPr lang="en-US" sz="2600" dirty="0">
                <a:latin typeface="Times New Roman"/>
                <a:cs typeface="Times New Roman"/>
              </a:rPr>
              <a:t> Cloud</a:t>
            </a:r>
            <a:endParaRPr lang="en-US" sz="2600" dirty="0" smtClean="0">
              <a:latin typeface="Times New Roman"/>
              <a:cs typeface="Times New Roman"/>
            </a:endParaRPr>
          </a:p>
          <a:p>
            <a:pPr lvl="1"/>
            <a:r>
              <a:rPr lang="en-US" sz="2600" dirty="0" smtClean="0">
                <a:latin typeface="Times New Roman"/>
                <a:cs typeface="Times New Roman"/>
              </a:rPr>
              <a:t>for </a:t>
            </a:r>
            <a:r>
              <a:rPr lang="en-US" sz="2600" dirty="0">
                <a:latin typeface="Times New Roman"/>
                <a:cs typeface="Times New Roman"/>
              </a:rPr>
              <a:t>a total of 5.7 years</a:t>
            </a:r>
            <a:endParaRPr lang="en-US" sz="2600" b="1" u="sng" dirty="0">
              <a:latin typeface="Times New Roman"/>
              <a:cs typeface="Times New Roman"/>
            </a:endParaRPr>
          </a:p>
        </p:txBody>
      </p:sp>
      <p:sp>
        <p:nvSpPr>
          <p:cNvPr id="33800" name="Text Box 8"/>
          <p:cNvSpPr txBox="1">
            <a:spLocks noChangeArrowheads="1"/>
          </p:cNvSpPr>
          <p:nvPr/>
        </p:nvSpPr>
        <p:spPr bwMode="auto">
          <a:xfrm>
            <a:off x="228600" y="5041900"/>
            <a:ext cx="8648700" cy="1679575"/>
          </a:xfrm>
          <a:prstGeom prst="rect">
            <a:avLst/>
          </a:prstGeom>
          <a:noFill/>
          <a:ln w="9525">
            <a:noFill/>
            <a:miter lim="800000"/>
            <a:headEnd/>
            <a:tailEnd/>
          </a:ln>
        </p:spPr>
        <p:txBody>
          <a:bodyPr wrap="square">
            <a:prstTxWarp prst="textNoShape">
              <a:avLst/>
            </a:prstTxWarp>
            <a:spAutoFit/>
          </a:bodyPr>
          <a:lstStyle/>
          <a:p>
            <a:r>
              <a:rPr lang="en-US" sz="2600" b="1" u="sng" dirty="0">
                <a:latin typeface="Times New Roman"/>
                <a:cs typeface="Times New Roman"/>
              </a:rPr>
              <a:t>OGLE</a:t>
            </a:r>
            <a:r>
              <a:rPr lang="en-US" sz="2600" dirty="0">
                <a:latin typeface="Times New Roman"/>
                <a:cs typeface="Times New Roman"/>
              </a:rPr>
              <a:t> (Optical Gravitational </a:t>
            </a:r>
            <a:r>
              <a:rPr lang="en-US" sz="2600" dirty="0" err="1">
                <a:latin typeface="Times New Roman"/>
                <a:cs typeface="Times New Roman"/>
              </a:rPr>
              <a:t>Lensing</a:t>
            </a:r>
            <a:r>
              <a:rPr lang="en-US" sz="2600" dirty="0">
                <a:latin typeface="Times New Roman"/>
                <a:cs typeface="Times New Roman"/>
              </a:rPr>
              <a:t> Experiment):</a:t>
            </a:r>
          </a:p>
          <a:p>
            <a:pPr lvl="1">
              <a:buFontTx/>
              <a:buChar char="•"/>
            </a:pPr>
            <a:r>
              <a:rPr lang="en-US" sz="2600" dirty="0">
                <a:latin typeface="Times New Roman"/>
                <a:cs typeface="Times New Roman"/>
              </a:rPr>
              <a:t> ongoing experiment</a:t>
            </a:r>
          </a:p>
          <a:p>
            <a:pPr lvl="1">
              <a:buFontTx/>
              <a:buChar char="•"/>
            </a:pPr>
            <a:r>
              <a:rPr lang="en-US" sz="2600" dirty="0">
                <a:latin typeface="Times New Roman"/>
                <a:cs typeface="Times New Roman"/>
              </a:rPr>
              <a:t> presently monitor</a:t>
            </a:r>
            <a:r>
              <a:rPr lang="en-US" sz="2600" dirty="0" smtClean="0">
                <a:latin typeface="Times New Roman"/>
                <a:cs typeface="Times New Roman"/>
              </a:rPr>
              <a:t> ~ 33 </a:t>
            </a:r>
            <a:r>
              <a:rPr lang="en-US" sz="2600" dirty="0">
                <a:latin typeface="Times New Roman"/>
                <a:cs typeface="Times New Roman"/>
              </a:rPr>
              <a:t>millions stars in the LMC, plus </a:t>
            </a:r>
            <a:endParaRPr lang="en-US" sz="2600" dirty="0" smtClean="0">
              <a:latin typeface="Times New Roman"/>
              <a:cs typeface="Times New Roman"/>
            </a:endParaRPr>
          </a:p>
          <a:p>
            <a:pPr lvl="1"/>
            <a:r>
              <a:rPr lang="en-US" sz="2600" dirty="0" smtClean="0">
                <a:latin typeface="Times New Roman"/>
                <a:cs typeface="Times New Roman"/>
              </a:rPr>
              <a:t>~ 170 </a:t>
            </a:r>
            <a:r>
              <a:rPr lang="en-US" sz="2600" dirty="0">
                <a:latin typeface="Times New Roman"/>
                <a:cs typeface="Times New Roman"/>
              </a:rPr>
              <a:t>million stars in the Galactic Bulge</a:t>
            </a:r>
            <a:endParaRPr lang="en-US" sz="2600" b="1" u="sng" dirty="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3" descr="Iben-MS.pdf                                                    000940CC&#10;george's disk                  B9F1EF54:"/>
          <p:cNvPicPr>
            <a:picLocks noChangeAspect="1" noChangeArrowheads="1"/>
          </p:cNvPicPr>
          <p:nvPr/>
        </p:nvPicPr>
        <p:blipFill>
          <a:blip r:embed="rId2">
            <a:lum bright="-16000" contrast="28000"/>
          </a:blip>
          <a:srcRect/>
          <a:stretch>
            <a:fillRect/>
          </a:stretch>
        </p:blipFill>
        <p:spPr bwMode="auto">
          <a:xfrm>
            <a:off x="4197350" y="0"/>
            <a:ext cx="4946650" cy="6858000"/>
          </a:xfrm>
          <a:prstGeom prst="rect">
            <a:avLst/>
          </a:prstGeom>
          <a:noFill/>
          <a:ln w="9525">
            <a:noFill/>
            <a:miter lim="800000"/>
            <a:headEnd/>
            <a:tailEnd/>
          </a:ln>
        </p:spPr>
      </p:pic>
      <p:sp>
        <p:nvSpPr>
          <p:cNvPr id="26627" name="Text Box 4"/>
          <p:cNvSpPr txBox="1">
            <a:spLocks noChangeArrowheads="1"/>
          </p:cNvSpPr>
          <p:nvPr/>
        </p:nvSpPr>
        <p:spPr bwMode="auto">
          <a:xfrm>
            <a:off x="609600" y="212725"/>
            <a:ext cx="3416300" cy="701675"/>
          </a:xfrm>
          <a:prstGeom prst="rect">
            <a:avLst/>
          </a:prstGeom>
          <a:noFill/>
          <a:ln w="9525">
            <a:noFill/>
            <a:miter lim="800000"/>
            <a:headEnd/>
            <a:tailEnd/>
          </a:ln>
        </p:spPr>
        <p:txBody>
          <a:bodyPr wrap="none">
            <a:prstTxWarp prst="textNoShape">
              <a:avLst/>
            </a:prstTxWarp>
            <a:spAutoFit/>
          </a:bodyPr>
          <a:lstStyle/>
          <a:p>
            <a:r>
              <a:rPr lang="en-US" sz="4000" b="1" dirty="0">
                <a:solidFill>
                  <a:srgbClr val="000090"/>
                </a:solidFill>
                <a:latin typeface="Times New Roman"/>
                <a:cs typeface="Times New Roman"/>
              </a:rPr>
              <a:t>Life on the MS</a:t>
            </a:r>
          </a:p>
        </p:txBody>
      </p:sp>
      <p:sp>
        <p:nvSpPr>
          <p:cNvPr id="26628" name="Rectangle 5"/>
          <p:cNvSpPr>
            <a:spLocks noChangeArrowheads="1"/>
          </p:cNvSpPr>
          <p:nvPr/>
        </p:nvSpPr>
        <p:spPr bwMode="auto">
          <a:xfrm>
            <a:off x="76200" y="1066800"/>
            <a:ext cx="4191000" cy="5788025"/>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buFontTx/>
              <a:buChar char="•"/>
            </a:pPr>
            <a:r>
              <a:rPr lang="en-US" sz="2800">
                <a:latin typeface="Times New Roman" charset="0"/>
              </a:rPr>
              <a:t>Burning H into He changes the chemical composition and lowers the pressure</a:t>
            </a:r>
          </a:p>
          <a:p>
            <a:pPr marL="342900" indent="-342900" eaLnBrk="1" hangingPunct="1">
              <a:lnSpc>
                <a:spcPct val="90000"/>
              </a:lnSpc>
              <a:spcBef>
                <a:spcPct val="20000"/>
              </a:spcBef>
              <a:buFontTx/>
              <a:buChar char="•"/>
            </a:pPr>
            <a:r>
              <a:rPr lang="en-US" sz="2800">
                <a:latin typeface="Times New Roman" charset="0"/>
              </a:rPr>
              <a:t>Core shrinks, heat up and burns H at a higher rate</a:t>
            </a:r>
          </a:p>
          <a:p>
            <a:pPr marL="342900" indent="-342900" eaLnBrk="1" hangingPunct="1">
              <a:lnSpc>
                <a:spcPct val="90000"/>
              </a:lnSpc>
              <a:spcBef>
                <a:spcPct val="20000"/>
              </a:spcBef>
              <a:buFontTx/>
              <a:buChar char="•"/>
            </a:pPr>
            <a:r>
              <a:rPr lang="en-US" sz="2800">
                <a:latin typeface="Times New Roman" charset="0"/>
              </a:rPr>
              <a:t>Luminosity increases, which causes the outer envelope to swell up</a:t>
            </a:r>
          </a:p>
          <a:p>
            <a:pPr marL="342900" indent="-342900" eaLnBrk="1" hangingPunct="1">
              <a:lnSpc>
                <a:spcPct val="90000"/>
              </a:lnSpc>
              <a:spcBef>
                <a:spcPct val="20000"/>
              </a:spcBef>
              <a:buFontTx/>
              <a:buChar char="•"/>
            </a:pPr>
            <a:r>
              <a:rPr lang="en-US" sz="2800">
                <a:latin typeface="Times New Roman" charset="0"/>
              </a:rPr>
              <a:t>The MS stars begin on the lower edge of the MS band and move up and to the right</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5330825" y="152400"/>
            <a:ext cx="3660775" cy="5105400"/>
          </a:xfrm>
          <a:prstGeom prst="rect">
            <a:avLst/>
          </a:prstGeom>
          <a:noFill/>
          <a:ln w="9525">
            <a:noFill/>
            <a:miter lim="800000"/>
            <a:headEnd/>
            <a:tailEnd/>
          </a:ln>
        </p:spPr>
      </p:pic>
      <p:sp>
        <p:nvSpPr>
          <p:cNvPr id="35843" name="Text Box 3"/>
          <p:cNvSpPr txBox="1">
            <a:spLocks noChangeArrowheads="1"/>
          </p:cNvSpPr>
          <p:nvPr/>
        </p:nvSpPr>
        <p:spPr bwMode="auto">
          <a:xfrm>
            <a:off x="4860925" y="5410200"/>
            <a:ext cx="4130675" cy="1235075"/>
          </a:xfrm>
          <a:prstGeom prst="rect">
            <a:avLst/>
          </a:prstGeom>
          <a:noFill/>
          <a:ln w="9525">
            <a:noFill/>
            <a:miter lim="800000"/>
            <a:headEnd/>
            <a:tailEnd/>
          </a:ln>
        </p:spPr>
        <p:txBody>
          <a:bodyPr>
            <a:prstTxWarp prst="textNoShape">
              <a:avLst/>
            </a:prstTxWarp>
            <a:spAutoFit/>
          </a:bodyPr>
          <a:lstStyle/>
          <a:p>
            <a:r>
              <a:rPr lang="en-US" sz="2500" dirty="0">
                <a:latin typeface="Times New Roman"/>
                <a:cs typeface="Times New Roman"/>
              </a:rPr>
              <a:t>To date, hundreds (or more) of </a:t>
            </a:r>
            <a:r>
              <a:rPr lang="en-US" sz="2500" dirty="0" err="1">
                <a:latin typeface="Times New Roman"/>
                <a:cs typeface="Times New Roman"/>
              </a:rPr>
              <a:t>microlensing</a:t>
            </a:r>
            <a:r>
              <a:rPr lang="en-US" sz="2500" dirty="0">
                <a:latin typeface="Times New Roman"/>
                <a:cs typeface="Times New Roman"/>
              </a:rPr>
              <a:t> events have been detected by various </a:t>
            </a:r>
            <a:r>
              <a:rPr lang="en-US" sz="2500" dirty="0" smtClean="0">
                <a:latin typeface="Times New Roman"/>
                <a:cs typeface="Times New Roman"/>
              </a:rPr>
              <a:t>groups</a:t>
            </a:r>
            <a:endParaRPr lang="en-US" sz="2500" dirty="0">
              <a:latin typeface="Times New Roman"/>
              <a:cs typeface="Times New Roman"/>
            </a:endParaRPr>
          </a:p>
        </p:txBody>
      </p:sp>
      <p:sp>
        <p:nvSpPr>
          <p:cNvPr id="35844" name="Rectangle 4"/>
          <p:cNvSpPr>
            <a:spLocks noGrp="1" noChangeArrowheads="1"/>
          </p:cNvSpPr>
          <p:nvPr>
            <p:ph type="title"/>
          </p:nvPr>
        </p:nvSpPr>
        <p:spPr>
          <a:xfrm>
            <a:off x="152400" y="152400"/>
            <a:ext cx="5867400" cy="1295400"/>
          </a:xfrm>
          <a:noFill/>
        </p:spPr>
        <p:txBody>
          <a:bodyPr/>
          <a:lstStyle/>
          <a:p>
            <a:pPr algn="l" eaLnBrk="1" hangingPunct="1"/>
            <a:r>
              <a:rPr lang="en-US" sz="3200" b="1" dirty="0"/>
              <a:t>The First MACHO Event Seen in the LMC Experiment </a:t>
            </a:r>
            <a:r>
              <a:rPr lang="en-US" sz="3200" b="1" dirty="0" err="1">
                <a:sym typeface="Monotype Sorts" charset="2"/>
              </a:rPr>
              <a:t></a:t>
            </a:r>
            <a:endParaRPr lang="en-US" dirty="0"/>
          </a:p>
        </p:txBody>
      </p:sp>
      <p:pic>
        <p:nvPicPr>
          <p:cNvPr id="35845" name="Picture 5" descr="8macho"/>
          <p:cNvPicPr>
            <a:picLocks noChangeAspect="1" noChangeArrowheads="1"/>
          </p:cNvPicPr>
          <p:nvPr/>
        </p:nvPicPr>
        <p:blipFill>
          <a:blip r:embed="rId4"/>
          <a:srcRect l="11589" t="5795" r="11589" b="4346"/>
          <a:stretch>
            <a:fillRect/>
          </a:stretch>
        </p:blipFill>
        <p:spPr bwMode="auto">
          <a:xfrm>
            <a:off x="207963" y="1371600"/>
            <a:ext cx="4560887" cy="53340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2" name="Text Box 3"/>
          <p:cNvSpPr txBox="1">
            <a:spLocks noChangeArrowheads="1"/>
          </p:cNvSpPr>
          <p:nvPr/>
        </p:nvSpPr>
        <p:spPr bwMode="auto">
          <a:xfrm>
            <a:off x="304800" y="304800"/>
            <a:ext cx="8523288" cy="1282700"/>
          </a:xfrm>
          <a:prstGeom prst="rect">
            <a:avLst/>
          </a:prstGeom>
          <a:noFill/>
          <a:ln w="9525">
            <a:noFill/>
            <a:miter lim="800000"/>
            <a:headEnd/>
            <a:tailEnd/>
          </a:ln>
        </p:spPr>
        <p:txBody>
          <a:bodyPr wrap="none">
            <a:prstTxWarp prst="textNoShape">
              <a:avLst/>
            </a:prstTxWarp>
            <a:spAutoFit/>
          </a:bodyPr>
          <a:lstStyle/>
          <a:p>
            <a:r>
              <a:rPr lang="en-US" sz="2600">
                <a:latin typeface="Times New Roman"/>
                <a:cs typeface="Times New Roman"/>
              </a:rPr>
              <a:t>The Einstein radius for a single lens of mass M, at distance </a:t>
            </a:r>
            <a:r>
              <a:rPr lang="en-US" sz="2600" b="1" i="1">
                <a:latin typeface="Times New Roman"/>
                <a:cs typeface="Times New Roman"/>
              </a:rPr>
              <a:t>d</a:t>
            </a:r>
            <a:r>
              <a:rPr lang="en-US" sz="2600" b="1" i="1" baseline="-25000">
                <a:latin typeface="Times New Roman"/>
                <a:cs typeface="Times New Roman"/>
              </a:rPr>
              <a:t>L</a:t>
            </a:r>
            <a:r>
              <a:rPr lang="en-US" sz="2600">
                <a:latin typeface="Times New Roman"/>
                <a:cs typeface="Times New Roman"/>
              </a:rPr>
              <a:t>, </a:t>
            </a:r>
          </a:p>
          <a:p>
            <a:r>
              <a:rPr lang="en-US" sz="2600">
                <a:latin typeface="Times New Roman"/>
                <a:cs typeface="Times New Roman"/>
              </a:rPr>
              <a:t>observer-source distance is </a:t>
            </a:r>
            <a:r>
              <a:rPr lang="en-US" sz="2600" b="1" i="1">
                <a:latin typeface="Times New Roman"/>
                <a:cs typeface="Times New Roman"/>
              </a:rPr>
              <a:t>d</a:t>
            </a:r>
            <a:r>
              <a:rPr lang="en-US" sz="2600" b="1" i="1" baseline="-25000">
                <a:latin typeface="Times New Roman"/>
                <a:cs typeface="Times New Roman"/>
              </a:rPr>
              <a:t>S</a:t>
            </a:r>
            <a:r>
              <a:rPr lang="en-US" sz="2600">
                <a:latin typeface="Times New Roman"/>
                <a:cs typeface="Times New Roman"/>
              </a:rPr>
              <a:t>,</a:t>
            </a:r>
          </a:p>
          <a:p>
            <a:r>
              <a:rPr lang="en-US" sz="2600">
                <a:latin typeface="Times New Roman"/>
                <a:cs typeface="Times New Roman"/>
              </a:rPr>
              <a:t>lens-source distance is </a:t>
            </a:r>
            <a:r>
              <a:rPr lang="en-US" sz="2600" b="1" i="1">
                <a:latin typeface="Times New Roman"/>
                <a:cs typeface="Times New Roman"/>
              </a:rPr>
              <a:t>d</a:t>
            </a:r>
            <a:r>
              <a:rPr lang="en-US" sz="2600" b="1" i="1" baseline="-25000">
                <a:latin typeface="Times New Roman"/>
                <a:cs typeface="Times New Roman"/>
              </a:rPr>
              <a:t>LS</a:t>
            </a:r>
            <a:r>
              <a:rPr lang="en-US" sz="2600" b="1" i="1">
                <a:latin typeface="Times New Roman"/>
                <a:cs typeface="Times New Roman"/>
              </a:rPr>
              <a:t> =d</a:t>
            </a:r>
            <a:r>
              <a:rPr lang="en-US" sz="2600" b="1" i="1" baseline="-25000">
                <a:latin typeface="Times New Roman"/>
                <a:cs typeface="Times New Roman"/>
              </a:rPr>
              <a:t>S</a:t>
            </a:r>
            <a:r>
              <a:rPr lang="en-US" sz="2600" b="1" i="1">
                <a:latin typeface="Times New Roman"/>
                <a:cs typeface="Times New Roman"/>
              </a:rPr>
              <a:t>- d</a:t>
            </a:r>
            <a:r>
              <a:rPr lang="en-US" sz="2600" b="1" i="1" baseline="-25000">
                <a:latin typeface="Times New Roman"/>
                <a:cs typeface="Times New Roman"/>
              </a:rPr>
              <a:t>L</a:t>
            </a:r>
            <a:endParaRPr lang="en-US" sz="2600" b="1" i="1">
              <a:latin typeface="Times New Roman"/>
              <a:cs typeface="Times New Roman"/>
            </a:endParaRPr>
          </a:p>
        </p:txBody>
      </p:sp>
      <p:sp>
        <p:nvSpPr>
          <p:cNvPr id="37893" name="Text Box 4"/>
          <p:cNvSpPr txBox="1">
            <a:spLocks noChangeArrowheads="1"/>
          </p:cNvSpPr>
          <p:nvPr/>
        </p:nvSpPr>
        <p:spPr bwMode="auto">
          <a:xfrm>
            <a:off x="288925" y="2011363"/>
            <a:ext cx="7566025" cy="488950"/>
          </a:xfrm>
          <a:prstGeom prst="rect">
            <a:avLst/>
          </a:prstGeom>
          <a:noFill/>
          <a:ln w="9525">
            <a:noFill/>
            <a:miter lim="800000"/>
            <a:headEnd/>
            <a:tailEnd/>
          </a:ln>
        </p:spPr>
        <p:txBody>
          <a:bodyPr wrap="none">
            <a:prstTxWarp prst="textNoShape">
              <a:avLst/>
            </a:prstTxWarp>
            <a:spAutoFit/>
          </a:bodyPr>
          <a:lstStyle/>
          <a:p>
            <a:r>
              <a:rPr lang="en-US" sz="2600">
                <a:latin typeface="Times New Roman"/>
                <a:cs typeface="Times New Roman"/>
              </a:rPr>
              <a:t>Probability that this lens will magnify a given source is:</a:t>
            </a:r>
          </a:p>
        </p:txBody>
      </p:sp>
      <p:graphicFrame>
        <p:nvGraphicFramePr>
          <p:cNvPr id="37890" name="Object 2"/>
          <p:cNvGraphicFramePr>
            <a:graphicFrameLocks noChangeAspect="1"/>
          </p:cNvGraphicFramePr>
          <p:nvPr/>
        </p:nvGraphicFramePr>
        <p:xfrm>
          <a:off x="838200" y="2638425"/>
          <a:ext cx="3327400" cy="1152525"/>
        </p:xfrm>
        <a:graphic>
          <a:graphicData uri="http://schemas.openxmlformats.org/presentationml/2006/ole">
            <p:oleObj spid="_x0000_s332802" name="Equation" r:id="rId4" imgW="1320800" imgH="457200" progId="Equation.3">
              <p:embed/>
            </p:oleObj>
          </a:graphicData>
        </a:graphic>
      </p:graphicFrame>
      <p:sp>
        <p:nvSpPr>
          <p:cNvPr id="37894" name="Text Box 6"/>
          <p:cNvSpPr txBox="1">
            <a:spLocks noChangeArrowheads="1"/>
          </p:cNvSpPr>
          <p:nvPr/>
        </p:nvSpPr>
        <p:spPr bwMode="auto">
          <a:xfrm>
            <a:off x="4572000" y="2773363"/>
            <a:ext cx="3586163" cy="885825"/>
          </a:xfrm>
          <a:prstGeom prst="rect">
            <a:avLst/>
          </a:prstGeom>
          <a:noFill/>
          <a:ln w="9525">
            <a:noFill/>
            <a:miter lim="800000"/>
            <a:headEnd/>
            <a:tailEnd/>
          </a:ln>
        </p:spPr>
        <p:txBody>
          <a:bodyPr wrap="none">
            <a:prstTxWarp prst="textNoShape">
              <a:avLst/>
            </a:prstTxWarp>
            <a:spAutoFit/>
          </a:bodyPr>
          <a:lstStyle/>
          <a:p>
            <a:r>
              <a:rPr lang="en-US" sz="2600" b="1">
                <a:latin typeface="Times New Roman"/>
                <a:cs typeface="Times New Roman"/>
              </a:rPr>
              <a:t>directly proportional to </a:t>
            </a:r>
          </a:p>
          <a:p>
            <a:r>
              <a:rPr lang="en-US" sz="2600" b="1">
                <a:latin typeface="Times New Roman"/>
                <a:cs typeface="Times New Roman"/>
              </a:rPr>
              <a:t>the mass of the lens</a:t>
            </a:r>
          </a:p>
        </p:txBody>
      </p:sp>
      <p:sp>
        <p:nvSpPr>
          <p:cNvPr id="37895" name="Text Box 7"/>
          <p:cNvSpPr txBox="1">
            <a:spLocks noChangeArrowheads="1"/>
          </p:cNvSpPr>
          <p:nvPr/>
        </p:nvSpPr>
        <p:spPr bwMode="auto">
          <a:xfrm>
            <a:off x="327025" y="4010025"/>
            <a:ext cx="184150" cy="488950"/>
          </a:xfrm>
          <a:prstGeom prst="rect">
            <a:avLst/>
          </a:prstGeom>
          <a:noFill/>
          <a:ln w="9525">
            <a:noFill/>
            <a:miter lim="800000"/>
            <a:headEnd/>
            <a:tailEnd/>
          </a:ln>
        </p:spPr>
        <p:txBody>
          <a:bodyPr>
            <a:prstTxWarp prst="textNoShape">
              <a:avLst/>
            </a:prstTxWarp>
            <a:spAutoFit/>
          </a:bodyPr>
          <a:lstStyle/>
          <a:p>
            <a:pPr>
              <a:spcBef>
                <a:spcPct val="50000"/>
              </a:spcBef>
            </a:pPr>
            <a:endParaRPr lang="en-US" sz="2600">
              <a:latin typeface="Times New Roman"/>
              <a:cs typeface="Times New Roman"/>
            </a:endParaRPr>
          </a:p>
        </p:txBody>
      </p:sp>
      <p:sp>
        <p:nvSpPr>
          <p:cNvPr id="37896" name="Text Box 8"/>
          <p:cNvSpPr txBox="1">
            <a:spLocks noChangeArrowheads="1"/>
          </p:cNvSpPr>
          <p:nvPr/>
        </p:nvSpPr>
        <p:spPr bwMode="auto">
          <a:xfrm>
            <a:off x="304800" y="3911600"/>
            <a:ext cx="8534400" cy="2870200"/>
          </a:xfrm>
          <a:prstGeom prst="rect">
            <a:avLst/>
          </a:prstGeom>
          <a:noFill/>
          <a:ln w="9525">
            <a:noFill/>
            <a:miter lim="800000"/>
            <a:headEnd/>
            <a:tailEnd/>
          </a:ln>
        </p:spPr>
        <p:txBody>
          <a:bodyPr>
            <a:prstTxWarp prst="textNoShape">
              <a:avLst/>
            </a:prstTxWarp>
            <a:spAutoFit/>
          </a:bodyPr>
          <a:lstStyle/>
          <a:p>
            <a:r>
              <a:rPr lang="en-US" sz="2600" dirty="0">
                <a:latin typeface="Times New Roman"/>
                <a:cs typeface="Times New Roman"/>
              </a:rPr>
              <a:t>Same is obviously true for a population of lenses, with total</a:t>
            </a:r>
          </a:p>
          <a:p>
            <a:r>
              <a:rPr lang="en-US" sz="2600" dirty="0">
                <a:latin typeface="Times New Roman"/>
                <a:cs typeface="Times New Roman"/>
              </a:rPr>
              <a:t>mass </a:t>
            </a:r>
            <a:r>
              <a:rPr lang="en-US" sz="2600" i="1" dirty="0" err="1">
                <a:latin typeface="Times New Roman"/>
                <a:cs typeface="Times New Roman"/>
              </a:rPr>
              <a:t>M</a:t>
            </a:r>
            <a:r>
              <a:rPr lang="en-US" sz="2600" i="1" baseline="-25000" dirty="0" err="1">
                <a:latin typeface="Times New Roman"/>
                <a:cs typeface="Times New Roman"/>
              </a:rPr>
              <a:t>pop</a:t>
            </a:r>
            <a:r>
              <a:rPr lang="en-US" sz="2600" dirty="0">
                <a:latin typeface="Times New Roman"/>
                <a:cs typeface="Times New Roman"/>
              </a:rPr>
              <a:t> - just add up the individual probabilities. Conclude:</a:t>
            </a:r>
          </a:p>
          <a:p>
            <a:pPr>
              <a:buFontTx/>
              <a:buChar char="•"/>
            </a:pPr>
            <a:r>
              <a:rPr lang="en-US" sz="2600" dirty="0">
                <a:latin typeface="Times New Roman"/>
                <a:cs typeface="Times New Roman"/>
              </a:rPr>
              <a:t>  The fraction of stars that are being </a:t>
            </a:r>
            <a:r>
              <a:rPr lang="en-US" sz="2600" dirty="0" err="1">
                <a:latin typeface="Times New Roman"/>
                <a:cs typeface="Times New Roman"/>
              </a:rPr>
              <a:t>lensed</a:t>
            </a:r>
            <a:r>
              <a:rPr lang="en-US" sz="2600" dirty="0">
                <a:latin typeface="Times New Roman"/>
                <a:cs typeface="Times New Roman"/>
              </a:rPr>
              <a:t> at any one time measures the </a:t>
            </a:r>
            <a:r>
              <a:rPr lang="en-US" sz="2600" b="1" i="1" dirty="0">
                <a:latin typeface="Times New Roman"/>
                <a:cs typeface="Times New Roman"/>
              </a:rPr>
              <a:t>total mass</a:t>
            </a:r>
            <a:r>
              <a:rPr lang="en-US" sz="2600" dirty="0">
                <a:latin typeface="Times New Roman"/>
                <a:cs typeface="Times New Roman"/>
              </a:rPr>
              <a:t> in lenses, independent of their individual masses</a:t>
            </a:r>
          </a:p>
          <a:p>
            <a:pPr>
              <a:buFontTx/>
              <a:buChar char="•"/>
            </a:pPr>
            <a:r>
              <a:rPr lang="en-US" sz="2600" dirty="0">
                <a:latin typeface="Times New Roman"/>
                <a:cs typeface="Times New Roman"/>
              </a:rPr>
              <a:t>  Geometric factors remain - we need to know </a:t>
            </a:r>
            <a:r>
              <a:rPr lang="en-US" sz="2600" b="1" i="1" dirty="0">
                <a:latin typeface="Times New Roman"/>
                <a:cs typeface="Times New Roman"/>
              </a:rPr>
              <a:t>where</a:t>
            </a:r>
            <a:r>
              <a:rPr lang="en-US" sz="2600" dirty="0">
                <a:latin typeface="Times New Roman"/>
                <a:cs typeface="Times New Roman"/>
              </a:rPr>
              <a:t> the lenses are to get the right mass estimate</a:t>
            </a:r>
          </a:p>
        </p:txBody>
      </p:sp>
      <p:graphicFrame>
        <p:nvGraphicFramePr>
          <p:cNvPr id="37891" name="Object 3"/>
          <p:cNvGraphicFramePr>
            <a:graphicFrameLocks noChangeAspect="1"/>
          </p:cNvGraphicFramePr>
          <p:nvPr/>
        </p:nvGraphicFramePr>
        <p:xfrm>
          <a:off x="5791200" y="838200"/>
          <a:ext cx="2514600" cy="1098550"/>
        </p:xfrm>
        <a:graphic>
          <a:graphicData uri="http://schemas.openxmlformats.org/presentationml/2006/ole">
            <p:oleObj spid="_x0000_s332803" name="Equation" r:id="rId5" imgW="1016000" imgH="444500" progId="Equation.3">
              <p:embed/>
            </p:oleObj>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nvGraphicFramePr>
        <p:xfrm>
          <a:off x="304800" y="1611313"/>
          <a:ext cx="2971800" cy="1085850"/>
        </p:xfrm>
        <a:graphic>
          <a:graphicData uri="http://schemas.openxmlformats.org/presentationml/2006/ole">
            <p:oleObj spid="_x0000_s334850" name="Equation" r:id="rId4" imgW="1219200" imgH="444500" progId="Equation.3">
              <p:embed/>
            </p:oleObj>
          </a:graphicData>
        </a:graphic>
      </p:graphicFrame>
      <p:sp>
        <p:nvSpPr>
          <p:cNvPr id="39941" name="Text Box 3"/>
          <p:cNvSpPr txBox="1">
            <a:spLocks noChangeArrowheads="1"/>
          </p:cNvSpPr>
          <p:nvPr/>
        </p:nvSpPr>
        <p:spPr bwMode="auto">
          <a:xfrm>
            <a:off x="3506788" y="1752600"/>
            <a:ext cx="5410200" cy="885825"/>
          </a:xfrm>
          <a:prstGeom prst="rect">
            <a:avLst/>
          </a:prstGeom>
          <a:noFill/>
          <a:ln w="9525">
            <a:noFill/>
            <a:miter lim="800000"/>
            <a:headEnd/>
            <a:tailEnd/>
          </a:ln>
        </p:spPr>
        <p:txBody>
          <a:bodyPr wrap="none">
            <a:prstTxWarp prst="textNoShape">
              <a:avLst/>
            </a:prstTxWarp>
            <a:spAutoFit/>
          </a:bodyPr>
          <a:lstStyle/>
          <a:p>
            <a:r>
              <a:rPr lang="en-US" sz="2600">
                <a:latin typeface="Times New Roman"/>
                <a:cs typeface="Times New Roman"/>
              </a:rPr>
              <a:t>Time scale is proportional to the square</a:t>
            </a:r>
          </a:p>
          <a:p>
            <a:r>
              <a:rPr lang="en-US" sz="2600">
                <a:latin typeface="Times New Roman"/>
                <a:cs typeface="Times New Roman"/>
              </a:rPr>
              <a:t>root of the individual lens masses</a:t>
            </a:r>
          </a:p>
        </p:txBody>
      </p:sp>
      <p:sp>
        <p:nvSpPr>
          <p:cNvPr id="39942" name="Text Box 4"/>
          <p:cNvSpPr txBox="1">
            <a:spLocks noChangeArrowheads="1"/>
          </p:cNvSpPr>
          <p:nvPr/>
        </p:nvSpPr>
        <p:spPr bwMode="auto">
          <a:xfrm>
            <a:off x="276225" y="2854325"/>
            <a:ext cx="8107363" cy="2076450"/>
          </a:xfrm>
          <a:prstGeom prst="rect">
            <a:avLst/>
          </a:prstGeom>
          <a:noFill/>
          <a:ln w="9525">
            <a:noFill/>
            <a:miter lim="800000"/>
            <a:headEnd/>
            <a:tailEnd/>
          </a:ln>
        </p:spPr>
        <p:txBody>
          <a:bodyPr wrap="none">
            <a:prstTxWarp prst="textNoShape">
              <a:avLst/>
            </a:prstTxWarp>
            <a:spAutoFit/>
          </a:bodyPr>
          <a:lstStyle/>
          <a:p>
            <a:r>
              <a:rPr lang="en-US" sz="2600">
                <a:latin typeface="Times New Roman"/>
                <a:cs typeface="Times New Roman"/>
              </a:rPr>
              <a:t>Put in numbers appropriate for disk stars lensing stars in the</a:t>
            </a:r>
          </a:p>
          <a:p>
            <a:r>
              <a:rPr lang="en-US" sz="2600">
                <a:latin typeface="Times New Roman"/>
                <a:cs typeface="Times New Roman"/>
              </a:rPr>
              <a:t>Galactic bulge:</a:t>
            </a:r>
          </a:p>
          <a:p>
            <a:pPr lvl="1">
              <a:buFontTx/>
              <a:buChar char="•"/>
            </a:pPr>
            <a:r>
              <a:rPr lang="en-US" sz="2600">
                <a:latin typeface="Times New Roman"/>
                <a:cs typeface="Times New Roman"/>
              </a:rPr>
              <a:t> </a:t>
            </a:r>
            <a:r>
              <a:rPr lang="en-US" sz="2600" b="1" i="1">
                <a:latin typeface="Times New Roman"/>
                <a:cs typeface="Times New Roman"/>
              </a:rPr>
              <a:t>d</a:t>
            </a:r>
            <a:r>
              <a:rPr lang="en-US" sz="2600" b="1" i="1" baseline="-25000">
                <a:latin typeface="Times New Roman"/>
                <a:cs typeface="Times New Roman"/>
              </a:rPr>
              <a:t>S</a:t>
            </a:r>
            <a:r>
              <a:rPr lang="en-US" sz="2600">
                <a:latin typeface="Times New Roman"/>
                <a:cs typeface="Times New Roman"/>
              </a:rPr>
              <a:t> = 8 kpc, </a:t>
            </a:r>
            <a:r>
              <a:rPr lang="en-US" sz="2600" b="1" i="1">
                <a:latin typeface="Times New Roman"/>
                <a:cs typeface="Times New Roman"/>
              </a:rPr>
              <a:t>d</a:t>
            </a:r>
            <a:r>
              <a:rPr lang="en-US" sz="2600" b="1" i="1" baseline="-25000">
                <a:latin typeface="Times New Roman"/>
                <a:cs typeface="Times New Roman"/>
              </a:rPr>
              <a:t>L</a:t>
            </a:r>
            <a:r>
              <a:rPr lang="en-US" sz="2600" b="1" i="1">
                <a:latin typeface="Times New Roman"/>
                <a:cs typeface="Times New Roman"/>
              </a:rPr>
              <a:t> </a:t>
            </a:r>
            <a:r>
              <a:rPr lang="en-US" sz="2600">
                <a:latin typeface="Times New Roman"/>
                <a:cs typeface="Times New Roman"/>
              </a:rPr>
              <a:t>=</a:t>
            </a:r>
            <a:r>
              <a:rPr lang="en-US" sz="2600" b="1" i="1">
                <a:latin typeface="Times New Roman"/>
                <a:cs typeface="Times New Roman"/>
              </a:rPr>
              <a:t> d</a:t>
            </a:r>
            <a:r>
              <a:rPr lang="en-US" sz="2600" b="1" i="1" baseline="-25000">
                <a:latin typeface="Times New Roman"/>
                <a:cs typeface="Times New Roman"/>
              </a:rPr>
              <a:t>LS</a:t>
            </a:r>
            <a:r>
              <a:rPr lang="en-US" sz="2600">
                <a:latin typeface="Times New Roman"/>
                <a:cs typeface="Times New Roman"/>
              </a:rPr>
              <a:t> = 4 kpc</a:t>
            </a:r>
          </a:p>
          <a:p>
            <a:pPr lvl="1">
              <a:buFontTx/>
              <a:buChar char="•"/>
            </a:pPr>
            <a:r>
              <a:rPr lang="en-US" sz="2600">
                <a:latin typeface="Times New Roman"/>
                <a:cs typeface="Times New Roman"/>
              </a:rPr>
              <a:t> </a:t>
            </a:r>
            <a:r>
              <a:rPr lang="en-US" sz="2600" b="1" i="1">
                <a:latin typeface="Times New Roman"/>
                <a:cs typeface="Times New Roman"/>
              </a:rPr>
              <a:t>M</a:t>
            </a:r>
            <a:r>
              <a:rPr lang="en-US" sz="2600">
                <a:latin typeface="Times New Roman"/>
                <a:cs typeface="Times New Roman"/>
              </a:rPr>
              <a:t> = 0.3 </a:t>
            </a:r>
            <a:r>
              <a:rPr lang="en-US" sz="2600" b="1" i="1">
                <a:latin typeface="Times New Roman"/>
                <a:cs typeface="Times New Roman"/>
              </a:rPr>
              <a:t>M</a:t>
            </a:r>
            <a:r>
              <a:rPr lang="en-US" sz="2600" baseline="-25000">
                <a:latin typeface="Times New Roman"/>
                <a:cs typeface="Times New Roman"/>
                <a:sym typeface="Wingdings 2" charset="2"/>
              </a:rPr>
              <a:t></a:t>
            </a:r>
            <a:endParaRPr lang="en-US" sz="2600">
              <a:latin typeface="Times New Roman"/>
              <a:cs typeface="Times New Roman"/>
            </a:endParaRPr>
          </a:p>
          <a:p>
            <a:pPr lvl="1">
              <a:buFontTx/>
              <a:buChar char="•"/>
            </a:pPr>
            <a:r>
              <a:rPr lang="en-US" sz="2600">
                <a:latin typeface="Times New Roman"/>
                <a:cs typeface="Times New Roman"/>
              </a:rPr>
              <a:t> </a:t>
            </a:r>
            <a:r>
              <a:rPr lang="en-US" sz="2600" b="1" i="1">
                <a:latin typeface="Times New Roman"/>
                <a:cs typeface="Times New Roman"/>
              </a:rPr>
              <a:t>v</a:t>
            </a:r>
            <a:r>
              <a:rPr lang="en-US" sz="2600" b="1" i="1" baseline="-25000">
                <a:latin typeface="Times New Roman"/>
                <a:cs typeface="Times New Roman"/>
              </a:rPr>
              <a:t>L</a:t>
            </a:r>
            <a:r>
              <a:rPr lang="en-US" sz="2600" baseline="-25000">
                <a:latin typeface="Times New Roman"/>
                <a:cs typeface="Times New Roman"/>
              </a:rPr>
              <a:t> </a:t>
            </a:r>
            <a:r>
              <a:rPr lang="en-US" sz="2600">
                <a:latin typeface="Times New Roman"/>
                <a:cs typeface="Times New Roman"/>
              </a:rPr>
              <a:t>= 200 km s</a:t>
            </a:r>
            <a:r>
              <a:rPr lang="en-US" sz="2600" baseline="30000">
                <a:latin typeface="Times New Roman"/>
                <a:cs typeface="Times New Roman"/>
              </a:rPr>
              <a:t>-1</a:t>
            </a:r>
            <a:endParaRPr lang="en-US" sz="2600">
              <a:latin typeface="Times New Roman"/>
              <a:cs typeface="Times New Roman"/>
            </a:endParaRPr>
          </a:p>
        </p:txBody>
      </p:sp>
      <p:sp>
        <p:nvSpPr>
          <p:cNvPr id="39943" name="Text Box 6"/>
          <p:cNvSpPr txBox="1">
            <a:spLocks noChangeArrowheads="1"/>
          </p:cNvSpPr>
          <p:nvPr/>
        </p:nvSpPr>
        <p:spPr bwMode="auto">
          <a:xfrm>
            <a:off x="381000" y="5591175"/>
            <a:ext cx="8149411" cy="892552"/>
          </a:xfrm>
          <a:prstGeom prst="rect">
            <a:avLst/>
          </a:prstGeom>
          <a:noFill/>
          <a:ln w="9525">
            <a:noFill/>
            <a:miter lim="800000"/>
            <a:headEnd/>
            <a:tailEnd/>
          </a:ln>
        </p:spPr>
        <p:txBody>
          <a:bodyPr wrap="none">
            <a:prstTxWarp prst="textNoShape">
              <a:avLst/>
            </a:prstTxWarp>
            <a:spAutoFit/>
          </a:bodyPr>
          <a:lstStyle/>
          <a:p>
            <a:r>
              <a:rPr lang="en-US" sz="2600">
                <a:latin typeface="Times New Roman"/>
                <a:cs typeface="Times New Roman"/>
              </a:rPr>
              <a:t>Events with </a:t>
            </a:r>
            <a:r>
              <a:rPr lang="en-US" sz="2600" b="1" i="1">
                <a:latin typeface="Times New Roman"/>
                <a:cs typeface="Times New Roman"/>
                <a:sym typeface="Symbol" charset="2"/>
              </a:rPr>
              <a:t></a:t>
            </a:r>
            <a:r>
              <a:rPr lang="en-US" sz="2600">
                <a:latin typeface="Times New Roman"/>
                <a:cs typeface="Times New Roman"/>
              </a:rPr>
              <a:t> ~ 1 day: </a:t>
            </a:r>
            <a:r>
              <a:rPr lang="en-US" sz="2600" b="1" i="1">
                <a:latin typeface="Times New Roman"/>
                <a:cs typeface="Times New Roman"/>
              </a:rPr>
              <a:t>M</a:t>
            </a:r>
            <a:r>
              <a:rPr lang="en-US" sz="2600">
                <a:latin typeface="Times New Roman"/>
                <a:cs typeface="Times New Roman"/>
              </a:rPr>
              <a:t> &lt; Jupiter mass (~10</a:t>
            </a:r>
            <a:r>
              <a:rPr lang="en-US" sz="2600" baseline="30000">
                <a:latin typeface="Times New Roman"/>
                <a:cs typeface="Times New Roman"/>
              </a:rPr>
              <a:t>-3</a:t>
            </a:r>
            <a:r>
              <a:rPr lang="en-US" sz="2600">
                <a:latin typeface="Times New Roman"/>
                <a:cs typeface="Times New Roman"/>
              </a:rPr>
              <a:t> </a:t>
            </a:r>
            <a:r>
              <a:rPr lang="en-US" sz="2600" b="1" i="1">
                <a:latin typeface="Times New Roman"/>
                <a:cs typeface="Times New Roman"/>
              </a:rPr>
              <a:t>M</a:t>
            </a:r>
            <a:r>
              <a:rPr lang="en-US" sz="2600" baseline="-25000">
                <a:latin typeface="Times New Roman"/>
                <a:cs typeface="Times New Roman"/>
                <a:sym typeface="Wingdings 2" charset="2"/>
              </a:rPr>
              <a:t> </a:t>
            </a:r>
            <a:r>
              <a:rPr lang="en-US" sz="2600">
                <a:latin typeface="Times New Roman"/>
                <a:cs typeface="Times New Roman"/>
              </a:rPr>
              <a:t>)</a:t>
            </a:r>
          </a:p>
          <a:p>
            <a:r>
              <a:rPr lang="en-US" sz="2600">
                <a:latin typeface="Times New Roman"/>
                <a:cs typeface="Times New Roman"/>
              </a:rPr>
              <a:t>Events with </a:t>
            </a:r>
            <a:r>
              <a:rPr lang="en-US" sz="2600" b="1" i="1">
                <a:latin typeface="Times New Roman"/>
                <a:cs typeface="Times New Roman"/>
                <a:sym typeface="Symbol" charset="2"/>
              </a:rPr>
              <a:t></a:t>
            </a:r>
            <a:r>
              <a:rPr lang="en-US" sz="2600">
                <a:latin typeface="Times New Roman"/>
                <a:cs typeface="Times New Roman"/>
              </a:rPr>
              <a:t> ~ 1 year: </a:t>
            </a:r>
            <a:r>
              <a:rPr lang="en-US" sz="2600" b="1" i="1">
                <a:latin typeface="Times New Roman"/>
                <a:cs typeface="Times New Roman"/>
              </a:rPr>
              <a:t>M</a:t>
            </a:r>
            <a:r>
              <a:rPr lang="en-US" sz="2600">
                <a:latin typeface="Times New Roman"/>
                <a:cs typeface="Times New Roman"/>
              </a:rPr>
              <a:t> ~ 25 </a:t>
            </a:r>
            <a:r>
              <a:rPr lang="en-US" sz="2600" b="1" i="1">
                <a:latin typeface="Times New Roman"/>
                <a:cs typeface="Times New Roman"/>
              </a:rPr>
              <a:t>M</a:t>
            </a:r>
            <a:r>
              <a:rPr lang="en-US" sz="2600" baseline="-25000">
                <a:latin typeface="Times New Roman"/>
                <a:cs typeface="Times New Roman"/>
                <a:sym typeface="Wingdings 2" charset="2"/>
              </a:rPr>
              <a:t> </a:t>
            </a:r>
            <a:r>
              <a:rPr lang="en-US" sz="2600">
                <a:latin typeface="Times New Roman"/>
                <a:cs typeface="Times New Roman"/>
              </a:rPr>
              <a:t>(e.g. stellar black holes)</a:t>
            </a:r>
          </a:p>
        </p:txBody>
      </p:sp>
      <p:sp>
        <p:nvSpPr>
          <p:cNvPr id="39944" name="Text Box 8"/>
          <p:cNvSpPr txBox="1">
            <a:spLocks noChangeArrowheads="1"/>
          </p:cNvSpPr>
          <p:nvPr/>
        </p:nvSpPr>
        <p:spPr bwMode="auto">
          <a:xfrm>
            <a:off x="304800" y="211138"/>
            <a:ext cx="5570756" cy="1292662"/>
          </a:xfrm>
          <a:prstGeom prst="rect">
            <a:avLst/>
          </a:prstGeom>
          <a:noFill/>
          <a:ln w="9525">
            <a:noFill/>
            <a:miter lim="800000"/>
            <a:headEnd/>
            <a:tailEnd/>
          </a:ln>
        </p:spPr>
        <p:txBody>
          <a:bodyPr wrap="none">
            <a:prstTxWarp prst="textNoShape">
              <a:avLst/>
            </a:prstTxWarp>
            <a:spAutoFit/>
          </a:bodyPr>
          <a:lstStyle/>
          <a:p>
            <a:r>
              <a:rPr lang="en-US" sz="2600" b="1">
                <a:latin typeface="Times New Roman"/>
                <a:cs typeface="Times New Roman"/>
              </a:rPr>
              <a:t>Lensing time scale</a:t>
            </a:r>
            <a:r>
              <a:rPr lang="en-US" sz="2600">
                <a:latin typeface="Times New Roman"/>
                <a:cs typeface="Times New Roman"/>
              </a:rPr>
              <a:t>: equals the </a:t>
            </a:r>
            <a:r>
              <a:rPr lang="en-US" sz="2600" i="1">
                <a:latin typeface="Times New Roman"/>
                <a:cs typeface="Times New Roman"/>
              </a:rPr>
              <a:t>physical</a:t>
            </a:r>
            <a:endParaRPr lang="en-US" sz="2600">
              <a:latin typeface="Times New Roman"/>
              <a:cs typeface="Times New Roman"/>
            </a:endParaRPr>
          </a:p>
          <a:p>
            <a:r>
              <a:rPr lang="en-US" sz="2600">
                <a:latin typeface="Times New Roman"/>
                <a:cs typeface="Times New Roman"/>
              </a:rPr>
              <a:t>distance across the Einstein ring divided</a:t>
            </a:r>
          </a:p>
          <a:p>
            <a:r>
              <a:rPr lang="en-US" sz="2600">
                <a:latin typeface="Times New Roman"/>
                <a:cs typeface="Times New Roman"/>
              </a:rPr>
              <a:t>by the relative velocity of the lens:</a:t>
            </a:r>
            <a:endParaRPr lang="en-US" sz="2600" b="1">
              <a:latin typeface="Times New Roman"/>
              <a:cs typeface="Times New Roman"/>
            </a:endParaRPr>
          </a:p>
        </p:txBody>
      </p:sp>
      <p:graphicFrame>
        <p:nvGraphicFramePr>
          <p:cNvPr id="39939" name="Object 3"/>
          <p:cNvGraphicFramePr>
            <a:graphicFrameLocks noChangeAspect="1"/>
          </p:cNvGraphicFramePr>
          <p:nvPr/>
        </p:nvGraphicFramePr>
        <p:xfrm>
          <a:off x="6172200" y="304800"/>
          <a:ext cx="1828800" cy="1125538"/>
        </p:xfrm>
        <a:graphic>
          <a:graphicData uri="http://schemas.openxmlformats.org/presentationml/2006/ole">
            <p:oleObj spid="_x0000_s334851" name="Equation" r:id="rId5" imgW="660400" imgH="406400" progId="Equation.3">
              <p:embed/>
            </p:oleObj>
          </a:graphicData>
        </a:graphic>
      </p:graphicFrame>
      <p:graphicFrame>
        <p:nvGraphicFramePr>
          <p:cNvPr id="39940" name="Object 4"/>
          <p:cNvGraphicFramePr>
            <a:graphicFrameLocks noChangeAspect="1"/>
          </p:cNvGraphicFramePr>
          <p:nvPr/>
        </p:nvGraphicFramePr>
        <p:xfrm>
          <a:off x="5181600" y="4200525"/>
          <a:ext cx="3429000" cy="1133475"/>
        </p:xfrm>
        <a:graphic>
          <a:graphicData uri="http://schemas.openxmlformats.org/presentationml/2006/ole">
            <p:oleObj spid="_x0000_s334852" name="Equation" r:id="rId6" imgW="1346200" imgH="444500" progId="Equation.3">
              <p:embed/>
            </p:oleObj>
          </a:graphicData>
        </a:graphic>
      </p:graphicFrame>
      <p:sp>
        <p:nvSpPr>
          <p:cNvPr id="39945" name="Line 11"/>
          <p:cNvSpPr>
            <a:spLocks noChangeShapeType="1"/>
          </p:cNvSpPr>
          <p:nvPr/>
        </p:nvSpPr>
        <p:spPr bwMode="auto">
          <a:xfrm>
            <a:off x="4343400" y="4800600"/>
            <a:ext cx="685800" cy="0"/>
          </a:xfrm>
          <a:prstGeom prst="line">
            <a:avLst/>
          </a:prstGeom>
          <a:noFill/>
          <a:ln w="63500">
            <a:solidFill>
              <a:srgbClr val="A40C1A"/>
            </a:solidFill>
            <a:round/>
            <a:headEnd/>
            <a:tailEnd type="triangle" w="med" len="med"/>
          </a:ln>
        </p:spPr>
        <p:txBody>
          <a:bodyPr wrap="none" anchor="ctr">
            <a:prstTxWarp prst="textNoShape">
              <a:avLst/>
            </a:prstTxWarp>
          </a:bodyPr>
          <a:lstStyle/>
          <a:p>
            <a:endParaRPr lang="en-US">
              <a:latin typeface="Times New Roman"/>
              <a:cs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7" name="Text Box 2"/>
          <p:cNvSpPr txBox="1">
            <a:spLocks noChangeArrowheads="1"/>
          </p:cNvSpPr>
          <p:nvPr/>
        </p:nvSpPr>
        <p:spPr bwMode="auto">
          <a:xfrm>
            <a:off x="212725" y="188913"/>
            <a:ext cx="8180388" cy="2144712"/>
          </a:xfrm>
          <a:prstGeom prst="rect">
            <a:avLst/>
          </a:prstGeom>
          <a:noFill/>
          <a:ln w="9525">
            <a:noFill/>
            <a:miter lim="800000"/>
            <a:headEnd/>
            <a:tailEnd/>
          </a:ln>
        </p:spPr>
        <p:txBody>
          <a:bodyPr wrap="none">
            <a:prstTxWarp prst="textNoShape">
              <a:avLst/>
            </a:prstTxWarp>
            <a:spAutoFit/>
          </a:bodyPr>
          <a:lstStyle/>
          <a:p>
            <a:pPr>
              <a:lnSpc>
                <a:spcPct val="120000"/>
              </a:lnSpc>
            </a:pPr>
            <a:r>
              <a:rPr lang="en-US" sz="2800">
                <a:latin typeface="Times New Roman"/>
                <a:cs typeface="Times New Roman"/>
              </a:rPr>
              <a:t>For each event, there are only two observables:</a:t>
            </a:r>
          </a:p>
          <a:p>
            <a:pPr lvl="1">
              <a:buFontTx/>
              <a:buChar char="•"/>
            </a:pPr>
            <a:r>
              <a:rPr lang="en-US" sz="2500">
                <a:latin typeface="Times New Roman"/>
                <a:cs typeface="Times New Roman"/>
              </a:rPr>
              <a:t> Duration </a:t>
            </a:r>
            <a:r>
              <a:rPr lang="en-US" sz="2600" b="1" i="1">
                <a:latin typeface="Times New Roman"/>
                <a:cs typeface="Times New Roman"/>
                <a:sym typeface="Symbol" charset="2"/>
              </a:rPr>
              <a:t></a:t>
            </a:r>
            <a:r>
              <a:rPr lang="en-US" sz="2500">
                <a:latin typeface="Times New Roman"/>
                <a:cs typeface="Times New Roman"/>
              </a:rPr>
              <a:t>  - if we know the location of the lens along the</a:t>
            </a:r>
          </a:p>
          <a:p>
            <a:pPr lvl="1"/>
            <a:r>
              <a:rPr lang="en-US" sz="2500">
                <a:latin typeface="Times New Roman"/>
                <a:cs typeface="Times New Roman"/>
              </a:rPr>
              <a:t>	line of sight this gives the lens mass directly</a:t>
            </a:r>
          </a:p>
          <a:p>
            <a:pPr lvl="1">
              <a:buFontTx/>
              <a:buChar char="•"/>
            </a:pPr>
            <a:r>
              <a:rPr lang="en-US" sz="2500">
                <a:latin typeface="Times New Roman"/>
                <a:cs typeface="Times New Roman"/>
              </a:rPr>
              <a:t> Peak amplification </a:t>
            </a:r>
            <a:r>
              <a:rPr lang="en-US" sz="2500" b="1" i="1">
                <a:latin typeface="Times New Roman"/>
                <a:cs typeface="Times New Roman"/>
              </a:rPr>
              <a:t>A</a:t>
            </a:r>
            <a:r>
              <a:rPr lang="en-US" sz="2500">
                <a:latin typeface="Times New Roman"/>
                <a:cs typeface="Times New Roman"/>
              </a:rPr>
              <a:t>: this is related to how close the line</a:t>
            </a:r>
          </a:p>
          <a:p>
            <a:pPr lvl="1"/>
            <a:r>
              <a:rPr lang="en-US" sz="2500">
                <a:latin typeface="Times New Roman"/>
                <a:cs typeface="Times New Roman"/>
              </a:rPr>
              <a:t>	of sight passes to the center of the Einstein ring</a:t>
            </a:r>
          </a:p>
        </p:txBody>
      </p:sp>
      <p:sp>
        <p:nvSpPr>
          <p:cNvPr id="41988" name="Oval 3"/>
          <p:cNvSpPr>
            <a:spLocks noChangeArrowheads="1"/>
          </p:cNvSpPr>
          <p:nvPr/>
        </p:nvSpPr>
        <p:spPr bwMode="auto">
          <a:xfrm>
            <a:off x="1905000" y="2819400"/>
            <a:ext cx="1219200" cy="1143000"/>
          </a:xfrm>
          <a:prstGeom prst="ellipse">
            <a:avLst/>
          </a:prstGeom>
          <a:noFill/>
          <a:ln w="22225">
            <a:solidFill>
              <a:srgbClr val="A31714"/>
            </a:solidFill>
            <a:round/>
            <a:headEnd/>
            <a:tailEnd/>
          </a:ln>
        </p:spPr>
        <p:txBody>
          <a:bodyPr wrap="none" anchor="ctr">
            <a:prstTxWarp prst="textNoShape">
              <a:avLst/>
            </a:prstTxWarp>
          </a:bodyPr>
          <a:lstStyle/>
          <a:p>
            <a:endParaRPr lang="en-US">
              <a:latin typeface="Times New Roman"/>
              <a:cs typeface="Times New Roman"/>
            </a:endParaRPr>
          </a:p>
        </p:txBody>
      </p:sp>
      <p:sp>
        <p:nvSpPr>
          <p:cNvPr id="41989" name="Line 4"/>
          <p:cNvSpPr>
            <a:spLocks noChangeShapeType="1"/>
          </p:cNvSpPr>
          <p:nvPr/>
        </p:nvSpPr>
        <p:spPr bwMode="auto">
          <a:xfrm>
            <a:off x="1219200" y="3048000"/>
            <a:ext cx="2514600" cy="0"/>
          </a:xfrm>
          <a:prstGeom prst="line">
            <a:avLst/>
          </a:prstGeom>
          <a:noFill/>
          <a:ln w="22225">
            <a:solidFill>
              <a:schemeClr val="tx2"/>
            </a:solidFill>
            <a:round/>
            <a:headEnd/>
            <a:tailEnd type="arrow" w="med" len="med"/>
          </a:ln>
        </p:spPr>
        <p:txBody>
          <a:bodyPr wrap="none" anchor="ctr">
            <a:prstTxWarp prst="textNoShape">
              <a:avLst/>
            </a:prstTxWarp>
          </a:bodyPr>
          <a:lstStyle/>
          <a:p>
            <a:endParaRPr lang="en-US">
              <a:latin typeface="Times New Roman"/>
              <a:cs typeface="Times New Roman"/>
            </a:endParaRPr>
          </a:p>
        </p:txBody>
      </p:sp>
      <p:sp>
        <p:nvSpPr>
          <p:cNvPr id="41990" name="Line 5"/>
          <p:cNvSpPr>
            <a:spLocks noChangeShapeType="1"/>
          </p:cNvSpPr>
          <p:nvPr/>
        </p:nvSpPr>
        <p:spPr bwMode="auto">
          <a:xfrm flipV="1">
            <a:off x="2514600" y="3048000"/>
            <a:ext cx="0" cy="304800"/>
          </a:xfrm>
          <a:prstGeom prst="line">
            <a:avLst/>
          </a:prstGeom>
          <a:noFill/>
          <a:ln w="22225">
            <a:solidFill>
              <a:schemeClr val="tx1"/>
            </a:solidFill>
            <a:round/>
            <a:headEnd/>
            <a:tailEnd type="arrow" w="med" len="med"/>
          </a:ln>
        </p:spPr>
        <p:txBody>
          <a:bodyPr wrap="none" anchor="ctr">
            <a:prstTxWarp prst="textNoShape">
              <a:avLst/>
            </a:prstTxWarp>
          </a:bodyPr>
          <a:lstStyle/>
          <a:p>
            <a:endParaRPr lang="en-US">
              <a:latin typeface="Times New Roman"/>
              <a:cs typeface="Times New Roman"/>
            </a:endParaRPr>
          </a:p>
        </p:txBody>
      </p:sp>
      <p:sp>
        <p:nvSpPr>
          <p:cNvPr id="41991" name="Text Box 6"/>
          <p:cNvSpPr txBox="1">
            <a:spLocks noChangeArrowheads="1"/>
          </p:cNvSpPr>
          <p:nvPr/>
        </p:nvSpPr>
        <p:spPr bwMode="auto">
          <a:xfrm>
            <a:off x="2584450" y="2973388"/>
            <a:ext cx="449696" cy="477054"/>
          </a:xfrm>
          <a:prstGeom prst="rect">
            <a:avLst/>
          </a:prstGeom>
          <a:noFill/>
          <a:ln w="9525">
            <a:noFill/>
            <a:miter lim="800000"/>
            <a:headEnd/>
            <a:tailEnd/>
          </a:ln>
        </p:spPr>
        <p:txBody>
          <a:bodyPr wrap="none">
            <a:prstTxWarp prst="textNoShape">
              <a:avLst/>
            </a:prstTxWarp>
            <a:spAutoFit/>
          </a:bodyPr>
          <a:lstStyle/>
          <a:p>
            <a:r>
              <a:rPr lang="en-US" sz="2500" b="1" i="1">
                <a:latin typeface="Times New Roman"/>
                <a:cs typeface="Times New Roman"/>
              </a:rPr>
              <a:t>b</a:t>
            </a:r>
          </a:p>
        </p:txBody>
      </p:sp>
      <p:graphicFrame>
        <p:nvGraphicFramePr>
          <p:cNvPr id="41986" name="Object 2"/>
          <p:cNvGraphicFramePr>
            <a:graphicFrameLocks noChangeAspect="1"/>
          </p:cNvGraphicFramePr>
          <p:nvPr/>
        </p:nvGraphicFramePr>
        <p:xfrm>
          <a:off x="4527550" y="2478088"/>
          <a:ext cx="2711450" cy="1789112"/>
        </p:xfrm>
        <a:graphic>
          <a:graphicData uri="http://schemas.openxmlformats.org/presentationml/2006/ole">
            <p:oleObj spid="_x0000_s336898" name="Equation" r:id="rId4" imgW="1308100" imgH="863600" progId="Equation.3">
              <p:embed/>
            </p:oleObj>
          </a:graphicData>
        </a:graphic>
      </p:graphicFrame>
      <p:sp>
        <p:nvSpPr>
          <p:cNvPr id="41992" name="Text Box 8"/>
          <p:cNvSpPr txBox="1">
            <a:spLocks noChangeArrowheads="1"/>
          </p:cNvSpPr>
          <p:nvPr/>
        </p:nvSpPr>
        <p:spPr bwMode="auto">
          <a:xfrm>
            <a:off x="269875" y="4419600"/>
            <a:ext cx="7569894" cy="477054"/>
          </a:xfrm>
          <a:prstGeom prst="rect">
            <a:avLst/>
          </a:prstGeom>
          <a:noFill/>
          <a:ln w="9525">
            <a:noFill/>
            <a:miter lim="800000"/>
            <a:headEnd/>
            <a:tailEnd/>
          </a:ln>
        </p:spPr>
        <p:txBody>
          <a:bodyPr wrap="none">
            <a:prstTxWarp prst="textNoShape">
              <a:avLst/>
            </a:prstTxWarp>
            <a:spAutoFit/>
          </a:bodyPr>
          <a:lstStyle/>
          <a:p>
            <a:r>
              <a:rPr lang="en-US" sz="2500">
                <a:latin typeface="Times New Roman"/>
                <a:cs typeface="Times New Roman"/>
              </a:rPr>
              <a:t>Note: amplification tells us nothing useful about the lens!</a:t>
            </a:r>
          </a:p>
        </p:txBody>
      </p:sp>
      <p:sp>
        <p:nvSpPr>
          <p:cNvPr id="41993" name="Text Box 9"/>
          <p:cNvSpPr txBox="1">
            <a:spLocks noChangeArrowheads="1"/>
          </p:cNvSpPr>
          <p:nvPr/>
        </p:nvSpPr>
        <p:spPr bwMode="auto">
          <a:xfrm>
            <a:off x="212725" y="5029200"/>
            <a:ext cx="8626475" cy="1616075"/>
          </a:xfrm>
          <a:prstGeom prst="rect">
            <a:avLst/>
          </a:prstGeom>
          <a:noFill/>
          <a:ln w="9525">
            <a:noFill/>
            <a:miter lim="800000"/>
            <a:headEnd/>
            <a:tailEnd/>
          </a:ln>
        </p:spPr>
        <p:txBody>
          <a:bodyPr>
            <a:prstTxWarp prst="textNoShape">
              <a:avLst/>
            </a:prstTxWarp>
            <a:spAutoFit/>
          </a:bodyPr>
          <a:lstStyle/>
          <a:p>
            <a:r>
              <a:rPr lang="en-US" sz="2500">
                <a:latin typeface="Times New Roman"/>
                <a:cs typeface="Times New Roman"/>
              </a:rPr>
              <a:t>Additionally, observing many events gives an estimate of the probability that a given source star will be lenses at any one time (often called the </a:t>
            </a:r>
            <a:r>
              <a:rPr lang="en-US" sz="2500" i="1">
                <a:latin typeface="Times New Roman"/>
                <a:cs typeface="Times New Roman"/>
              </a:rPr>
              <a:t>optical depth to microlensing</a:t>
            </a:r>
            <a:r>
              <a:rPr lang="en-US" sz="2500">
                <a:latin typeface="Times New Roman"/>
                <a:cs typeface="Times New Roman"/>
              </a:rPr>
              <a:t>). This measures the </a:t>
            </a:r>
            <a:r>
              <a:rPr lang="en-US" sz="2500" b="1" i="1">
                <a:latin typeface="Times New Roman"/>
                <a:cs typeface="Times New Roman"/>
              </a:rPr>
              <a:t>total mass</a:t>
            </a:r>
            <a:r>
              <a:rPr lang="en-US" sz="2500">
                <a:latin typeface="Times New Roman"/>
                <a:cs typeface="Times New Roman"/>
              </a:rPr>
              <a:t> of all the lenses, if their location is known.</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 y="152400"/>
            <a:ext cx="3048000" cy="1447800"/>
          </a:xfrm>
        </p:spPr>
        <p:txBody>
          <a:bodyPr/>
          <a:lstStyle/>
          <a:p>
            <a:pPr eaLnBrk="1" hangingPunct="1"/>
            <a:r>
              <a:rPr lang="en-US" sz="4000" b="1" dirty="0"/>
              <a:t>What Are </a:t>
            </a:r>
            <a:r>
              <a:rPr lang="en-US" sz="4000" b="1" dirty="0" err="1"/>
              <a:t>MACHOs</a:t>
            </a:r>
            <a:r>
              <a:rPr lang="en-US" sz="4000" b="1" dirty="0"/>
              <a:t>?</a:t>
            </a:r>
            <a:endParaRPr lang="en-US" dirty="0"/>
          </a:p>
        </p:txBody>
      </p:sp>
      <p:pic>
        <p:nvPicPr>
          <p:cNvPr id="44035" name="Picture 3"/>
          <p:cNvPicPr>
            <a:picLocks noChangeAspect="1" noChangeArrowheads="1"/>
          </p:cNvPicPr>
          <p:nvPr/>
        </p:nvPicPr>
        <p:blipFill>
          <a:blip r:embed="rId3"/>
          <a:srcRect/>
          <a:stretch>
            <a:fillRect/>
          </a:stretch>
        </p:blipFill>
        <p:spPr bwMode="auto">
          <a:xfrm>
            <a:off x="3641725" y="76200"/>
            <a:ext cx="5349875" cy="6705600"/>
          </a:xfrm>
          <a:prstGeom prst="rect">
            <a:avLst/>
          </a:prstGeom>
          <a:noFill/>
          <a:ln w="9525">
            <a:noFill/>
            <a:miter lim="800000"/>
            <a:headEnd/>
            <a:tailEnd/>
          </a:ln>
        </p:spPr>
      </p:pic>
      <p:sp>
        <p:nvSpPr>
          <p:cNvPr id="44036" name="Text Box 4"/>
          <p:cNvSpPr txBox="1">
            <a:spLocks noChangeArrowheads="1"/>
          </p:cNvSpPr>
          <p:nvPr/>
        </p:nvSpPr>
        <p:spPr bwMode="auto">
          <a:xfrm>
            <a:off x="304800" y="1752600"/>
            <a:ext cx="3505200" cy="3140075"/>
          </a:xfrm>
          <a:prstGeom prst="rect">
            <a:avLst/>
          </a:prstGeom>
          <a:noFill/>
          <a:ln w="9525">
            <a:noFill/>
            <a:miter lim="800000"/>
            <a:headEnd/>
            <a:tailEnd/>
          </a:ln>
        </p:spPr>
        <p:txBody>
          <a:bodyPr>
            <a:prstTxWarp prst="textNoShape">
              <a:avLst/>
            </a:prstTxWarp>
            <a:spAutoFit/>
          </a:bodyPr>
          <a:lstStyle/>
          <a:p>
            <a:r>
              <a:rPr lang="en-US" sz="2500" dirty="0">
                <a:latin typeface="Times New Roman"/>
                <a:cs typeface="Times New Roman"/>
              </a:rPr>
              <a:t>Analysis of the LMC </a:t>
            </a:r>
            <a:r>
              <a:rPr lang="en-US" sz="2500" dirty="0" err="1">
                <a:latin typeface="Times New Roman"/>
                <a:cs typeface="Times New Roman"/>
              </a:rPr>
              <a:t>microlensing</a:t>
            </a:r>
            <a:r>
              <a:rPr lang="en-US" sz="2500" dirty="0">
                <a:latin typeface="Times New Roman"/>
                <a:cs typeface="Times New Roman"/>
              </a:rPr>
              <a:t> experiments suggest that MACHO masses are ~ 0.5 M</a:t>
            </a:r>
            <a:r>
              <a:rPr lang="en-US" sz="2500" baseline="-25000" dirty="0">
                <a:latin typeface="Times New Roman"/>
                <a:cs typeface="Times New Roman"/>
                <a:sym typeface="Wingdings 2" charset="2"/>
              </a:rPr>
              <a:t></a:t>
            </a:r>
            <a:r>
              <a:rPr lang="en-US" sz="2500" dirty="0">
                <a:latin typeface="Times New Roman"/>
                <a:cs typeface="Times New Roman"/>
                <a:sym typeface="Wingdings 2" charset="2"/>
              </a:rPr>
              <a:t>: too heavy for brown dwarfs.</a:t>
            </a:r>
          </a:p>
          <a:p>
            <a:r>
              <a:rPr lang="en-US" sz="2500" dirty="0">
                <a:latin typeface="Times New Roman"/>
                <a:cs typeface="Times New Roman"/>
                <a:sym typeface="Wingdings 2" charset="2"/>
              </a:rPr>
              <a:t>Old halo white dwarfs??</a:t>
            </a:r>
          </a:p>
          <a:p>
            <a:r>
              <a:rPr lang="en-US" sz="2500" dirty="0">
                <a:latin typeface="Times New Roman"/>
                <a:cs typeface="Times New Roman"/>
                <a:sym typeface="Wingdings 2" charset="2"/>
              </a:rPr>
              <a:t>(There are problems with that…)</a:t>
            </a:r>
            <a:endParaRPr lang="en-US" sz="2500" dirty="0">
              <a:latin typeface="Times New Roman"/>
              <a:cs typeface="Times New Roman"/>
            </a:endParaRPr>
          </a:p>
        </p:txBody>
      </p:sp>
      <p:sp>
        <p:nvSpPr>
          <p:cNvPr id="44037" name="Text Box 5"/>
          <p:cNvSpPr txBox="1">
            <a:spLocks noChangeArrowheads="1"/>
          </p:cNvSpPr>
          <p:nvPr/>
        </p:nvSpPr>
        <p:spPr bwMode="auto">
          <a:xfrm>
            <a:off x="1473200" y="6384925"/>
            <a:ext cx="2293233" cy="400110"/>
          </a:xfrm>
          <a:prstGeom prst="rect">
            <a:avLst/>
          </a:prstGeom>
          <a:noFill/>
          <a:ln w="9525">
            <a:noFill/>
            <a:miter lim="800000"/>
            <a:headEnd/>
            <a:tailEnd/>
          </a:ln>
        </p:spPr>
        <p:txBody>
          <a:bodyPr wrap="none">
            <a:prstTxWarp prst="textNoShape">
              <a:avLst/>
            </a:prstTxWarp>
            <a:spAutoFit/>
          </a:bodyPr>
          <a:lstStyle/>
          <a:p>
            <a:r>
              <a:rPr lang="en-US" sz="2000" i="1" dirty="0">
                <a:latin typeface="Times New Roman"/>
                <a:cs typeface="Times New Roman"/>
              </a:rPr>
              <a:t>(</a:t>
            </a:r>
            <a:r>
              <a:rPr lang="en-US" sz="2000" i="1" dirty="0" err="1">
                <a:latin typeface="Times New Roman"/>
                <a:cs typeface="Times New Roman"/>
              </a:rPr>
              <a:t>Alcock</a:t>
            </a:r>
            <a:r>
              <a:rPr lang="en-US" sz="2000" i="1" dirty="0">
                <a:latin typeface="Times New Roman"/>
                <a:cs typeface="Times New Roman"/>
              </a:rPr>
              <a:t> et al. 1997)</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55600" y="950913"/>
            <a:ext cx="7956550" cy="519112"/>
          </a:xfrm>
          <a:prstGeom prst="rect">
            <a:avLst/>
          </a:prstGeom>
          <a:noFill/>
          <a:ln w="9525">
            <a:noFill/>
            <a:miter lim="800000"/>
            <a:headEnd/>
            <a:tailEnd/>
          </a:ln>
        </p:spPr>
        <p:txBody>
          <a:bodyPr wrap="none">
            <a:prstTxWarp prst="textNoShape">
              <a:avLst/>
            </a:prstTxWarp>
            <a:spAutoFit/>
          </a:bodyPr>
          <a:lstStyle/>
          <a:p>
            <a:r>
              <a:rPr lang="en-US" sz="2800">
                <a:latin typeface="Times New Roman"/>
                <a:cs typeface="Times New Roman"/>
              </a:rPr>
              <a:t>Based on the number and duration of MACHO events,</a:t>
            </a:r>
          </a:p>
        </p:txBody>
      </p:sp>
      <p:sp>
        <p:nvSpPr>
          <p:cNvPr id="46083" name="Text Box 3"/>
          <p:cNvSpPr txBox="1">
            <a:spLocks noChangeArrowheads="1"/>
          </p:cNvSpPr>
          <p:nvPr/>
        </p:nvSpPr>
        <p:spPr bwMode="auto">
          <a:xfrm>
            <a:off x="368300" y="1371600"/>
            <a:ext cx="6946501" cy="523220"/>
          </a:xfrm>
          <a:prstGeom prst="rect">
            <a:avLst/>
          </a:prstGeom>
          <a:noFill/>
          <a:ln w="9525">
            <a:noFill/>
            <a:miter lim="800000"/>
            <a:headEnd/>
            <a:tailEnd/>
          </a:ln>
        </p:spPr>
        <p:txBody>
          <a:bodyPr wrap="none">
            <a:prstTxWarp prst="textNoShape">
              <a:avLst/>
            </a:prstTxWarp>
            <a:spAutoFit/>
          </a:bodyPr>
          <a:lstStyle/>
          <a:p>
            <a:r>
              <a:rPr lang="en-US" sz="2800" b="1" i="1">
                <a:latin typeface="Times New Roman"/>
                <a:cs typeface="Times New Roman"/>
              </a:rPr>
              <a:t>if the lenses are objects in the Galactic Halo:</a:t>
            </a:r>
          </a:p>
        </p:txBody>
      </p:sp>
      <p:sp>
        <p:nvSpPr>
          <p:cNvPr id="46084" name="Text Box 4"/>
          <p:cNvSpPr txBox="1">
            <a:spLocks noChangeArrowheads="1"/>
          </p:cNvSpPr>
          <p:nvPr/>
        </p:nvSpPr>
        <p:spPr bwMode="auto">
          <a:xfrm>
            <a:off x="381000" y="1981200"/>
            <a:ext cx="8534400" cy="1282700"/>
          </a:xfrm>
          <a:prstGeom prst="rect">
            <a:avLst/>
          </a:prstGeom>
          <a:noFill/>
          <a:ln w="9525">
            <a:noFill/>
            <a:miter lim="800000"/>
            <a:headEnd/>
            <a:tailEnd/>
          </a:ln>
        </p:spPr>
        <p:txBody>
          <a:bodyPr>
            <a:prstTxWarp prst="textNoShape">
              <a:avLst/>
            </a:prstTxWarp>
            <a:spAutoFit/>
          </a:bodyPr>
          <a:lstStyle/>
          <a:p>
            <a:pPr>
              <a:buFontTx/>
              <a:buChar char="•"/>
            </a:pPr>
            <a:r>
              <a:rPr lang="en-US" sz="2600" dirty="0">
                <a:latin typeface="Times New Roman"/>
                <a:cs typeface="Times New Roman"/>
              </a:rPr>
              <a:t> 20% of the mass of the Galactic halo (inferred from the Galactic rotation curve) is in the form of </a:t>
            </a:r>
            <a:r>
              <a:rPr lang="en-US" sz="2600" dirty="0" err="1">
                <a:latin typeface="Times New Roman"/>
                <a:cs typeface="Times New Roman"/>
              </a:rPr>
              <a:t>MACHOs</a:t>
            </a:r>
            <a:r>
              <a:rPr lang="en-US" sz="2600" dirty="0">
                <a:latin typeface="Times New Roman"/>
                <a:cs typeface="Times New Roman"/>
              </a:rPr>
              <a:t>; the idea that </a:t>
            </a:r>
            <a:r>
              <a:rPr lang="en-US" sz="2600" b="1" i="1" dirty="0">
                <a:latin typeface="Times New Roman"/>
                <a:cs typeface="Times New Roman"/>
              </a:rPr>
              <a:t>all</a:t>
            </a:r>
            <a:r>
              <a:rPr lang="en-US" sz="2600" b="1" dirty="0">
                <a:latin typeface="Times New Roman"/>
                <a:cs typeface="Times New Roman"/>
              </a:rPr>
              <a:t> </a:t>
            </a:r>
            <a:r>
              <a:rPr lang="en-US" sz="2600" dirty="0">
                <a:latin typeface="Times New Roman"/>
                <a:cs typeface="Times New Roman"/>
              </a:rPr>
              <a:t>the mass in the halo is </a:t>
            </a:r>
            <a:r>
              <a:rPr lang="en-US" sz="2600" dirty="0" err="1">
                <a:latin typeface="Times New Roman"/>
                <a:cs typeface="Times New Roman"/>
              </a:rPr>
              <a:t>MACHOs</a:t>
            </a:r>
            <a:r>
              <a:rPr lang="en-US" sz="2600" dirty="0">
                <a:latin typeface="Times New Roman"/>
                <a:cs typeface="Times New Roman"/>
              </a:rPr>
              <a:t> is definitely ruled out</a:t>
            </a:r>
          </a:p>
        </p:txBody>
      </p:sp>
      <p:sp>
        <p:nvSpPr>
          <p:cNvPr id="46085" name="Text Box 5"/>
          <p:cNvSpPr txBox="1">
            <a:spLocks noChangeArrowheads="1"/>
          </p:cNvSpPr>
          <p:nvPr/>
        </p:nvSpPr>
        <p:spPr bwMode="auto">
          <a:xfrm>
            <a:off x="631825" y="3802063"/>
            <a:ext cx="184150" cy="488950"/>
          </a:xfrm>
          <a:prstGeom prst="rect">
            <a:avLst/>
          </a:prstGeom>
          <a:noFill/>
          <a:ln w="9525">
            <a:noFill/>
            <a:miter lim="800000"/>
            <a:headEnd/>
            <a:tailEnd/>
          </a:ln>
        </p:spPr>
        <p:txBody>
          <a:bodyPr>
            <a:prstTxWarp prst="textNoShape">
              <a:avLst/>
            </a:prstTxWarp>
            <a:spAutoFit/>
          </a:bodyPr>
          <a:lstStyle/>
          <a:p>
            <a:pPr>
              <a:spcBef>
                <a:spcPct val="50000"/>
              </a:spcBef>
              <a:buFontTx/>
              <a:buChar char="•"/>
            </a:pPr>
            <a:endParaRPr lang="en-US" sz="2600">
              <a:latin typeface="Times New Roman"/>
              <a:cs typeface="Times New Roman"/>
            </a:endParaRPr>
          </a:p>
        </p:txBody>
      </p:sp>
      <p:sp>
        <p:nvSpPr>
          <p:cNvPr id="46086" name="Text Box 6"/>
          <p:cNvSpPr txBox="1">
            <a:spLocks noChangeArrowheads="1"/>
          </p:cNvSpPr>
          <p:nvPr/>
        </p:nvSpPr>
        <p:spPr bwMode="auto">
          <a:xfrm>
            <a:off x="439738" y="3321050"/>
            <a:ext cx="6497637" cy="488950"/>
          </a:xfrm>
          <a:prstGeom prst="rect">
            <a:avLst/>
          </a:prstGeom>
          <a:noFill/>
          <a:ln w="9525">
            <a:noFill/>
            <a:miter lim="800000"/>
            <a:headEnd/>
            <a:tailEnd/>
          </a:ln>
        </p:spPr>
        <p:txBody>
          <a:bodyPr wrap="none">
            <a:prstTxWarp prst="textNoShape">
              <a:avLst/>
            </a:prstTxWarp>
            <a:spAutoFit/>
          </a:bodyPr>
          <a:lstStyle/>
          <a:p>
            <a:pPr>
              <a:buFontTx/>
              <a:buChar char="•"/>
            </a:pPr>
            <a:r>
              <a:rPr lang="en-US" sz="2600">
                <a:latin typeface="Times New Roman"/>
                <a:cs typeface="Times New Roman"/>
              </a:rPr>
              <a:t> Typical mass is between 0.15 </a:t>
            </a:r>
            <a:r>
              <a:rPr lang="en-US" sz="2600" b="1" i="1">
                <a:latin typeface="Times New Roman"/>
                <a:cs typeface="Times New Roman"/>
              </a:rPr>
              <a:t>M</a:t>
            </a:r>
            <a:r>
              <a:rPr lang="en-US" sz="2600" baseline="-25000">
                <a:latin typeface="Times New Roman"/>
                <a:cs typeface="Times New Roman"/>
                <a:sym typeface="Wingdings 2" charset="2"/>
              </a:rPr>
              <a:t></a:t>
            </a:r>
            <a:r>
              <a:rPr lang="en-US" sz="2600" baseline="-25000">
                <a:latin typeface="Times New Roman"/>
                <a:cs typeface="Times New Roman"/>
              </a:rPr>
              <a:t> </a:t>
            </a:r>
            <a:r>
              <a:rPr lang="en-US" sz="2600">
                <a:latin typeface="Times New Roman"/>
                <a:cs typeface="Times New Roman"/>
              </a:rPr>
              <a:t>and 0.9 </a:t>
            </a:r>
            <a:r>
              <a:rPr lang="en-US" sz="2600" b="1" i="1">
                <a:latin typeface="Times New Roman"/>
                <a:cs typeface="Times New Roman"/>
              </a:rPr>
              <a:t>M</a:t>
            </a:r>
            <a:r>
              <a:rPr lang="en-US" sz="2600" baseline="-25000">
                <a:latin typeface="Times New Roman"/>
                <a:cs typeface="Times New Roman"/>
                <a:sym typeface="Wingdings 2" charset="2"/>
              </a:rPr>
              <a:t> </a:t>
            </a:r>
          </a:p>
        </p:txBody>
      </p:sp>
      <p:sp>
        <p:nvSpPr>
          <p:cNvPr id="46087" name="Text Box 8"/>
          <p:cNvSpPr txBox="1">
            <a:spLocks noChangeArrowheads="1"/>
          </p:cNvSpPr>
          <p:nvPr/>
        </p:nvSpPr>
        <p:spPr bwMode="auto">
          <a:xfrm>
            <a:off x="381000" y="3962400"/>
            <a:ext cx="8686800" cy="2076450"/>
          </a:xfrm>
          <a:prstGeom prst="rect">
            <a:avLst/>
          </a:prstGeom>
          <a:noFill/>
          <a:ln w="9525">
            <a:noFill/>
            <a:miter lim="800000"/>
            <a:headEnd/>
            <a:tailEnd/>
          </a:ln>
        </p:spPr>
        <p:txBody>
          <a:bodyPr>
            <a:prstTxWarp prst="textNoShape">
              <a:avLst/>
            </a:prstTxWarp>
            <a:spAutoFit/>
          </a:bodyPr>
          <a:lstStyle/>
          <a:p>
            <a:r>
              <a:rPr lang="en-US" sz="2600">
                <a:latin typeface="Times New Roman"/>
                <a:cs typeface="Times New Roman"/>
              </a:rPr>
              <a:t>One interpretation of these results is that the halo contains a </a:t>
            </a:r>
          </a:p>
          <a:p>
            <a:r>
              <a:rPr lang="en-US" sz="2600">
                <a:latin typeface="Times New Roman"/>
                <a:cs typeface="Times New Roman"/>
              </a:rPr>
              <a:t>much larger population of white dwarf stars than suspected.</a:t>
            </a:r>
          </a:p>
          <a:p>
            <a:r>
              <a:rPr lang="en-US" sz="2600">
                <a:latin typeface="Times New Roman"/>
                <a:cs typeface="Times New Roman"/>
              </a:rPr>
              <a:t>This poses other problems: requires a major epoch of early star formation to generate these white dwarfs - but what about the corresponding metals?</a:t>
            </a:r>
          </a:p>
        </p:txBody>
      </p:sp>
      <p:sp>
        <p:nvSpPr>
          <p:cNvPr id="46088" name="Text Box 9"/>
          <p:cNvSpPr txBox="1">
            <a:spLocks noChangeArrowheads="1"/>
          </p:cNvSpPr>
          <p:nvPr/>
        </p:nvSpPr>
        <p:spPr bwMode="auto">
          <a:xfrm>
            <a:off x="381000" y="6083300"/>
            <a:ext cx="8534400" cy="492443"/>
          </a:xfrm>
          <a:prstGeom prst="rect">
            <a:avLst/>
          </a:prstGeom>
          <a:noFill/>
          <a:ln w="9525">
            <a:noFill/>
            <a:miter lim="800000"/>
            <a:headEnd/>
            <a:tailEnd/>
          </a:ln>
        </p:spPr>
        <p:txBody>
          <a:bodyPr wrap="none">
            <a:prstTxWarp prst="textNoShape">
              <a:avLst/>
            </a:prstTxWarp>
            <a:spAutoFit/>
          </a:bodyPr>
          <a:lstStyle/>
          <a:p>
            <a:r>
              <a:rPr lang="en-US" sz="2600" b="1" i="1">
                <a:latin typeface="Times New Roman"/>
                <a:cs typeface="Times New Roman"/>
              </a:rPr>
              <a:t>Ambiguity in the distance to the lenses is the main problem!</a:t>
            </a:r>
          </a:p>
        </p:txBody>
      </p:sp>
      <p:sp>
        <p:nvSpPr>
          <p:cNvPr id="46089" name="Text Box 12"/>
          <p:cNvSpPr txBox="1">
            <a:spLocks noChangeArrowheads="1"/>
          </p:cNvSpPr>
          <p:nvPr/>
        </p:nvSpPr>
        <p:spPr bwMode="auto">
          <a:xfrm>
            <a:off x="2438400" y="152400"/>
            <a:ext cx="3895725" cy="701675"/>
          </a:xfrm>
          <a:prstGeom prst="rect">
            <a:avLst/>
          </a:prstGeom>
          <a:noFill/>
          <a:ln w="9525">
            <a:noFill/>
            <a:miter lim="800000"/>
            <a:headEnd/>
            <a:tailEnd/>
          </a:ln>
        </p:spPr>
        <p:txBody>
          <a:bodyPr wrap="none">
            <a:prstTxWarp prst="textNoShape">
              <a:avLst/>
            </a:prstTxWarp>
            <a:spAutoFit/>
          </a:bodyPr>
          <a:lstStyle/>
          <a:p>
            <a:r>
              <a:rPr lang="en-US" sz="4000" b="1" dirty="0">
                <a:solidFill>
                  <a:srgbClr val="000090"/>
                </a:solidFill>
                <a:latin typeface="Times New Roman"/>
                <a:cs typeface="Times New Roman"/>
              </a:rPr>
              <a:t>MACHO Results</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28600" y="304800"/>
            <a:ext cx="7616825" cy="473075"/>
          </a:xfrm>
          <a:prstGeom prst="rect">
            <a:avLst/>
          </a:prstGeom>
          <a:noFill/>
          <a:ln w="9525">
            <a:noFill/>
            <a:miter lim="800000"/>
            <a:headEnd/>
            <a:tailEnd/>
          </a:ln>
        </p:spPr>
        <p:txBody>
          <a:bodyPr wrap="none">
            <a:prstTxWarp prst="textNoShape">
              <a:avLst/>
            </a:prstTxWarp>
            <a:spAutoFit/>
          </a:bodyPr>
          <a:lstStyle/>
          <a:p>
            <a:r>
              <a:rPr lang="en-US" sz="2500">
                <a:latin typeface="Times New Roman"/>
                <a:cs typeface="Times New Roman"/>
              </a:rPr>
              <a:t>Distance ambiguity can be resolved in a few special cases:</a:t>
            </a:r>
          </a:p>
        </p:txBody>
      </p:sp>
      <p:sp>
        <p:nvSpPr>
          <p:cNvPr id="48131" name="Text Box 3"/>
          <p:cNvSpPr txBox="1">
            <a:spLocks noChangeArrowheads="1"/>
          </p:cNvSpPr>
          <p:nvPr/>
        </p:nvSpPr>
        <p:spPr bwMode="auto">
          <a:xfrm>
            <a:off x="304800" y="914400"/>
            <a:ext cx="4648200" cy="1616075"/>
          </a:xfrm>
          <a:prstGeom prst="rect">
            <a:avLst/>
          </a:prstGeom>
          <a:noFill/>
          <a:ln w="9525">
            <a:noFill/>
            <a:miter lim="800000"/>
            <a:headEnd/>
            <a:tailEnd/>
          </a:ln>
        </p:spPr>
        <p:txBody>
          <a:bodyPr>
            <a:prstTxWarp prst="textNoShape">
              <a:avLst/>
            </a:prstTxWarp>
            <a:spAutoFit/>
          </a:bodyPr>
          <a:lstStyle/>
          <a:p>
            <a:pPr marL="457200" indent="-457200">
              <a:buFont typeface="Times" charset="0"/>
              <a:buAutoNum type="alphaLcParenR"/>
            </a:pPr>
            <a:r>
              <a:rPr lang="en-US" sz="2500">
                <a:latin typeface="Times New Roman"/>
                <a:cs typeface="Times New Roman"/>
              </a:rPr>
              <a:t>If distortions to the light curve caused by the motion of the</a:t>
            </a:r>
          </a:p>
          <a:p>
            <a:pPr marL="457200" indent="-457200">
              <a:buFont typeface="Times" charset="0"/>
              <a:buNone/>
            </a:pPr>
            <a:r>
              <a:rPr lang="en-US" sz="2500">
                <a:latin typeface="Times New Roman"/>
                <a:cs typeface="Times New Roman"/>
              </a:rPr>
              <a:t>	Earth around the Sun can be detected (parallax events)</a:t>
            </a:r>
          </a:p>
        </p:txBody>
      </p:sp>
      <p:sp>
        <p:nvSpPr>
          <p:cNvPr id="48132" name="Text Box 4"/>
          <p:cNvSpPr txBox="1">
            <a:spLocks noChangeArrowheads="1"/>
          </p:cNvSpPr>
          <p:nvPr/>
        </p:nvSpPr>
        <p:spPr bwMode="auto">
          <a:xfrm>
            <a:off x="228600" y="2590800"/>
            <a:ext cx="4876800" cy="3902075"/>
          </a:xfrm>
          <a:prstGeom prst="rect">
            <a:avLst/>
          </a:prstGeom>
          <a:noFill/>
          <a:ln w="9525">
            <a:noFill/>
            <a:miter lim="800000"/>
            <a:headEnd/>
            <a:tailEnd/>
          </a:ln>
        </p:spPr>
        <p:txBody>
          <a:bodyPr>
            <a:prstTxWarp prst="textNoShape">
              <a:avLst/>
            </a:prstTxWarp>
            <a:spAutoFit/>
          </a:bodyPr>
          <a:lstStyle/>
          <a:p>
            <a:pPr marL="457200" indent="-457200">
              <a:buFont typeface="Times" charset="0"/>
              <a:buNone/>
            </a:pPr>
            <a:r>
              <a:rPr lang="en-US" sz="2500">
                <a:latin typeface="Times New Roman"/>
                <a:cs typeface="Times New Roman"/>
              </a:rPr>
              <a:t>b)  If the lens is part of a binary system. Light curves produced</a:t>
            </a:r>
          </a:p>
          <a:p>
            <a:pPr marL="457200" indent="-457200">
              <a:buFont typeface="Times" charset="0"/>
              <a:buNone/>
            </a:pPr>
            <a:r>
              <a:rPr lang="en-US" sz="2500">
                <a:latin typeface="Times New Roman"/>
                <a:cs typeface="Times New Roman"/>
              </a:rPr>
              <a:t>	by binary lenses are much more complicated, but often </a:t>
            </a:r>
          </a:p>
          <a:p>
            <a:pPr marL="457200" indent="-457200">
              <a:buFont typeface="Times" charset="0"/>
              <a:buNone/>
            </a:pPr>
            <a:r>
              <a:rPr lang="en-US" sz="2500">
                <a:latin typeface="Times New Roman"/>
                <a:cs typeface="Times New Roman"/>
              </a:rPr>
              <a:t>	contain sharp spikes (caustic crossings) and multiple maxima.</a:t>
            </a:r>
          </a:p>
          <a:p>
            <a:pPr marL="457200" indent="-457200">
              <a:buFont typeface="Times" charset="0"/>
              <a:buNone/>
            </a:pPr>
            <a:endParaRPr lang="en-US" sz="2500">
              <a:latin typeface="Times New Roman"/>
              <a:cs typeface="Times New Roman"/>
            </a:endParaRPr>
          </a:p>
          <a:p>
            <a:pPr marL="457200" indent="-457200">
              <a:buFont typeface="Times" charset="0"/>
              <a:buNone/>
            </a:pPr>
            <a:r>
              <a:rPr lang="en-US" sz="2500">
                <a:latin typeface="Times New Roman"/>
                <a:cs typeface="Times New Roman"/>
              </a:rPr>
              <a:t>      This provides more information about the event.  (This one was close to the SMC)</a:t>
            </a:r>
          </a:p>
        </p:txBody>
      </p:sp>
      <p:pic>
        <p:nvPicPr>
          <p:cNvPr id="48133" name="Picture 8"/>
          <p:cNvPicPr>
            <a:picLocks noChangeAspect="1" noChangeArrowheads="1"/>
          </p:cNvPicPr>
          <p:nvPr/>
        </p:nvPicPr>
        <p:blipFill>
          <a:blip r:embed="rId3">
            <a:lum bright="-4000" contrast="20000"/>
          </a:blip>
          <a:srcRect/>
          <a:stretch>
            <a:fillRect/>
          </a:stretch>
        </p:blipFill>
        <p:spPr bwMode="auto">
          <a:xfrm>
            <a:off x="4953000" y="914400"/>
            <a:ext cx="4062413" cy="5638800"/>
          </a:xfrm>
          <a:prstGeom prst="rect">
            <a:avLst/>
          </a:prstGeom>
          <a:noFill/>
          <a:ln w="9525">
            <a:noFill/>
            <a:miter lim="800000"/>
            <a:headEnd/>
            <a:tailEnd/>
          </a:ln>
        </p:spPr>
      </p:pic>
      <p:sp>
        <p:nvSpPr>
          <p:cNvPr id="48134" name="Line 9"/>
          <p:cNvSpPr>
            <a:spLocks noChangeShapeType="1"/>
          </p:cNvSpPr>
          <p:nvPr/>
        </p:nvSpPr>
        <p:spPr bwMode="auto">
          <a:xfrm>
            <a:off x="3200400" y="5105400"/>
            <a:ext cx="18288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76200"/>
            <a:ext cx="9144000" cy="685800"/>
          </a:xfrm>
        </p:spPr>
        <p:txBody>
          <a:bodyPr>
            <a:noAutofit/>
          </a:bodyPr>
          <a:lstStyle/>
          <a:p>
            <a:pPr eaLnBrk="1" hangingPunct="1"/>
            <a:r>
              <a:rPr lang="en-US" dirty="0"/>
              <a:t>Stellar Lifetimes on the Main Sequence</a:t>
            </a:r>
          </a:p>
        </p:txBody>
      </p:sp>
      <p:sp>
        <p:nvSpPr>
          <p:cNvPr id="20483" name="Rectangle 3"/>
          <p:cNvSpPr>
            <a:spLocks noGrp="1" noChangeArrowheads="1"/>
          </p:cNvSpPr>
          <p:nvPr>
            <p:ph type="body" sz="half" idx="2"/>
          </p:nvPr>
        </p:nvSpPr>
        <p:spPr>
          <a:xfrm>
            <a:off x="0" y="838200"/>
            <a:ext cx="9144000" cy="6019800"/>
          </a:xfrm>
        </p:spPr>
        <p:txBody>
          <a:bodyPr>
            <a:normAutofit/>
          </a:bodyPr>
          <a:lstStyle/>
          <a:p>
            <a:pPr eaLnBrk="1" hangingPunct="1">
              <a:lnSpc>
                <a:spcPct val="90000"/>
              </a:lnSpc>
            </a:pPr>
            <a:r>
              <a:rPr lang="en-US" sz="2500" dirty="0"/>
              <a:t>The duration of a star’s MS lifetime depends on the amount of hydrogen in</a:t>
            </a:r>
            <a:r>
              <a:rPr lang="en-US" sz="2500" dirty="0" smtClean="0"/>
              <a:t> its core (fuel supply) and </a:t>
            </a:r>
            <a:r>
              <a:rPr lang="en-US" sz="2500" dirty="0"/>
              <a:t>the rate at which</a:t>
            </a:r>
            <a:r>
              <a:rPr lang="en-US" sz="2500" dirty="0" smtClean="0"/>
              <a:t> it is </a:t>
            </a:r>
            <a:r>
              <a:rPr lang="en-US" sz="2500" dirty="0"/>
              <a:t>consumed, i.e., </a:t>
            </a:r>
            <a:r>
              <a:rPr lang="en-US" sz="2500" dirty="0" smtClean="0"/>
              <a:t>luminosity</a:t>
            </a:r>
          </a:p>
          <a:p>
            <a:pPr eaLnBrk="1" hangingPunct="1">
              <a:lnSpc>
                <a:spcPct val="90000"/>
              </a:lnSpc>
              <a:spcAft>
                <a:spcPts val="600"/>
              </a:spcAft>
            </a:pPr>
            <a:r>
              <a:rPr lang="en-US" sz="2500" dirty="0"/>
              <a:t>Core H burning ends when the star converts a certain fraction of its total mass into He, the so-called </a:t>
            </a:r>
            <a:r>
              <a:rPr lang="en-US" sz="2500" b="1" i="1" dirty="0" err="1">
                <a:solidFill>
                  <a:srgbClr val="A3030F"/>
                </a:solidFill>
              </a:rPr>
              <a:t>Sch</a:t>
            </a:r>
            <a:r>
              <a:rPr lang="en-US" sz="2500" b="1" i="1" dirty="0" err="1">
                <a:solidFill>
                  <a:srgbClr val="A3030F"/>
                </a:solidFill>
                <a:sym typeface="Wingdings 2" charset="2"/>
              </a:rPr>
              <a:t>ö</a:t>
            </a:r>
            <a:r>
              <a:rPr lang="en-US" sz="2500" b="1" i="1" dirty="0" err="1">
                <a:solidFill>
                  <a:srgbClr val="A3030F"/>
                </a:solidFill>
              </a:rPr>
              <a:t>nberg</a:t>
            </a:r>
            <a:r>
              <a:rPr lang="en-US" sz="2500" b="1" i="1" dirty="0">
                <a:solidFill>
                  <a:srgbClr val="A3030F"/>
                </a:solidFill>
              </a:rPr>
              <a:t>-Chandrasekhar limit</a:t>
            </a:r>
            <a:r>
              <a:rPr lang="en-US" sz="2500" dirty="0"/>
              <a:t>,</a:t>
            </a:r>
          </a:p>
          <a:p>
            <a:pPr algn="ctr" eaLnBrk="1" hangingPunct="1">
              <a:lnSpc>
                <a:spcPct val="90000"/>
              </a:lnSpc>
              <a:spcAft>
                <a:spcPts val="600"/>
              </a:spcAft>
              <a:buFontTx/>
              <a:buNone/>
            </a:pPr>
            <a:r>
              <a:rPr lang="en-US" sz="2500" dirty="0"/>
              <a:t>(</a:t>
            </a:r>
            <a:r>
              <a:rPr lang="en-US" sz="2500" i="1" dirty="0" err="1"/>
              <a:t>M</a:t>
            </a:r>
            <a:r>
              <a:rPr lang="en-US" sz="2500" i="1" baseline="-25000" dirty="0" err="1"/>
              <a:t>core</a:t>
            </a:r>
            <a:r>
              <a:rPr lang="en-US" sz="2500" i="1" baseline="-25000" dirty="0"/>
              <a:t> </a:t>
            </a:r>
            <a:r>
              <a:rPr lang="en-US" sz="2500" i="1" dirty="0"/>
              <a:t>/M</a:t>
            </a:r>
            <a:r>
              <a:rPr lang="en-US" sz="2500" i="1" baseline="-25000" dirty="0">
                <a:sym typeface="Wingdings 2" charset="2"/>
              </a:rPr>
              <a:t></a:t>
            </a:r>
            <a:r>
              <a:rPr lang="en-US" sz="2500" dirty="0">
                <a:sym typeface="Wingdings 2" charset="2"/>
              </a:rPr>
              <a:t> ) ≈ 0.37 (</a:t>
            </a:r>
            <a:r>
              <a:rPr lang="en-US" sz="2500" dirty="0" err="1">
                <a:sym typeface="Symbol" charset="2"/>
              </a:rPr>
              <a:t></a:t>
            </a:r>
            <a:r>
              <a:rPr lang="en-US" sz="2500" baseline="-25000" dirty="0" err="1">
                <a:sym typeface="Symbol" charset="2"/>
              </a:rPr>
              <a:t>e</a:t>
            </a:r>
            <a:r>
              <a:rPr lang="en-US" sz="2500" dirty="0">
                <a:sym typeface="Symbol" charset="2"/>
              </a:rPr>
              <a:t> /</a:t>
            </a:r>
            <a:r>
              <a:rPr lang="en-US" sz="2500" baseline="-25000" dirty="0">
                <a:sym typeface="Symbol" charset="2"/>
              </a:rPr>
              <a:t>core</a:t>
            </a:r>
            <a:r>
              <a:rPr lang="en-US" sz="2500" dirty="0">
                <a:sym typeface="Symbol" charset="2"/>
              </a:rPr>
              <a:t>)</a:t>
            </a:r>
            <a:r>
              <a:rPr lang="en-US" sz="2500" baseline="30000" dirty="0">
                <a:sym typeface="Symbol" charset="2"/>
              </a:rPr>
              <a:t>2</a:t>
            </a:r>
            <a:r>
              <a:rPr lang="en-US" sz="2500" dirty="0">
                <a:sym typeface="Symbol" charset="2"/>
              </a:rPr>
              <a:t> </a:t>
            </a:r>
            <a:r>
              <a:rPr lang="en-US" sz="2500" dirty="0">
                <a:sym typeface="Wingdings 2" charset="2"/>
              </a:rPr>
              <a:t>≈ 0.08 - 0.1</a:t>
            </a:r>
            <a:endParaRPr lang="en-US" sz="2500" baseline="30000" dirty="0"/>
          </a:p>
          <a:p>
            <a:pPr eaLnBrk="1" hangingPunct="1">
              <a:lnSpc>
                <a:spcPct val="90000"/>
              </a:lnSpc>
              <a:spcAft>
                <a:spcPts val="600"/>
              </a:spcAft>
            </a:pPr>
            <a:r>
              <a:rPr lang="en-US" sz="2500" dirty="0"/>
              <a:t>Since the M-L relation is so non-linear, L ~ M</a:t>
            </a:r>
            <a:r>
              <a:rPr lang="en-US" sz="2500" baseline="30000" dirty="0">
                <a:sym typeface="Symbol" charset="2"/>
              </a:rPr>
              <a:t></a:t>
            </a:r>
            <a:r>
              <a:rPr lang="en-US" sz="2500" dirty="0">
                <a:sym typeface="Symbol" charset="2"/>
              </a:rPr>
              <a:t>, with </a:t>
            </a:r>
            <a:r>
              <a:rPr lang="en-US" sz="2500" dirty="0" err="1">
                <a:sym typeface="Symbol" charset="2"/>
              </a:rPr>
              <a:t></a:t>
            </a:r>
            <a:r>
              <a:rPr lang="en-US" sz="2500" dirty="0"/>
              <a:t> ~ 3 - 5, </a:t>
            </a:r>
            <a:r>
              <a:rPr lang="en-US" sz="2500" b="1" dirty="0"/>
              <a:t>the more massive a star, the shorter is its MS </a:t>
            </a:r>
            <a:r>
              <a:rPr lang="en-US" sz="2500" b="1" dirty="0" smtClean="0"/>
              <a:t>lifetime:</a:t>
            </a:r>
          </a:p>
          <a:p>
            <a:pPr eaLnBrk="1" hangingPunct="1">
              <a:lnSpc>
                <a:spcPct val="90000"/>
              </a:lnSpc>
              <a:spcAft>
                <a:spcPts val="600"/>
              </a:spcAft>
              <a:buNone/>
            </a:pPr>
            <a:endParaRPr lang="en-US" sz="2500" b="1" dirty="0" smtClean="0"/>
          </a:p>
          <a:p>
            <a:pPr eaLnBrk="1" hangingPunct="1">
              <a:lnSpc>
                <a:spcPct val="90000"/>
              </a:lnSpc>
              <a:spcAft>
                <a:spcPts val="600"/>
              </a:spcAft>
            </a:pPr>
            <a:r>
              <a:rPr lang="en-US" sz="2500" dirty="0"/>
              <a:t>The same principle applies to post-MS stages of stellar </a:t>
            </a:r>
            <a:r>
              <a:rPr lang="en-US" sz="2500" dirty="0" smtClean="0"/>
              <a:t>evolution</a:t>
            </a:r>
          </a:p>
          <a:p>
            <a:pPr>
              <a:lnSpc>
                <a:spcPct val="90000"/>
              </a:lnSpc>
              <a:spcAft>
                <a:spcPts val="600"/>
              </a:spcAft>
            </a:pPr>
            <a:r>
              <a:rPr lang="en-US" sz="2500" dirty="0" smtClean="0"/>
              <a:t>Generally, later stages of stellar evolution last shorter, because there is less fuel to burn, and because of the non-linearity of the             </a:t>
            </a:r>
            <a:r>
              <a:rPr lang="en-US" sz="2500" i="1" dirty="0" smtClean="0"/>
              <a:t>M-L</a:t>
            </a:r>
            <a:r>
              <a:rPr lang="en-US" sz="2500" dirty="0" smtClean="0"/>
              <a:t> relation, which may be driven by the highly non-linear dependence of the TNR rates on </a:t>
            </a:r>
            <a:r>
              <a:rPr lang="en-US" sz="2500" dirty="0" smtClean="0">
                <a:latin typeface="Times New Roman" charset="0"/>
              </a:rPr>
              <a:t>[</a:t>
            </a:r>
            <a:r>
              <a:rPr lang="en-US" sz="2500" i="1" dirty="0" smtClean="0">
                <a:latin typeface="Times New Roman" charset="0"/>
              </a:rPr>
              <a:t>T,</a:t>
            </a:r>
            <a:r>
              <a:rPr lang="en-US" sz="2500" i="1" dirty="0" smtClean="0">
                <a:latin typeface="Times New Roman" charset="0"/>
                <a:sym typeface="Symbol" charset="2"/>
              </a:rPr>
              <a:t></a:t>
            </a:r>
            <a:r>
              <a:rPr lang="en-US" sz="2500" dirty="0" smtClean="0">
                <a:latin typeface="Times New Roman" charset="0"/>
                <a:sym typeface="Symbol" charset="2"/>
              </a:rPr>
              <a:t>] </a:t>
            </a:r>
          </a:p>
        </p:txBody>
      </p:sp>
      <p:graphicFrame>
        <p:nvGraphicFramePr>
          <p:cNvPr id="215043" name="Object 3"/>
          <p:cNvGraphicFramePr>
            <a:graphicFrameLocks noChangeAspect="1"/>
          </p:cNvGraphicFramePr>
          <p:nvPr/>
        </p:nvGraphicFramePr>
        <p:xfrm>
          <a:off x="2730500" y="4114800"/>
          <a:ext cx="3365500" cy="488950"/>
        </p:xfrm>
        <a:graphic>
          <a:graphicData uri="http://schemas.openxmlformats.org/presentationml/2006/ole">
            <p:oleObj spid="_x0000_s215043" name="Equation" r:id="rId3" imgW="1397000" imgH="203200" progId="Equation.3">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52400"/>
            <a:ext cx="9144000" cy="685800"/>
          </a:xfrm>
        </p:spPr>
        <p:txBody>
          <a:bodyPr>
            <a:normAutofit fontScale="90000"/>
          </a:bodyPr>
          <a:lstStyle/>
          <a:p>
            <a:pPr eaLnBrk="1" hangingPunct="1"/>
            <a:r>
              <a:rPr lang="en-US"/>
              <a:t>Stellar Lifetimes on the Main Sequence</a:t>
            </a:r>
          </a:p>
        </p:txBody>
      </p:sp>
      <p:pic>
        <p:nvPicPr>
          <p:cNvPr id="21507" name="Picture 3"/>
          <p:cNvPicPr>
            <a:picLocks noGrp="1" noChangeAspect="1" noChangeArrowheads="1"/>
          </p:cNvPicPr>
          <p:nvPr>
            <p:ph sz="half" idx="1"/>
          </p:nvPr>
        </p:nvPicPr>
        <p:blipFill>
          <a:blip r:embed="rId2">
            <a:lum bright="-4000" contrast="28000"/>
          </a:blip>
          <a:srcRect l="2143" t="16322" r="4286" b="3264"/>
          <a:stretch>
            <a:fillRect/>
          </a:stretch>
        </p:blipFill>
        <p:spPr>
          <a:xfrm>
            <a:off x="55013" y="1066800"/>
            <a:ext cx="9055190" cy="2555680"/>
          </a:xfrm>
        </p:spPr>
      </p:pic>
      <p:pic>
        <p:nvPicPr>
          <p:cNvPr id="21508" name="Picture 4"/>
          <p:cNvPicPr>
            <a:picLocks noChangeAspect="1" noChangeArrowheads="1"/>
          </p:cNvPicPr>
          <p:nvPr/>
        </p:nvPicPr>
        <p:blipFill>
          <a:blip r:embed="rId3">
            <a:lum bright="-4000" contrast="28000"/>
          </a:blip>
          <a:srcRect/>
          <a:stretch>
            <a:fillRect/>
          </a:stretch>
        </p:blipFill>
        <p:spPr bwMode="auto">
          <a:xfrm>
            <a:off x="685800" y="3944938"/>
            <a:ext cx="7848600" cy="283686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629400" y="152400"/>
            <a:ext cx="2362200" cy="5715000"/>
          </a:xfrm>
        </p:spPr>
        <p:txBody>
          <a:bodyPr/>
          <a:lstStyle/>
          <a:p>
            <a:pPr eaLnBrk="1" hangingPunct="1"/>
            <a:r>
              <a:rPr lang="en-US"/>
              <a:t>Stellar Evolution</a:t>
            </a:r>
            <a:r>
              <a:rPr lang="en-US" sz="3200"/>
              <a:t> is a Sequence of Different Energy Production (Nuclear Fusion) Mechanisms</a:t>
            </a:r>
            <a:endParaRPr lang="en-US"/>
          </a:p>
        </p:txBody>
      </p:sp>
      <p:pic>
        <p:nvPicPr>
          <p:cNvPr id="22531" name="Picture 3" descr="Iben-evolphases.pdf                                            000940CC&#10;george's disk                  B9F1EF54:"/>
          <p:cNvPicPr>
            <a:picLocks noChangeAspect="1" noChangeArrowheads="1"/>
          </p:cNvPicPr>
          <p:nvPr/>
        </p:nvPicPr>
        <p:blipFill>
          <a:blip r:embed="rId2">
            <a:lum bright="-16000" contrast="28000"/>
          </a:blip>
          <a:srcRect/>
          <a:stretch>
            <a:fillRect/>
          </a:stretch>
        </p:blipFill>
        <p:spPr bwMode="auto">
          <a:xfrm>
            <a:off x="0" y="77788"/>
            <a:ext cx="6705600" cy="6673850"/>
          </a:xfrm>
          <a:prstGeom prst="rect">
            <a:avLst/>
          </a:prstGeom>
          <a:noFill/>
          <a:ln w="9525">
            <a:noFill/>
            <a:miter lim="800000"/>
            <a:headEnd/>
            <a:tailEnd/>
          </a:ln>
        </p:spPr>
      </p:pic>
      <p:sp>
        <p:nvSpPr>
          <p:cNvPr id="22532" name="Text Box 4"/>
          <p:cNvSpPr txBox="1">
            <a:spLocks noChangeArrowheads="1"/>
          </p:cNvSpPr>
          <p:nvPr/>
        </p:nvSpPr>
        <p:spPr bwMode="auto">
          <a:xfrm>
            <a:off x="7086600" y="6248400"/>
            <a:ext cx="20574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i="1"/>
              <a:t>(From Iben)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690</TotalTime>
  <Words>5280</Words>
  <Application>Microsoft Macintosh PowerPoint</Application>
  <PresentationFormat>On-screen Show (4:3)</PresentationFormat>
  <Paragraphs>492</Paragraphs>
  <Slides>66</Slides>
  <Notes>11</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Office Theme</vt:lpstr>
      <vt:lpstr>Equation</vt:lpstr>
      <vt:lpstr>Ay 124 – Lecture 3 Stars, Their Evolution, Their Luminosity and Mass Functions</vt:lpstr>
      <vt:lpstr>Understanding Stellar Populations</vt:lpstr>
      <vt:lpstr>Typical HRD for an old (evolved) stellar population, e.g., a globular cluster</vt:lpstr>
      <vt:lpstr>Stars of Different Mass Evolve Off the MS Along Different Paths in the HRD, but the Physics is Basically the Same</vt:lpstr>
      <vt:lpstr>Main Sequence and the Range of Stellar Masses</vt:lpstr>
      <vt:lpstr>Slide 6</vt:lpstr>
      <vt:lpstr>Stellar Lifetimes on the Main Sequence</vt:lpstr>
      <vt:lpstr>Stellar Lifetimes on the Main Sequence</vt:lpstr>
      <vt:lpstr>Stellar Evolution is a Sequence of Different Energy Production (Nuclear Fusion) Mechanisms</vt:lpstr>
      <vt:lpstr>Pathways of Stellar Evolution</vt:lpstr>
      <vt:lpstr>Very Low Mass Stars: Red Dwarfs</vt:lpstr>
      <vt:lpstr>The End of the MS Phase</vt:lpstr>
      <vt:lpstr>Red Giants</vt:lpstr>
      <vt:lpstr>Helium Flash: The End of the RGB</vt:lpstr>
      <vt:lpstr>Low-mass stars go through two distinct red giant stages </vt:lpstr>
      <vt:lpstr>Dredge-ups bring the products of nuclear fusion to a giant star’s surface</vt:lpstr>
      <vt:lpstr>The End Phases of Stellar Evolution</vt:lpstr>
      <vt:lpstr>The Life and Death of Stars</vt:lpstr>
      <vt:lpstr>Planetary Nebulae</vt:lpstr>
      <vt:lpstr>Planetary Nebulae From HST</vt:lpstr>
      <vt:lpstr>The Future of the Sun</vt:lpstr>
      <vt:lpstr>High-mass stars create heavy elements in their cores</vt:lpstr>
      <vt:lpstr>Slide 23</vt:lpstr>
      <vt:lpstr>Testing Stellar Evolution</vt:lpstr>
      <vt:lpstr>Slide 25</vt:lpstr>
      <vt:lpstr>Slide 26</vt:lpstr>
      <vt:lpstr>Stellar Masses</vt:lpstr>
      <vt:lpstr>Slide 28</vt:lpstr>
      <vt:lpstr>Slide 29</vt:lpstr>
      <vt:lpstr>Slide 30</vt:lpstr>
      <vt:lpstr>Slide 31</vt:lpstr>
      <vt:lpstr>Slide 32</vt:lpstr>
      <vt:lpstr>Slide 33</vt:lpstr>
      <vt:lpstr>Stellar Mass-Luminosity Relation</vt:lpstr>
      <vt:lpstr>Stellar Luminosity and Mass Functions</vt:lpstr>
      <vt:lpstr>Determining the IMF is a tricky business…</vt:lpstr>
      <vt:lpstr>Slide 37</vt:lpstr>
      <vt:lpstr>Slide 38</vt:lpstr>
      <vt:lpstr>Distances to Large Samples of Stars</vt:lpstr>
      <vt:lpstr>Slide 40</vt:lpstr>
      <vt:lpstr>Slide 41</vt:lpstr>
      <vt:lpstr>Slide 42</vt:lpstr>
      <vt:lpstr>Slide 43</vt:lpstr>
      <vt:lpstr>Slide 44</vt:lpstr>
      <vt:lpstr>Slide 45</vt:lpstr>
      <vt:lpstr>Slide 46</vt:lpstr>
      <vt:lpstr>The Mass-Luminosity Relation</vt:lpstr>
      <vt:lpstr>Slide 48</vt:lpstr>
      <vt:lpstr>Slide 49</vt:lpstr>
      <vt:lpstr>Slide 50</vt:lpstr>
      <vt:lpstr>Slide 51</vt:lpstr>
      <vt:lpstr>Slide 52</vt:lpstr>
      <vt:lpstr>The Physical Origin of the IMF</vt:lpstr>
      <vt:lpstr>The Universality of the IMF?</vt:lpstr>
      <vt:lpstr>Where are the Baryons?</vt:lpstr>
      <vt:lpstr>Slide 56</vt:lpstr>
      <vt:lpstr>Expected Gravitational Microlensing Lightcurves:</vt:lpstr>
      <vt:lpstr>How Can We Detect MACHOs ?</vt:lpstr>
      <vt:lpstr>Slide 59</vt:lpstr>
      <vt:lpstr>The First MACHO Event Seen in the LMC Experiment </vt:lpstr>
      <vt:lpstr>Slide 61</vt:lpstr>
      <vt:lpstr>Slide 62</vt:lpstr>
      <vt:lpstr>Slide 63</vt:lpstr>
      <vt:lpstr>What Are MACHOs?</vt:lpstr>
      <vt:lpstr>Slide 65</vt:lpstr>
      <vt:lpstr>Slide 66</vt:lpstr>
    </vt:vector>
  </TitlesOfParts>
  <Company>Caltech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 124 Structure and Dynamics of Galaxies Winter 2009</dc:title>
  <dc:creator>George Djorgovski</dc:creator>
  <cp:lastModifiedBy>George Djorgovski</cp:lastModifiedBy>
  <cp:revision>19</cp:revision>
  <dcterms:created xsi:type="dcterms:W3CDTF">2009-01-14T17:25:26Z</dcterms:created>
  <dcterms:modified xsi:type="dcterms:W3CDTF">2009-01-14T18:24:20Z</dcterms:modified>
</cp:coreProperties>
</file>