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Microsoft_Equation21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embeddings/Microsoft_Equation15.bin" ContentType="application/vnd.openxmlformats-officedocument.oleObject"/>
  <Override PartName="/ppt/embeddings/Microsoft_Equation22.bin" ContentType="application/vnd.openxmlformats-officedocument.oleObject"/>
  <Override PartName="/ppt/embeddings/Microsoft_Equation28.bin" ContentType="application/vnd.openxmlformats-officedocument.oleObject"/>
  <Override PartName="/ppt/embeddings/Microsoft_Equation38.bin" ContentType="application/vnd.openxmlformats-officedocument.oleObject"/>
  <Override PartName="/docProps/app.xml" ContentType="application/vnd.openxmlformats-officedocument.extended-properties+xml"/>
  <Override PartName="/ppt/embeddings/Microsoft_Equation29.bin" ContentType="application/vnd.openxmlformats-officedocument.oleObject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embeddings/Microsoft_Equation34.bin" ContentType="application/vnd.openxmlformats-officedocument.oleObject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8.bin" ContentType="application/vnd.openxmlformats-officedocument.oleObject"/>
  <Override PartName="/ppt/embeddings/Microsoft_Equation16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embeddings/Microsoft_Equation12.bin" ContentType="application/vnd.openxmlformats-officedocument.oleObject"/>
  <Override PartName="/ppt/embeddings/Microsoft_Equation14.bin" ContentType="application/vnd.openxmlformats-officedocument.oleObject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11.bin" ContentType="application/vnd.openxmlformats-officedocument.oleObject"/>
  <Override PartName="/ppt/embeddings/Microsoft_Equation19.bin" ContentType="application/vnd.openxmlformats-officedocument.oleObject"/>
  <Override PartName="/ppt/embeddings/Microsoft_Equation4.bin" ContentType="application/vnd.openxmlformats-officedocument.oleObject"/>
  <Override PartName="/ppt/embeddings/Microsoft_Equation20.bin" ContentType="application/vnd.openxmlformats-officedocument.oleObject"/>
  <Override PartName="/ppt/embeddings/Microsoft_Equation25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23.bin" ContentType="application/vnd.openxmlformats-officedocument.oleObject"/>
  <Override PartName="/ppt/embeddings/Microsoft_Equation10.bin" ContentType="application/vnd.openxmlformats-officedocument.oleObject"/>
  <Override PartName="/ppt/embeddings/Microsoft_Equation26.bin" ContentType="application/vnd.openxmlformats-officedocument.oleObject"/>
  <Override PartName="/ppt/embeddings/Microsoft_Equation5.bin" ContentType="application/vnd.openxmlformats-officedocument.oleObject"/>
  <Override PartName="/ppt/embeddings/Microsoft_Equation33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8.bin" ContentType="application/vnd.openxmlformats-officedocument.oleObject"/>
  <Override PartName="/ppt/embeddings/Microsoft_Equation35.bin" ContentType="application/vnd.openxmlformats-officedocument.oleObject"/>
  <Override PartName="/ppt/slideLayouts/slideLayout4.xml" ContentType="application/vnd.openxmlformats-officedocument.presentationml.slideLayout+xml"/>
  <Override PartName="/ppt/embeddings/Microsoft_Equation36.bin" ContentType="application/vnd.openxmlformats-officedocument.oleObject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embeddings/Microsoft_Equation31.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embeddings/Microsoft_Equation24.bin" ContentType="application/vnd.openxmlformats-officedocument.oleObject"/>
  <Override PartName="/ppt/embeddings/Microsoft_Equation27.bin" ContentType="application/vnd.openxmlformats-officedocument.oleObject"/>
  <Override PartName="/ppt/embeddings/Microsoft_Equation30.bin" ContentType="application/vnd.openxmlformats-officedocument.oleObject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37.bin" ContentType="application/vnd.openxmlformats-officedocument.oleObject"/>
  <Default Extension="bin" ContentType="application/vnd.openxmlformats-officedocument.presentationml.printerSettings"/>
  <Override PartName="/ppt/embeddings/Microsoft_Equation6.bin" ContentType="application/vnd.openxmlformats-officedocument.oleObject"/>
  <Override PartName="/ppt/embeddings/Microsoft_Equation32.bin" ContentType="application/vnd.openxmlformats-officedocument.oleObject"/>
  <Override PartName="/ppt/slides/slide9.xml" ContentType="application/vnd.openxmlformats-officedocument.presentationml.slide+xml"/>
  <Override PartName="/ppt/embeddings/Microsoft_Equation3.bin" ContentType="application/vnd.openxmlformats-officedocument.oleObject"/>
  <Default Extension="rels" ContentType="application/vnd.openxmlformats-package.relationships+xml"/>
  <Override PartName="/ppt/slides/slide24.xml" ContentType="application/vnd.openxmlformats-officedocument.presentationml.slide+xml"/>
  <Override PartName="/ppt/embeddings/Microsoft_Equation17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D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 horzBarState="maximized">
    <p:restoredLeft sz="9982" autoAdjust="0"/>
    <p:restoredTop sz="94660"/>
  </p:normalViewPr>
  <p:slideViewPr>
    <p:cSldViewPr snapToObjects="1">
      <p:cViewPr>
        <p:scale>
          <a:sx n="110" d="100"/>
          <a:sy n="110" d="100"/>
        </p:scale>
        <p:origin x="-2688" y="-1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9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ict"/><Relationship Id="rId1" Type="http://schemas.openxmlformats.org/officeDocument/2006/relationships/image" Target="../media/image5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ict"/><Relationship Id="rId1" Type="http://schemas.openxmlformats.org/officeDocument/2006/relationships/image" Target="../media/image32.pict"/><Relationship Id="rId2" Type="http://schemas.openxmlformats.org/officeDocument/2006/relationships/image" Target="../media/image33.pict"/><Relationship Id="rId3" Type="http://schemas.openxmlformats.org/officeDocument/2006/relationships/image" Target="../media/image34.pict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ict"/><Relationship Id="rId3" Type="http://schemas.openxmlformats.org/officeDocument/2006/relationships/image" Target="../media/image38.pict"/><Relationship Id="rId1" Type="http://schemas.openxmlformats.org/officeDocument/2006/relationships/image" Target="../media/image36.pict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ict"/><Relationship Id="rId1" Type="http://schemas.openxmlformats.org/officeDocument/2006/relationships/image" Target="../media/image39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ict"/><Relationship Id="rId3" Type="http://schemas.openxmlformats.org/officeDocument/2006/relationships/image" Target="../media/image10.pict"/><Relationship Id="rId1" Type="http://schemas.openxmlformats.org/officeDocument/2006/relationships/image" Target="../media/image8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ict"/><Relationship Id="rId1" Type="http://schemas.openxmlformats.org/officeDocument/2006/relationships/image" Target="../media/image12.pict"/><Relationship Id="rId2" Type="http://schemas.openxmlformats.org/officeDocument/2006/relationships/image" Target="../media/image13.pict"/><Relationship Id="rId3" Type="http://schemas.openxmlformats.org/officeDocument/2006/relationships/image" Target="../media/image14.pict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ict"/><Relationship Id="rId3" Type="http://schemas.openxmlformats.org/officeDocument/2006/relationships/image" Target="../media/image18.pict"/><Relationship Id="rId1" Type="http://schemas.openxmlformats.org/officeDocument/2006/relationships/image" Target="../media/image16.pict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ict"/><Relationship Id="rId1" Type="http://schemas.openxmlformats.org/officeDocument/2006/relationships/image" Target="../media/image19.pict"/><Relationship Id="rId2" Type="http://schemas.openxmlformats.org/officeDocument/2006/relationships/image" Target="../media/image20.pict"/><Relationship Id="rId3" Type="http://schemas.openxmlformats.org/officeDocument/2006/relationships/image" Target="../media/image21.pict"/><Relationship Id="rId5" Type="http://schemas.openxmlformats.org/officeDocument/2006/relationships/image" Target="../media/image23.pict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ict"/><Relationship Id="rId1" Type="http://schemas.openxmlformats.org/officeDocument/2006/relationships/image" Target="../media/image24.pict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ict"/><Relationship Id="rId1" Type="http://schemas.openxmlformats.org/officeDocument/2006/relationships/image" Target="../media/image26.pict"/><Relationship Id="rId2" Type="http://schemas.openxmlformats.org/officeDocument/2006/relationships/image" Target="../media/image27.pict"/><Relationship Id="rId3" Type="http://schemas.openxmlformats.org/officeDocument/2006/relationships/image" Target="../media/image2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17CCF-9F2F-F84F-8E7A-3342111F2082}" type="datetimeFigureOut">
              <a:rPr lang="en-US" smtClean="0"/>
              <a:pPr/>
              <a:t>1/25/09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7E0BC-801C-5B41-98AB-52D4CEB3F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21626-8518-7740-9B8B-5E6033FA842E}" type="datetimeFigureOut">
              <a:rPr lang="en-US" smtClean="0"/>
              <a:pPr/>
              <a:t>1/25/09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99783-D8B2-3D46-BD50-1518CE22F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21626-8518-7740-9B8B-5E6033FA842E}" type="datetimeFigureOut">
              <a:rPr lang="en-US" smtClean="0"/>
              <a:pPr/>
              <a:t>1/25/09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99783-D8B2-3D46-BD50-1518CE22F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21626-8518-7740-9B8B-5E6033FA842E}" type="datetimeFigureOut">
              <a:rPr lang="en-US" smtClean="0"/>
              <a:pPr/>
              <a:t>1/25/09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99783-D8B2-3D46-BD50-1518CE22F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21626-8518-7740-9B8B-5E6033FA842E}" type="datetimeFigureOut">
              <a:rPr lang="en-US" smtClean="0"/>
              <a:pPr/>
              <a:t>1/25/09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99783-D8B2-3D46-BD50-1518CE22F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21626-8518-7740-9B8B-5E6033FA842E}" type="datetimeFigureOut">
              <a:rPr lang="en-US" smtClean="0"/>
              <a:pPr/>
              <a:t>1/25/09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99783-D8B2-3D46-BD50-1518CE22F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21626-8518-7740-9B8B-5E6033FA842E}" type="datetimeFigureOut">
              <a:rPr lang="en-US" smtClean="0"/>
              <a:pPr/>
              <a:t>1/25/09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99783-D8B2-3D46-BD50-1518CE22F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21626-8518-7740-9B8B-5E6033FA842E}" type="datetimeFigureOut">
              <a:rPr lang="en-US" smtClean="0"/>
              <a:pPr/>
              <a:t>1/25/09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99783-D8B2-3D46-BD50-1518CE22F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21626-8518-7740-9B8B-5E6033FA842E}" type="datetimeFigureOut">
              <a:rPr lang="en-US" smtClean="0"/>
              <a:pPr/>
              <a:t>1/25/09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99783-D8B2-3D46-BD50-1518CE22F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21626-8518-7740-9B8B-5E6033FA842E}" type="datetimeFigureOut">
              <a:rPr lang="en-US" smtClean="0"/>
              <a:pPr/>
              <a:t>1/25/09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99783-D8B2-3D46-BD50-1518CE22F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21626-8518-7740-9B8B-5E6033FA842E}" type="datetimeFigureOut">
              <a:rPr lang="en-US" smtClean="0"/>
              <a:pPr/>
              <a:t>1/25/09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99783-D8B2-3D46-BD50-1518CE22F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C21626-8518-7740-9B8B-5E6033FA842E}" type="datetimeFigureOut">
              <a:rPr lang="en-US" smtClean="0"/>
              <a:pPr/>
              <a:t>1/25/09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99783-D8B2-3D46-BD50-1518CE22F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839200" cy="60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0090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1.bin"/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10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2.bin"/><Relationship Id="rId5" Type="http://schemas.openxmlformats.org/officeDocument/2006/relationships/oleObject" Target="../embeddings/Microsoft_Equation14.bin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6.bin"/><Relationship Id="rId5" Type="http://schemas.openxmlformats.org/officeDocument/2006/relationships/oleObject" Target="../embeddings/Microsoft_Equation17.bin"/><Relationship Id="rId7" Type="http://schemas.openxmlformats.org/officeDocument/2006/relationships/oleObject" Target="../embeddings/Microsoft_Equation1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5.bin"/><Relationship Id="rId6" Type="http://schemas.openxmlformats.org/officeDocument/2006/relationships/oleObject" Target="../embeddings/Microsoft_Equation18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0.bin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25.bin"/><Relationship Id="rId4" Type="http://schemas.openxmlformats.org/officeDocument/2006/relationships/oleObject" Target="../embeddings/Microsoft_Equation23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2.bin"/><Relationship Id="rId5" Type="http://schemas.openxmlformats.org/officeDocument/2006/relationships/oleObject" Target="../embeddings/Microsoft_Equation2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6.bin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7.bin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31.bin"/><Relationship Id="rId4" Type="http://schemas.openxmlformats.org/officeDocument/2006/relationships/oleObject" Target="../embeddings/Microsoft_Equation29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8.bin"/><Relationship Id="rId5" Type="http://schemas.openxmlformats.org/officeDocument/2006/relationships/oleObject" Target="../embeddings/Microsoft_Equation30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32.bin"/><Relationship Id="rId5" Type="http://schemas.openxmlformats.org/officeDocument/2006/relationships/oleObject" Target="../embeddings/Microsoft_Equation3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3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37.bin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38.bin"/><Relationship Id="rId1" Type="http://schemas.openxmlformats.org/officeDocument/2006/relationships/vmlDrawing" Target="../drawings/vmlDrawing16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4.bin"/><Relationship Id="rId5" Type="http://schemas.openxmlformats.org/officeDocument/2006/relationships/oleObject" Target="../embeddings/Microsoft_Equation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7.bin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mCen_trim2.jpg"/>
          <p:cNvPicPr>
            <a:picLocks noChangeAspect="1"/>
          </p:cNvPicPr>
          <p:nvPr/>
        </p:nvPicPr>
        <p:blipFill>
          <a:blip r:embed="rId2"/>
          <a:srcRect l="8250" r="8625"/>
          <a:stretch>
            <a:fillRect/>
          </a:stretch>
        </p:blipFill>
        <p:spPr>
          <a:xfrm>
            <a:off x="0" y="0"/>
            <a:ext cx="9144000" cy="6875188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92405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Ay 124 – Lecture</a:t>
            </a:r>
            <a:r>
              <a:rPr lang="en-US" sz="3000" dirty="0" smtClean="0">
                <a:solidFill>
                  <a:srgbClr val="FFFF00"/>
                </a:solidFill>
              </a:rPr>
              <a:t> 4 </a:t>
            </a:r>
            <a:r>
              <a:rPr lang="en-US" sz="3000" dirty="0" smtClean="0">
                <a:solidFill>
                  <a:srgbClr val="FFFF00"/>
                </a:solidFill>
              </a:rPr>
              <a:t>– Supplementary Slides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Stellar Dynamics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124200" y="228600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Helvetica" charset="0"/>
              </a:rPr>
              <a:t>Weak encounters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216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Stars with impact parameter b &gt;&gt; r</a:t>
            </a:r>
            <a:r>
              <a:rPr lang="en-US" baseline="-25000">
                <a:latin typeface="Helvetica" charset="0"/>
              </a:rPr>
              <a:t>s</a:t>
            </a:r>
            <a:r>
              <a:rPr lang="en-US">
                <a:latin typeface="Helvetica" charset="0"/>
              </a:rPr>
              <a:t> will also perturb the </a:t>
            </a:r>
          </a:p>
          <a:p>
            <a:r>
              <a:rPr lang="en-US">
                <a:latin typeface="Helvetica" charset="0"/>
              </a:rPr>
              <a:t>orbit. Path of the star will be deflected by a very small angle</a:t>
            </a:r>
          </a:p>
          <a:p>
            <a:r>
              <a:rPr lang="en-US">
                <a:latin typeface="Helvetica" charset="0"/>
              </a:rPr>
              <a:t>by any one encounter, but cumulative effect can be large.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4800" y="2057400"/>
            <a:ext cx="7966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Because the angle of deflection is small, can approximate</a:t>
            </a:r>
          </a:p>
          <a:p>
            <a:r>
              <a:rPr lang="en-US">
                <a:latin typeface="Helvetica" charset="0"/>
              </a:rPr>
              <a:t>situation by assuming that the star follows </a:t>
            </a:r>
            <a:r>
              <a:rPr lang="en-US" i="1">
                <a:latin typeface="Helvetica" charset="0"/>
              </a:rPr>
              <a:t>unperturbed</a:t>
            </a:r>
            <a:endParaRPr lang="en-US">
              <a:latin typeface="Helvetica" charset="0"/>
            </a:endParaRPr>
          </a:p>
          <a:p>
            <a:r>
              <a:rPr lang="en-US">
                <a:latin typeface="Helvetica" charset="0"/>
              </a:rPr>
              <a:t>trajectory: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371600" y="3886200"/>
            <a:ext cx="5638800" cy="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038600" y="3886200"/>
            <a:ext cx="0" cy="1219200"/>
          </a:xfrm>
          <a:prstGeom prst="line">
            <a:avLst/>
          </a:prstGeom>
          <a:noFill/>
          <a:ln w="222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4038600" y="3886200"/>
            <a:ext cx="2209800" cy="1219200"/>
          </a:xfrm>
          <a:prstGeom prst="line">
            <a:avLst/>
          </a:prstGeom>
          <a:noFill/>
          <a:ln w="22225">
            <a:solidFill>
              <a:schemeClr val="tx2"/>
            </a:solidFill>
            <a:prstDash val="dash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4038600" y="3581400"/>
            <a:ext cx="2209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162800" y="37338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Helvetica" charset="0"/>
              </a:rPr>
              <a:t>Velocity V</a:t>
            </a: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3962400" y="5029200"/>
            <a:ext cx="152400" cy="152400"/>
          </a:xfrm>
          <a:prstGeom prst="ellipse">
            <a:avLst/>
          </a:prstGeom>
          <a:solidFill>
            <a:srgbClr val="A31714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6172200" y="3810000"/>
            <a:ext cx="152400" cy="152400"/>
          </a:xfrm>
          <a:prstGeom prst="ellipse">
            <a:avLst/>
          </a:prstGeom>
          <a:solidFill>
            <a:srgbClr val="A31714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096000" y="4086225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Helvetica" charset="0"/>
              </a:rPr>
              <a:t>Star mass M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114800" y="5043488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Helvetica" charset="0"/>
              </a:rPr>
              <a:t>Star mass m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514600" y="4162425"/>
            <a:ext cx="149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Helvetica" charset="0"/>
              </a:rPr>
              <a:t>Impact</a:t>
            </a:r>
          </a:p>
          <a:p>
            <a:r>
              <a:rPr lang="en-US" sz="1800" b="1">
                <a:solidFill>
                  <a:schemeClr val="tx2"/>
                </a:solidFill>
                <a:latin typeface="Helvetica" charset="0"/>
              </a:rPr>
              <a:t>parameter b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438650" y="3214688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Helvetica" charset="0"/>
              </a:rPr>
              <a:t>Distance Vt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04800" y="5464175"/>
            <a:ext cx="7675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Define distance of closest approach to be b; define this </a:t>
            </a:r>
          </a:p>
          <a:p>
            <a:r>
              <a:rPr lang="en-US">
                <a:latin typeface="Helvetica" charset="0"/>
              </a:rPr>
              <a:t>moment to be t = 0.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257800" y="39624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Symbol" charset="2"/>
              </a:rPr>
              <a:t>q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181600" y="4510088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Helvetica" charset="0"/>
              </a:rPr>
              <a:t>Distance d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7051675" y="640080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" y="282575"/>
            <a:ext cx="797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Force on star M due to gravitational attraction of star m is: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295400" y="914400"/>
          <a:ext cx="2679700" cy="706438"/>
        </p:xfrm>
        <a:graphic>
          <a:graphicData uri="http://schemas.openxmlformats.org/presentationml/2006/ole">
            <p:oleObj spid="_x0000_s446466" name="Equation" r:id="rId3" imgW="1397000" imgH="368300" progId="Equation.3">
              <p:embed/>
            </p:oleObj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267200" y="1081088"/>
            <a:ext cx="301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charset="0"/>
              </a:rPr>
              <a:t>(along line joining two stars)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88925" y="1752600"/>
            <a:ext cx="797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Component of the force </a:t>
            </a:r>
            <a:r>
              <a:rPr lang="en-US" b="1">
                <a:latin typeface="Helvetica" charset="0"/>
              </a:rPr>
              <a:t>perpendicular</a:t>
            </a:r>
            <a:r>
              <a:rPr lang="en-US">
                <a:latin typeface="Helvetica" charset="0"/>
              </a:rPr>
              <a:t> to the direction of </a:t>
            </a:r>
          </a:p>
          <a:p>
            <a:r>
              <a:rPr lang="en-US">
                <a:latin typeface="Helvetica" charset="0"/>
              </a:rPr>
              <a:t>motion of star M is:</a:t>
            </a:r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1295400" y="2667000"/>
          <a:ext cx="4235450" cy="895350"/>
        </p:xfrm>
        <a:graphic>
          <a:graphicData uri="http://schemas.openxmlformats.org/presentationml/2006/ole">
            <p:oleObj spid="_x0000_s446467" name="Equation" r:id="rId4" imgW="2222500" imgH="469900" progId="Equation.3">
              <p:embed/>
            </p:oleObj>
          </a:graphicData>
        </a:graphic>
      </p:graphicFrame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88925" y="3810000"/>
            <a:ext cx="436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Using F = mass x acceleration:</a:t>
            </a:r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4648200" y="3706813"/>
          <a:ext cx="1524000" cy="712787"/>
        </p:xfrm>
        <a:graphic>
          <a:graphicData uri="http://schemas.openxmlformats.org/presentationml/2006/ole">
            <p:oleObj spid="_x0000_s446468" name="Equation" r:id="rId5" imgW="787400" imgH="368300" progId="Equation.3">
              <p:embed/>
            </p:oleObj>
          </a:graphicData>
        </a:graphic>
      </p:graphicFrame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6248400" y="3886200"/>
            <a:ext cx="685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858000" y="3276600"/>
            <a:ext cx="2228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charset="0"/>
              </a:rPr>
              <a:t>Velocity component</a:t>
            </a:r>
          </a:p>
          <a:p>
            <a:r>
              <a:rPr lang="en-US" sz="1800">
                <a:latin typeface="Helvetica" charset="0"/>
              </a:rPr>
              <a:t>perpendicular to</a:t>
            </a:r>
          </a:p>
          <a:p>
            <a:r>
              <a:rPr lang="en-US" sz="1800">
                <a:latin typeface="Helvetica" charset="0"/>
              </a:rPr>
              <a:t>the original direction</a:t>
            </a:r>
          </a:p>
          <a:p>
            <a:r>
              <a:rPr lang="en-US" sz="1800">
                <a:latin typeface="Helvetica" charset="0"/>
              </a:rPr>
              <a:t>of motion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88925" y="4549775"/>
            <a:ext cx="8504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Integrate this equation with respect to time to get final velocity</a:t>
            </a:r>
          </a:p>
          <a:p>
            <a:r>
              <a:rPr lang="en-US">
                <a:latin typeface="Helvetica" charset="0"/>
              </a:rPr>
              <a:t>in the perpendicular direction.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88925" y="5387975"/>
            <a:ext cx="750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Note: in this approximation, consistent to assume that </a:t>
            </a:r>
          </a:p>
        </p:txBody>
      </p:sp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7696200" y="5410200"/>
          <a:ext cx="392113" cy="457200"/>
        </p:xfrm>
        <a:graphic>
          <a:graphicData uri="http://schemas.openxmlformats.org/presentationml/2006/ole">
            <p:oleObj spid="_x0000_s446469" name="Equation" r:id="rId6" imgW="152400" imgH="177800" progId="Equation.3">
              <p:embed/>
            </p:oleObj>
          </a:graphicData>
        </a:graphic>
      </p:graphicFrame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88925" y="5730875"/>
            <a:ext cx="810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remains unchanged. Whole calculation is OK provided that</a:t>
            </a:r>
          </a:p>
          <a:p>
            <a:r>
              <a:rPr lang="en-US">
                <a:latin typeface="Helvetica" charset="0"/>
              </a:rPr>
              <a:t>the perpendicular velocity gain is </a:t>
            </a:r>
            <a:r>
              <a:rPr lang="en-US" i="1">
                <a:latin typeface="Helvetica" charset="0"/>
              </a:rPr>
              <a:t>small</a:t>
            </a:r>
            <a:r>
              <a:rPr lang="en-US">
                <a:latin typeface="Helvetica" charset="0"/>
              </a:rPr>
              <a:t>.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899275" y="647700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88925" y="381000"/>
            <a:ext cx="427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Final perpendicular velocity is: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219200" y="990600"/>
          <a:ext cx="3886200" cy="2520950"/>
        </p:xfrm>
        <a:graphic>
          <a:graphicData uri="http://schemas.openxmlformats.org/presentationml/2006/ole">
            <p:oleObj spid="_x0000_s447490" name="Equation" r:id="rId3" imgW="2209800" imgH="1435100" progId="Equation.3">
              <p:embed/>
            </p:oleObj>
          </a:graphicData>
        </a:graphic>
      </p:graphicFrame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5334000" y="29718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400800" y="2514600"/>
            <a:ext cx="2647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charset="0"/>
              </a:rPr>
              <a:t>As before, small V leads</a:t>
            </a:r>
          </a:p>
          <a:p>
            <a:r>
              <a:rPr lang="en-US" sz="1800">
                <a:latin typeface="Helvetica" charset="0"/>
              </a:rPr>
              <a:t>to larger deflection</a:t>
            </a:r>
          </a:p>
          <a:p>
            <a:r>
              <a:rPr lang="en-US" sz="1800">
                <a:latin typeface="Helvetica" charset="0"/>
              </a:rPr>
              <a:t>during the flyby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88925" y="3733800"/>
            <a:ext cx="276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Deflection </a:t>
            </a:r>
            <a:r>
              <a:rPr lang="en-US" i="1">
                <a:latin typeface="Helvetica" charset="0"/>
              </a:rPr>
              <a:t>angle</a:t>
            </a:r>
            <a:r>
              <a:rPr lang="en-US">
                <a:latin typeface="Helvetica" charset="0"/>
              </a:rPr>
              <a:t> is: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752600" y="4648200"/>
            <a:ext cx="2590800" cy="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4343400" y="4648200"/>
            <a:ext cx="0" cy="60960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1752600" y="4648200"/>
            <a:ext cx="2590800" cy="60960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590800" y="4572000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Symbol" charset="2"/>
              </a:rPr>
              <a:t>a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032125" y="42814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Helvetica" charset="0"/>
              </a:rPr>
              <a:t>V</a:t>
            </a:r>
          </a:p>
        </p:txBody>
      </p:sp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4419600" y="4724400"/>
          <a:ext cx="596900" cy="379413"/>
        </p:xfrm>
        <a:graphic>
          <a:graphicData uri="http://schemas.openxmlformats.org/presentationml/2006/ole">
            <p:oleObj spid="_x0000_s447491" name="Equation" r:id="rId4" imgW="279400" imgH="177800" progId="Equation.3">
              <p:embed/>
            </p:oleObj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5410200" y="4538663"/>
          <a:ext cx="2895600" cy="719137"/>
        </p:xfrm>
        <a:graphic>
          <a:graphicData uri="http://schemas.openxmlformats.org/presentationml/2006/ole">
            <p:oleObj spid="_x0000_s447492" name="Equation" r:id="rId5" imgW="1485900" imgH="368300" progId="Equation.3">
              <p:embed/>
            </p:oleObj>
          </a:graphicData>
        </a:graphic>
      </p:graphicFrame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88925" y="5502275"/>
            <a:ext cx="7404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Setting V = c, see that this is exactly half the correct </a:t>
            </a:r>
          </a:p>
          <a:p>
            <a:r>
              <a:rPr lang="en-US">
                <a:latin typeface="Helvetica" charset="0"/>
              </a:rPr>
              <a:t>relativistic value for massless particles (e.g. photons).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7051675" y="647700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752600" y="914400"/>
            <a:ext cx="5334000" cy="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590800" y="914400"/>
            <a:ext cx="0" cy="457200"/>
          </a:xfrm>
          <a:prstGeom prst="line">
            <a:avLst/>
          </a:prstGeom>
          <a:noFill/>
          <a:ln w="22225">
            <a:solidFill>
              <a:srgbClr val="A31714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4267200" y="304800"/>
            <a:ext cx="0" cy="609600"/>
          </a:xfrm>
          <a:prstGeom prst="line">
            <a:avLst/>
          </a:prstGeom>
          <a:noFill/>
          <a:ln w="22225">
            <a:solidFill>
              <a:srgbClr val="A31714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5029200" y="914400"/>
            <a:ext cx="0" cy="228600"/>
          </a:xfrm>
          <a:prstGeom prst="line">
            <a:avLst/>
          </a:prstGeom>
          <a:noFill/>
          <a:ln w="22225">
            <a:solidFill>
              <a:srgbClr val="A31714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2362200" y="1447800"/>
          <a:ext cx="431800" cy="301625"/>
        </p:xfrm>
        <a:graphic>
          <a:graphicData uri="http://schemas.openxmlformats.org/presentationml/2006/ole">
            <p:oleObj spid="_x0000_s448514" name="Equation" r:id="rId3" imgW="254000" imgH="177800" progId="Equation.3">
              <p:embed/>
            </p:oleObj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3671888" y="304800"/>
          <a:ext cx="454025" cy="301625"/>
        </p:xfrm>
        <a:graphic>
          <a:graphicData uri="http://schemas.openxmlformats.org/presentationml/2006/ole">
            <p:oleObj spid="_x0000_s448515" name="Equation" r:id="rId4" imgW="266700" imgH="177800" progId="Equation.3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4803775" y="1298575"/>
          <a:ext cx="454025" cy="301625"/>
        </p:xfrm>
        <a:graphic>
          <a:graphicData uri="http://schemas.openxmlformats.org/presentationml/2006/ole">
            <p:oleObj spid="_x0000_s448516" name="Equation" r:id="rId5" imgW="266700" imgH="177800" progId="Equation.3">
              <p:embed/>
            </p:oleObj>
          </a:graphicData>
        </a:graphic>
      </p:graphicFrame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88925" y="1905000"/>
            <a:ext cx="8537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If the star receives many independent deflections, each with </a:t>
            </a:r>
          </a:p>
          <a:p>
            <a:r>
              <a:rPr lang="en-US">
                <a:latin typeface="Helvetica" charset="0"/>
              </a:rPr>
              <a:t>a random direction, expected value of the perpendicular </a:t>
            </a:r>
          </a:p>
          <a:p>
            <a:r>
              <a:rPr lang="en-US">
                <a:latin typeface="Helvetica" charset="0"/>
              </a:rPr>
              <a:t>velocity after time t is obtained by summing the </a:t>
            </a:r>
            <a:r>
              <a:rPr lang="en-US" i="1">
                <a:latin typeface="Helvetica" charset="0"/>
              </a:rPr>
              <a:t>squares</a:t>
            </a:r>
            <a:r>
              <a:rPr lang="en-US">
                <a:latin typeface="Helvetica" charset="0"/>
              </a:rPr>
              <a:t> of the</a:t>
            </a:r>
          </a:p>
          <a:p>
            <a:r>
              <a:rPr lang="en-US">
                <a:latin typeface="Helvetica" charset="0"/>
              </a:rPr>
              <a:t>individual velocity kicks:</a:t>
            </a:r>
          </a:p>
        </p:txBody>
      </p:sp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2057400" y="3508375"/>
          <a:ext cx="4527550" cy="606425"/>
        </p:xfrm>
        <a:graphic>
          <a:graphicData uri="http://schemas.openxmlformats.org/presentationml/2006/ole">
            <p:oleObj spid="_x0000_s448517" name="Equation" r:id="rId6" imgW="1892300" imgH="254000" progId="Equation.3">
              <p:embed/>
            </p:oleObj>
          </a:graphicData>
        </a:graphic>
      </p:graphicFrame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88925" y="4321175"/>
            <a:ext cx="8148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Writing this as an integral (i.e. assuming that there are very</a:t>
            </a:r>
          </a:p>
          <a:p>
            <a:r>
              <a:rPr lang="en-US">
                <a:latin typeface="Helvetica" charset="0"/>
              </a:rPr>
              <a:t>many kicks):</a:t>
            </a:r>
          </a:p>
        </p:txBody>
      </p:sp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2057400" y="5105400"/>
          <a:ext cx="3024188" cy="981075"/>
        </p:xfrm>
        <a:graphic>
          <a:graphicData uri="http://schemas.openxmlformats.org/presentationml/2006/ole">
            <p:oleObj spid="_x0000_s448518" name="Equation" r:id="rId7" imgW="1447800" imgH="469900" progId="Equation.3">
              <p:embed/>
            </p:oleObj>
          </a:graphicData>
        </a:graphic>
      </p:graphicFrame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508625" y="5097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378450" y="5029200"/>
            <a:ext cx="3651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charset="0"/>
              </a:rPr>
              <a:t>Where dN is the expected number</a:t>
            </a:r>
          </a:p>
          <a:p>
            <a:r>
              <a:rPr lang="en-US" sz="1800">
                <a:latin typeface="Helvetica" charset="0"/>
              </a:rPr>
              <a:t>of encounters that occur in time t</a:t>
            </a:r>
          </a:p>
          <a:p>
            <a:r>
              <a:rPr lang="en-US" sz="1800">
                <a:latin typeface="Helvetica" charset="0"/>
              </a:rPr>
              <a:t>between impact parameter b and</a:t>
            </a:r>
          </a:p>
          <a:p>
            <a:r>
              <a:rPr lang="en-US" sz="1800">
                <a:latin typeface="Helvetica" charset="0"/>
              </a:rPr>
              <a:t>b + db.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975475" y="640080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8925" y="358775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Using identical reasoning as for the strong encounter case: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971800" y="914400"/>
          <a:ext cx="3219450" cy="358775"/>
        </p:xfrm>
        <a:graphic>
          <a:graphicData uri="http://schemas.openxmlformats.org/presentationml/2006/ole">
            <p:oleObj spid="_x0000_s449538" name="Equation" r:id="rId3" imgW="1257300" imgH="139700" progId="Equation.3">
              <p:embed/>
            </p:oleObj>
          </a:graphicData>
        </a:graphic>
      </p:graphicFrame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2667000" y="1371600"/>
            <a:ext cx="121920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55750" y="1800225"/>
            <a:ext cx="202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charset="0"/>
              </a:rPr>
              <a:t>Number density </a:t>
            </a:r>
          </a:p>
          <a:p>
            <a:r>
              <a:rPr lang="en-US" sz="1800">
                <a:latin typeface="Helvetica" charset="0"/>
              </a:rPr>
              <a:t>of perturbing stars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4572000" y="13716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038600" y="1752600"/>
            <a:ext cx="225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charset="0"/>
              </a:rPr>
              <a:t>Distance star travels</a:t>
            </a:r>
          </a:p>
          <a:p>
            <a:r>
              <a:rPr lang="en-US" sz="1800">
                <a:latin typeface="Helvetica" charset="0"/>
              </a:rPr>
              <a:t>in time t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791200" y="1371600"/>
            <a:ext cx="11430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934200" y="1295400"/>
            <a:ext cx="2165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charset="0"/>
              </a:rPr>
              <a:t>Area of the annulus</a:t>
            </a:r>
          </a:p>
          <a:p>
            <a:r>
              <a:rPr lang="en-US" sz="1800">
                <a:latin typeface="Helvetica" charset="0"/>
              </a:rPr>
              <a:t>between impact</a:t>
            </a:r>
          </a:p>
          <a:p>
            <a:r>
              <a:rPr lang="en-US" sz="1800">
                <a:latin typeface="Helvetica" charset="0"/>
              </a:rPr>
              <a:t>parameter b and</a:t>
            </a:r>
          </a:p>
          <a:p>
            <a:r>
              <a:rPr lang="en-US" sz="1800">
                <a:latin typeface="Helvetica" charset="0"/>
              </a:rPr>
              <a:t>b + db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88925" y="2590800"/>
            <a:ext cx="501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This gives for the expected velocity:</a:t>
            </a:r>
          </a:p>
        </p:txBody>
      </p:sp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838200" y="3336925"/>
          <a:ext cx="3657600" cy="2911475"/>
        </p:xfrm>
        <a:graphic>
          <a:graphicData uri="http://schemas.openxmlformats.org/presentationml/2006/ole">
            <p:oleObj spid="_x0000_s449539" name="Equation" r:id="rId4" imgW="1866900" imgH="1485900" progId="Equation.3">
              <p:embed/>
            </p:oleObj>
          </a:graphicData>
        </a:graphic>
      </p:graphicFrame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4343400" y="5410200"/>
            <a:ext cx="914400" cy="381000"/>
          </a:xfrm>
          <a:prstGeom prst="line">
            <a:avLst/>
          </a:prstGeom>
          <a:noFill/>
          <a:ln w="22225">
            <a:solidFill>
              <a:srgbClr val="A31714"/>
            </a:solidFill>
            <a:round/>
            <a:headEnd type="arrow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257800" y="4648200"/>
            <a:ext cx="37528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A31714"/>
                </a:solidFill>
                <a:latin typeface="Helvetica" charset="0"/>
              </a:rPr>
              <a:t>Logarithm means in a uniform </a:t>
            </a:r>
          </a:p>
          <a:p>
            <a:r>
              <a:rPr lang="en-US" sz="1800">
                <a:solidFill>
                  <a:srgbClr val="A31714"/>
                </a:solidFill>
                <a:latin typeface="Helvetica" charset="0"/>
              </a:rPr>
              <a:t>density stellar system, `encounters’</a:t>
            </a:r>
          </a:p>
          <a:p>
            <a:r>
              <a:rPr lang="en-US" sz="1800">
                <a:solidFill>
                  <a:srgbClr val="A31714"/>
                </a:solidFill>
                <a:latin typeface="Helvetica" charset="0"/>
              </a:rPr>
              <a:t>with stars at distances (b -&gt; 10b)</a:t>
            </a:r>
          </a:p>
          <a:p>
            <a:r>
              <a:rPr lang="en-US" sz="1800">
                <a:solidFill>
                  <a:srgbClr val="A31714"/>
                </a:solidFill>
                <a:latin typeface="Helvetica" charset="0"/>
              </a:rPr>
              <a:t>and (10b -&gt; 100b) etc contribute</a:t>
            </a:r>
          </a:p>
          <a:p>
            <a:r>
              <a:rPr lang="en-US" sz="1800">
                <a:solidFill>
                  <a:srgbClr val="A31714"/>
                </a:solidFill>
                <a:latin typeface="Helvetica" charset="0"/>
              </a:rPr>
              <a:t>equally to the deflection.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6975475" y="647700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49588" y="228600"/>
            <a:ext cx="2436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Helvetica" charset="0"/>
              </a:rPr>
              <a:t>Relaxation time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" y="663575"/>
            <a:ext cx="8826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After a long enough time, the star’s perpendicular speed will</a:t>
            </a:r>
          </a:p>
          <a:p>
            <a:r>
              <a:rPr lang="en-US">
                <a:latin typeface="Helvetica" charset="0"/>
              </a:rPr>
              <a:t>(on average) grow to equal its original speed. Define this as</a:t>
            </a:r>
          </a:p>
          <a:p>
            <a:r>
              <a:rPr lang="en-US">
                <a:latin typeface="Helvetica" charset="0"/>
              </a:rPr>
              <a:t>the </a:t>
            </a:r>
            <a:r>
              <a:rPr lang="en-US" i="1">
                <a:latin typeface="Helvetica" charset="0"/>
              </a:rPr>
              <a:t>relaxation</a:t>
            </a:r>
            <a:r>
              <a:rPr lang="en-US">
                <a:latin typeface="Helvetica" charset="0"/>
              </a:rPr>
              <a:t> </a:t>
            </a:r>
            <a:r>
              <a:rPr lang="en-US" i="1">
                <a:latin typeface="Helvetica" charset="0"/>
              </a:rPr>
              <a:t>time</a:t>
            </a:r>
            <a:r>
              <a:rPr lang="en-US">
                <a:latin typeface="Helvetica" charset="0"/>
              </a:rPr>
              <a:t> - time required for the star to lose all memory</a:t>
            </a:r>
          </a:p>
          <a:p>
            <a:r>
              <a:rPr lang="en-US">
                <a:latin typeface="Helvetica" charset="0"/>
              </a:rPr>
              <a:t>of its initial orbit.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2400" y="23622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Set:</a:t>
            </a:r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990600" y="2209800"/>
          <a:ext cx="4419600" cy="914400"/>
        </p:xfrm>
        <a:graphic>
          <a:graphicData uri="http://schemas.openxmlformats.org/presentationml/2006/ole">
            <p:oleObj spid="_x0000_s450562" name="Equation" r:id="rId3" imgW="2209800" imgH="457200" progId="Equation.3">
              <p:embed/>
            </p:oleObj>
          </a:graphicData>
        </a:graphic>
      </p:graphicFrame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36525" y="33528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…and solve for t</a:t>
            </a:r>
            <a:r>
              <a:rPr lang="en-US" baseline="-25000">
                <a:latin typeface="Helvetica" charset="0"/>
              </a:rPr>
              <a:t>relax</a:t>
            </a:r>
            <a:r>
              <a:rPr lang="en-US">
                <a:latin typeface="Helvetica" charset="0"/>
              </a:rPr>
              <a:t>:</a:t>
            </a:r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3124200" y="3159125"/>
          <a:ext cx="3568700" cy="879475"/>
        </p:xfrm>
        <a:graphic>
          <a:graphicData uri="http://schemas.openxmlformats.org/presentationml/2006/ole">
            <p:oleObj spid="_x0000_s450563" name="Equation" r:id="rId4" imgW="1803400" imgH="444500" progId="Equation.3">
              <p:embed/>
            </p:oleObj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6934200" y="4078288"/>
          <a:ext cx="1828800" cy="798512"/>
        </p:xfrm>
        <a:graphic>
          <a:graphicData uri="http://schemas.openxmlformats.org/presentationml/2006/ole">
            <p:oleObj spid="_x0000_s450564" name="Equation" r:id="rId5" imgW="901700" imgH="393700" progId="Equation.3">
              <p:embed/>
            </p:oleObj>
          </a:graphicData>
        </a:graphic>
      </p:graphicFrame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28600" y="45720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Helvetica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08025" y="4716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Helvetica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36525" y="4321175"/>
            <a:ext cx="677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Recall that the </a:t>
            </a:r>
            <a:r>
              <a:rPr lang="en-US" b="1">
                <a:latin typeface="Helvetica" charset="0"/>
              </a:rPr>
              <a:t>strong</a:t>
            </a:r>
            <a:r>
              <a:rPr lang="en-US">
                <a:latin typeface="Helvetica" charset="0"/>
              </a:rPr>
              <a:t> encounter time scale was:</a:t>
            </a:r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3048000" y="4876800"/>
          <a:ext cx="2438400" cy="788988"/>
        </p:xfrm>
        <a:graphic>
          <a:graphicData uri="http://schemas.openxmlformats.org/presentationml/2006/ole">
            <p:oleObj spid="_x0000_s450565" name="Equation" r:id="rId6" imgW="1295400" imgH="419100" progId="Equation.3">
              <p:embed/>
            </p:oleObj>
          </a:graphicData>
        </a:graphic>
      </p:graphicFrame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2133600" y="50292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A31714"/>
          </a:solidFill>
          <a:ln w="222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36525" y="5791200"/>
            <a:ext cx="8869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31714"/>
                </a:solidFill>
                <a:latin typeface="Helvetica" charset="0"/>
              </a:rPr>
              <a:t>Frequent distant interactions are more effective at changing</a:t>
            </a:r>
          </a:p>
          <a:p>
            <a:r>
              <a:rPr lang="en-US" b="1">
                <a:solidFill>
                  <a:srgbClr val="A31714"/>
                </a:solidFill>
                <a:latin typeface="Helvetica" charset="0"/>
              </a:rPr>
              <a:t>the orbit than rare close encounters…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7051675" y="652145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12938" y="228600"/>
            <a:ext cx="524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Helvetica" charset="0"/>
              </a:rPr>
              <a:t>Relaxation time for a stellar cluster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5613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The factor ln[b</a:t>
            </a:r>
            <a:r>
              <a:rPr lang="en-US" baseline="-25000">
                <a:latin typeface="Helvetica" charset="0"/>
              </a:rPr>
              <a:t>max </a:t>
            </a:r>
            <a:r>
              <a:rPr lang="en-US">
                <a:latin typeface="Helvetica" charset="0"/>
              </a:rPr>
              <a:t>/ b</a:t>
            </a:r>
            <a:r>
              <a:rPr lang="en-US" baseline="-25000">
                <a:latin typeface="Helvetica" charset="0"/>
              </a:rPr>
              <a:t>min</a:t>
            </a:r>
            <a:r>
              <a:rPr lang="en-US">
                <a:latin typeface="Helvetica" charset="0"/>
              </a:rPr>
              <a:t>] depends upon the limits of integration.</a:t>
            </a:r>
          </a:p>
          <a:p>
            <a:r>
              <a:rPr lang="en-US">
                <a:latin typeface="Helvetica" charset="0"/>
              </a:rPr>
              <a:t>Usually take: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50925" y="1806575"/>
            <a:ext cx="7354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</a:t>
            </a:r>
            <a:r>
              <a:rPr lang="en-US" b="1">
                <a:latin typeface="Helvetica" charset="0"/>
              </a:rPr>
              <a:t>b</a:t>
            </a:r>
            <a:r>
              <a:rPr lang="en-US" b="1" baseline="-25000">
                <a:latin typeface="Helvetica" charset="0"/>
              </a:rPr>
              <a:t>min</a:t>
            </a:r>
            <a:r>
              <a:rPr lang="en-US" b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to be the strong encounter radius r</a:t>
            </a:r>
            <a:r>
              <a:rPr lang="en-US" baseline="-25000">
                <a:latin typeface="Helvetica" charset="0"/>
              </a:rPr>
              <a:t>s</a:t>
            </a:r>
            <a:r>
              <a:rPr lang="en-US">
                <a:latin typeface="Helvetica" charset="0"/>
              </a:rPr>
              <a:t> (~1 au for </a:t>
            </a:r>
          </a:p>
          <a:p>
            <a:r>
              <a:rPr lang="en-US">
                <a:latin typeface="Helvetica" charset="0"/>
              </a:rPr>
              <a:t>	the Sun). Approximations made in deriving the</a:t>
            </a:r>
          </a:p>
          <a:p>
            <a:r>
              <a:rPr lang="en-US">
                <a:latin typeface="Helvetica" charset="0"/>
              </a:rPr>
              <a:t>	relaxation time are definitely invalid for r &lt; r</a:t>
            </a:r>
            <a:r>
              <a:rPr lang="en-US" baseline="-25000">
                <a:latin typeface="Helvetica" charset="0"/>
              </a:rPr>
              <a:t>s</a:t>
            </a:r>
            <a:r>
              <a:rPr lang="en-US">
                <a:latin typeface="Helvetica" charset="0"/>
              </a:rPr>
              <a:t>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066800" y="3171825"/>
            <a:ext cx="7372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</a:t>
            </a:r>
            <a:r>
              <a:rPr lang="en-US" b="1">
                <a:latin typeface="Helvetica" charset="0"/>
              </a:rPr>
              <a:t>b</a:t>
            </a:r>
            <a:r>
              <a:rPr lang="en-US" b="1" baseline="-25000">
                <a:latin typeface="Helvetica" charset="0"/>
              </a:rPr>
              <a:t>max</a:t>
            </a:r>
            <a:r>
              <a:rPr lang="en-US" b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to be the characteristic size of the whole stellar</a:t>
            </a:r>
          </a:p>
          <a:p>
            <a:r>
              <a:rPr lang="en-US">
                <a:latin typeface="Helvetica" charset="0"/>
              </a:rPr>
              <a:t>	system - for the Sun would be reasonable to </a:t>
            </a:r>
          </a:p>
          <a:p>
            <a:r>
              <a:rPr lang="en-US">
                <a:latin typeface="Helvetica" charset="0"/>
              </a:rPr>
              <a:t>	adopt either the thickness of the disk (300 pc)</a:t>
            </a:r>
          </a:p>
          <a:p>
            <a:r>
              <a:rPr lang="en-US">
                <a:latin typeface="Helvetica" charset="0"/>
              </a:rPr>
              <a:t>	or the size of the galaxy (30 kpc).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762000" y="49530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A31714"/>
          </a:solidFill>
          <a:ln w="222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1676400" y="5029200"/>
          <a:ext cx="3270250" cy="488950"/>
        </p:xfrm>
        <a:graphic>
          <a:graphicData uri="http://schemas.openxmlformats.org/presentationml/2006/ole">
            <p:oleObj spid="_x0000_s451586" name="Equation" r:id="rId3" imgW="1358900" imgH="203200" progId="Equation.3">
              <p:embed/>
            </p:oleObj>
          </a:graphicData>
        </a:graphic>
      </p:graphicFrame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04800" y="5692775"/>
            <a:ext cx="8526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Because the dependence is only logarithmic, getting the limits</a:t>
            </a:r>
          </a:p>
          <a:p>
            <a:r>
              <a:rPr lang="en-US">
                <a:latin typeface="Helvetica" charset="0"/>
              </a:rPr>
              <a:t>exactly right isn’t critical.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975475" y="652145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295400" y="381000"/>
          <a:ext cx="6457950" cy="950913"/>
        </p:xfrm>
        <a:graphic>
          <a:graphicData uri="http://schemas.openxmlformats.org/presentationml/2006/ole">
            <p:oleObj spid="_x0000_s452610" name="Equation" r:id="rId3" imgW="3276600" imgH="482600" progId="Equation.3">
              <p:embed/>
            </p:oleObj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88925" y="1600200"/>
            <a:ext cx="711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Evaluate the relaxation time for different conditions: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362200" y="2209800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u="sng">
                <a:solidFill>
                  <a:srgbClr val="A31714"/>
                </a:solidFill>
                <a:latin typeface="Helvetica" charset="0"/>
              </a:rPr>
              <a:t>Sun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733800" y="2209800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u="sng">
                <a:solidFill>
                  <a:srgbClr val="A31714"/>
                </a:solidFill>
                <a:latin typeface="Helvetica" charset="0"/>
              </a:rPr>
              <a:t>Globular cluster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705600" y="2209800"/>
            <a:ext cx="204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u="sng">
                <a:solidFill>
                  <a:srgbClr val="A31714"/>
                </a:solidFill>
                <a:latin typeface="Helvetica" charset="0"/>
              </a:rPr>
              <a:t>Open cluster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33400" y="3025775"/>
            <a:ext cx="151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31714"/>
                </a:solidFill>
                <a:latin typeface="Helvetica" charset="0"/>
              </a:rPr>
              <a:t>V / km s</a:t>
            </a:r>
            <a:r>
              <a:rPr lang="en-US" b="1" baseline="30000">
                <a:solidFill>
                  <a:srgbClr val="A31714"/>
                </a:solidFill>
                <a:latin typeface="Helvetica" charset="0"/>
              </a:rPr>
              <a:t>-1</a:t>
            </a:r>
            <a:endParaRPr lang="en-US" b="1">
              <a:solidFill>
                <a:srgbClr val="A31714"/>
              </a:solidFill>
              <a:latin typeface="Helvetica" charset="0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33400" y="3657600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31714"/>
                </a:solidFill>
                <a:latin typeface="Helvetica" charset="0"/>
              </a:rPr>
              <a:t>n</a:t>
            </a:r>
            <a:r>
              <a:rPr lang="en-US">
                <a:solidFill>
                  <a:srgbClr val="A31714"/>
                </a:solidFill>
                <a:latin typeface="Helvetica" charset="0"/>
              </a:rPr>
              <a:t> </a:t>
            </a:r>
            <a:r>
              <a:rPr lang="en-US" b="1">
                <a:solidFill>
                  <a:srgbClr val="A31714"/>
                </a:solidFill>
                <a:latin typeface="Helvetica" charset="0"/>
              </a:rPr>
              <a:t>/ pc</a:t>
            </a:r>
            <a:r>
              <a:rPr lang="en-US" b="1" baseline="30000">
                <a:solidFill>
                  <a:srgbClr val="A31714"/>
                </a:solidFill>
                <a:latin typeface="Helvetica" charset="0"/>
              </a:rPr>
              <a:t>-3</a:t>
            </a:r>
            <a:endParaRPr lang="en-US" b="1">
              <a:solidFill>
                <a:srgbClr val="A31714"/>
              </a:solidFill>
              <a:latin typeface="Helvetica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33400" y="42672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31714"/>
                </a:solidFill>
                <a:latin typeface="Helvetica" charset="0"/>
              </a:rPr>
              <a:t>size / pc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498725" y="302577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31714"/>
                </a:solidFill>
                <a:latin typeface="Helvetica" charset="0"/>
              </a:rPr>
              <a:t>30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810125" y="302577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31714"/>
                </a:solidFill>
                <a:latin typeface="Helvetica" charset="0"/>
              </a:rPr>
              <a:t>10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7570788" y="30257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31714"/>
                </a:solidFill>
                <a:latin typeface="Helvetica" charset="0"/>
              </a:rPr>
              <a:t>1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498725" y="3635375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31714"/>
                </a:solidFill>
                <a:latin typeface="Helvetica" charset="0"/>
              </a:rPr>
              <a:t>0.1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4800600" y="3635375"/>
            <a:ext cx="63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31714"/>
                </a:solidFill>
                <a:latin typeface="Helvetica" charset="0"/>
              </a:rPr>
              <a:t>10</a:t>
            </a:r>
            <a:r>
              <a:rPr lang="en-US" baseline="30000">
                <a:solidFill>
                  <a:srgbClr val="A31714"/>
                </a:solidFill>
                <a:latin typeface="Helvetica" charset="0"/>
              </a:rPr>
              <a:t>4</a:t>
            </a:r>
            <a:endParaRPr lang="en-US">
              <a:solidFill>
                <a:srgbClr val="A31714"/>
              </a:solidFill>
              <a:latin typeface="Helvetica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880225" y="3878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A31714"/>
              </a:solidFill>
              <a:latin typeface="Helvetica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7477125" y="36576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31714"/>
                </a:solidFill>
                <a:latin typeface="Helvetica" charset="0"/>
              </a:rPr>
              <a:t>10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2362200" y="42672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31714"/>
                </a:solidFill>
                <a:latin typeface="Helvetica" charset="0"/>
              </a:rPr>
              <a:t>1000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4876800" y="42449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31714"/>
                </a:solidFill>
                <a:latin typeface="Helvetica" charset="0"/>
              </a:rPr>
              <a:t>5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7570788" y="42672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31714"/>
                </a:solidFill>
                <a:latin typeface="Helvetica" charset="0"/>
              </a:rPr>
              <a:t>5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2041525" y="5006975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3 x 10</a:t>
            </a:r>
            <a:r>
              <a:rPr lang="en-US" baseline="30000">
                <a:latin typeface="Helvetica" charset="0"/>
              </a:rPr>
              <a:t>13</a:t>
            </a:r>
            <a:r>
              <a:rPr lang="en-US">
                <a:latin typeface="Helvetica" charset="0"/>
              </a:rPr>
              <a:t> yr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4267200" y="5029200"/>
            <a:ext cx="146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~100 Myr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6994525" y="5029200"/>
            <a:ext cx="146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~100 Myr</a:t>
            </a:r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1905000" y="4800600"/>
            <a:ext cx="1828800" cy="838200"/>
          </a:xfrm>
          <a:prstGeom prst="ellipse">
            <a:avLst/>
          </a:prstGeom>
          <a:solidFill>
            <a:schemeClr val="bg2">
              <a:alpha val="28999"/>
            </a:schemeClr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4191000" y="4800600"/>
            <a:ext cx="1828800" cy="838200"/>
          </a:xfrm>
          <a:prstGeom prst="ellipse">
            <a:avLst/>
          </a:prstGeom>
          <a:solidFill>
            <a:schemeClr val="bg2">
              <a:alpha val="28999"/>
            </a:schemeClr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6858000" y="4800600"/>
            <a:ext cx="1828800" cy="838200"/>
          </a:xfrm>
          <a:prstGeom prst="ellipse">
            <a:avLst/>
          </a:prstGeom>
          <a:solidFill>
            <a:schemeClr val="bg2">
              <a:alpha val="28999"/>
            </a:schemeClr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5" name="AutoShape 27"/>
          <p:cNvSpPr>
            <a:spLocks noChangeArrowheads="1"/>
          </p:cNvSpPr>
          <p:nvPr/>
        </p:nvSpPr>
        <p:spPr bwMode="auto">
          <a:xfrm>
            <a:off x="381000" y="5715000"/>
            <a:ext cx="609600" cy="533400"/>
          </a:xfrm>
          <a:prstGeom prst="rightArrow">
            <a:avLst>
              <a:gd name="adj1" fmla="val 50000"/>
              <a:gd name="adj2" fmla="val 28571"/>
            </a:avLst>
          </a:prstGeom>
          <a:solidFill>
            <a:srgbClr val="A31714"/>
          </a:solidFill>
          <a:ln w="222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1066800" y="5638800"/>
            <a:ext cx="7146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Predict that clusters ought to evolve due to star-star</a:t>
            </a:r>
          </a:p>
          <a:p>
            <a:r>
              <a:rPr lang="en-US">
                <a:latin typeface="Helvetica" charset="0"/>
              </a:rPr>
              <a:t>interactions during the lifetime of the Galaxy.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7051675" y="652145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88925" y="304800"/>
            <a:ext cx="8218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Can use the virial theorem to write this result in an alternate</a:t>
            </a:r>
          </a:p>
          <a:p>
            <a:r>
              <a:rPr lang="en-US">
                <a:latin typeface="Helvetica" charset="0"/>
              </a:rPr>
              <a:t>form: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36725" y="13493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Helvetica" charset="0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971800" y="1066800"/>
          <a:ext cx="2819400" cy="536575"/>
        </p:xfrm>
        <a:graphic>
          <a:graphicData uri="http://schemas.openxmlformats.org/presentationml/2006/ole">
            <p:oleObj spid="_x0000_s453634" name="Equation" r:id="rId3" imgW="1066800" imgH="203200" progId="Equation.3">
              <p:embed/>
            </p:oleObj>
          </a:graphicData>
        </a:graphic>
      </p:graphicFrame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2819400" y="1600200"/>
            <a:ext cx="6858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851025" y="2430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682750" y="2133600"/>
            <a:ext cx="197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charset="0"/>
              </a:rPr>
              <a:t>Average value of</a:t>
            </a:r>
          </a:p>
          <a:p>
            <a:r>
              <a:rPr lang="en-US" sz="1800">
                <a:latin typeface="Helvetica" charset="0"/>
              </a:rPr>
              <a:t>the kinetic energy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4800600" y="1600200"/>
            <a:ext cx="53340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267200" y="2133600"/>
            <a:ext cx="319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charset="0"/>
              </a:rPr>
              <a:t>Average value of gravitational</a:t>
            </a:r>
          </a:p>
          <a:p>
            <a:r>
              <a:rPr lang="en-US" sz="1800">
                <a:latin typeface="Helvetica" charset="0"/>
              </a:rPr>
              <a:t>potential energy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88925" y="2911475"/>
            <a:ext cx="8262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For a cluster of N stars, each of mass m, moving at average</a:t>
            </a:r>
          </a:p>
          <a:p>
            <a:r>
              <a:rPr lang="en-US">
                <a:latin typeface="Helvetica" charset="0"/>
              </a:rPr>
              <a:t>velocity V in a system of size R: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974725" y="3863975"/>
            <a:ext cx="2922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total mass M = Nm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974725" y="4321175"/>
            <a:ext cx="300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total kinetic energy:</a:t>
            </a:r>
          </a:p>
        </p:txBody>
      </p:sp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4038600" y="4191000"/>
          <a:ext cx="1104900" cy="762000"/>
        </p:xfrm>
        <a:graphic>
          <a:graphicData uri="http://schemas.openxmlformats.org/presentationml/2006/ole">
            <p:oleObj spid="_x0000_s453635" name="Equation" r:id="rId4" imgW="533400" imgH="368300" progId="Equation.3">
              <p:embed/>
            </p:oleObj>
          </a:graphicData>
        </a:graphic>
      </p:graphicFrame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974725" y="5006975"/>
            <a:ext cx="436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gravitational potential energy:</a:t>
            </a:r>
          </a:p>
        </p:txBody>
      </p:sp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5410200" y="4813300"/>
          <a:ext cx="2209800" cy="792163"/>
        </p:xfrm>
        <a:graphic>
          <a:graphicData uri="http://schemas.openxmlformats.org/presentationml/2006/ole">
            <p:oleObj spid="_x0000_s453636" name="Equation" r:id="rId5" imgW="1168400" imgH="419100" progId="Equation.3">
              <p:embed/>
            </p:oleObj>
          </a:graphicData>
        </a:graphic>
      </p:graphicFrame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288925" y="5791200"/>
            <a:ext cx="386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Applying the virial theorem:</a:t>
            </a:r>
          </a:p>
        </p:txBody>
      </p:sp>
      <p:graphicFrame>
        <p:nvGraphicFramePr>
          <p:cNvPr id="23570" name="Object 18"/>
          <p:cNvGraphicFramePr>
            <a:graphicFrameLocks noChangeAspect="1"/>
          </p:cNvGraphicFramePr>
          <p:nvPr/>
        </p:nvGraphicFramePr>
        <p:xfrm>
          <a:off x="4191000" y="5638800"/>
          <a:ext cx="1441450" cy="781050"/>
        </p:xfrm>
        <a:graphic>
          <a:graphicData uri="http://schemas.openxmlformats.org/presentationml/2006/ole">
            <p:oleObj spid="_x0000_s453637" name="Equation" r:id="rId6" imgW="749300" imgH="406400" progId="Equation.3">
              <p:embed/>
            </p:oleObj>
          </a:graphicData>
        </a:graphic>
      </p:graphicFrame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7051675" y="652145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88925" y="381000"/>
            <a:ext cx="718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Number density of stars = number of stars / volume: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429000" y="909638"/>
          <a:ext cx="1295400" cy="1071562"/>
        </p:xfrm>
        <a:graphic>
          <a:graphicData uri="http://schemas.openxmlformats.org/presentationml/2006/ole">
            <p:oleObj spid="_x0000_s454658" name="Equation" r:id="rId3" imgW="660400" imgH="546100" progId="Equation.3">
              <p:embed/>
            </p:oleObj>
          </a:graphicData>
        </a:graphic>
      </p:graphicFrame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27025" y="2430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Helvetica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04800" y="3657600"/>
            <a:ext cx="7739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Finally define the </a:t>
            </a:r>
            <a:r>
              <a:rPr lang="en-US" b="1">
                <a:latin typeface="Helvetica" charset="0"/>
              </a:rPr>
              <a:t>crossing time</a:t>
            </a:r>
            <a:r>
              <a:rPr lang="en-US">
                <a:latin typeface="Helvetica" charset="0"/>
              </a:rPr>
              <a:t> for a star in the cluster: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3454400" y="4368800"/>
          <a:ext cx="1117600" cy="736600"/>
        </p:xfrm>
        <a:graphic>
          <a:graphicData uri="http://schemas.openxmlformats.org/presentationml/2006/ole">
            <p:oleObj spid="_x0000_s454659" name="Equation" r:id="rId4" imgW="558800" imgH="368300" progId="Equation.3">
              <p:embed/>
            </p:oleObj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209800" y="2667000"/>
          <a:ext cx="4038600" cy="758825"/>
        </p:xfrm>
        <a:graphic>
          <a:graphicData uri="http://schemas.openxmlformats.org/presentationml/2006/ole">
            <p:oleObj spid="_x0000_s454660" name="Equation" r:id="rId5" imgW="2298700" imgH="431800" progId="Equation.3">
              <p:embed/>
            </p:oleObj>
          </a:graphicData>
        </a:graphic>
      </p:graphicFrame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88925" y="2133600"/>
            <a:ext cx="786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Range of radii over which weak interactions can occur is: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975475" y="640080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Stellar Dynamics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Gravity</a:t>
            </a:r>
            <a:r>
              <a:rPr lang="en-US"/>
              <a:t> is generally the only important force in astrophysical systems </a:t>
            </a:r>
            <a:r>
              <a:rPr lang="en-US" sz="2400"/>
              <a:t>(and almost always a Newtonian approx. is OK)</a:t>
            </a:r>
          </a:p>
          <a:p>
            <a:pPr>
              <a:lnSpc>
                <a:spcPct val="90000"/>
              </a:lnSpc>
            </a:pPr>
            <a:r>
              <a:rPr lang="en-US"/>
              <a:t>Consider astrophysical systems which can be approximated as a self-gravitating “gas” of stars (~ point masses, since in most cases R</a:t>
            </a:r>
            <a:r>
              <a:rPr lang="en-US" baseline="-25000">
                <a:sym typeface="Monotype Sorts" charset="2"/>
              </a:rPr>
              <a:t></a:t>
            </a:r>
            <a:r>
              <a:rPr lang="en-US">
                <a:sym typeface="Monotype Sorts" charset="2"/>
              </a:rPr>
              <a:t> &lt;&lt; r.m.s.): </a:t>
            </a:r>
            <a:r>
              <a:rPr lang="en-US" b="1" i="1">
                <a:sym typeface="Monotype Sorts" charset="2"/>
              </a:rPr>
              <a:t>open and globular star clusters, galaxies, clusters of galaxies</a:t>
            </a:r>
          </a:p>
          <a:p>
            <a:pPr>
              <a:lnSpc>
                <a:spcPct val="90000"/>
              </a:lnSpc>
            </a:pPr>
            <a:r>
              <a:rPr lang="en-US">
                <a:sym typeface="Monotype Sorts" charset="2"/>
              </a:rPr>
              <a:t>If 2-body interactions of stars are important in driving the dynamical evolution, the system is called </a:t>
            </a:r>
            <a:r>
              <a:rPr lang="en-US" b="1" i="1">
                <a:sym typeface="Monotype Sorts" charset="2"/>
              </a:rPr>
              <a:t>collisional</a:t>
            </a:r>
            <a:r>
              <a:rPr lang="en-US">
                <a:sym typeface="Monotype Sorts" charset="2"/>
              </a:rPr>
              <a:t> (star clusters); if stars are mainly moving in the collective gravitational field, it is called </a:t>
            </a:r>
            <a:r>
              <a:rPr lang="en-US" b="1" i="1">
                <a:sym typeface="Monotype Sorts" charset="2"/>
              </a:rPr>
              <a:t>collisionless</a:t>
            </a:r>
            <a:r>
              <a:rPr lang="en-US">
                <a:sym typeface="Monotype Sorts" charset="2"/>
              </a:rPr>
              <a:t> (galaxies)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ym typeface="Monotype Sorts" charset="2"/>
              </a:rPr>
              <a:t>Sometimes stars actually collide, but that happens only in the densest stellar systems, and rarely at that</a:t>
            </a:r>
            <a:endParaRPr lang="en-US" sz="2400" b="1" i="1">
              <a:sym typeface="Monotype Sorts" charset="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88925" y="358775"/>
            <a:ext cx="692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Ratio of the relaxation time to the crossing time is: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447800" y="914400"/>
          <a:ext cx="6324600" cy="1436688"/>
        </p:xfrm>
        <a:graphic>
          <a:graphicData uri="http://schemas.openxmlformats.org/presentationml/2006/ole">
            <p:oleObj spid="_x0000_s455682" name="Equation" r:id="rId3" imgW="3467100" imgH="787400" progId="Equation.3">
              <p:embed/>
            </p:oleObj>
          </a:graphicData>
        </a:graphic>
      </p:graphicFrame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88925" y="2514600"/>
            <a:ext cx="766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Substitute for V, n and [b</a:t>
            </a:r>
            <a:r>
              <a:rPr lang="en-US" baseline="-25000">
                <a:latin typeface="Helvetica" charset="0"/>
              </a:rPr>
              <a:t>max</a:t>
            </a:r>
            <a:r>
              <a:rPr lang="en-US">
                <a:latin typeface="Helvetica" charset="0"/>
              </a:rPr>
              <a:t> / b</a:t>
            </a:r>
            <a:r>
              <a:rPr lang="en-US" baseline="-25000">
                <a:latin typeface="Helvetica" charset="0"/>
              </a:rPr>
              <a:t>min</a:t>
            </a:r>
            <a:r>
              <a:rPr lang="en-US">
                <a:latin typeface="Helvetica" charset="0"/>
              </a:rPr>
              <a:t>] and this simplifies to:</a:t>
            </a: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3352800" y="3124200"/>
          <a:ext cx="2038350" cy="830263"/>
        </p:xfrm>
        <a:graphic>
          <a:graphicData uri="http://schemas.openxmlformats.org/presentationml/2006/ole">
            <p:oleObj spid="_x0000_s455683" name="Equation" r:id="rId4" imgW="1028700" imgH="419100" progId="Equation.3">
              <p:embed/>
            </p:oleObj>
          </a:graphicData>
        </a:graphic>
      </p:graphicFrame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88925" y="4070350"/>
            <a:ext cx="815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31714"/>
                </a:solidFill>
                <a:latin typeface="Helvetica" charset="0"/>
              </a:rPr>
              <a:t>In a cluster, number of orbits a star makes before it is</a:t>
            </a:r>
          </a:p>
          <a:p>
            <a:r>
              <a:rPr lang="en-US" b="1">
                <a:solidFill>
                  <a:srgbClr val="A31714"/>
                </a:solidFill>
                <a:latin typeface="Helvetica" charset="0"/>
              </a:rPr>
              <a:t>significantly perturbed by other stars depends only on </a:t>
            </a:r>
          </a:p>
          <a:p>
            <a:r>
              <a:rPr lang="en-US" b="1">
                <a:solidFill>
                  <a:srgbClr val="A31714"/>
                </a:solidFill>
                <a:latin typeface="Helvetica" charset="0"/>
              </a:rPr>
              <a:t>the number of stars in the system.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88925" y="5311775"/>
            <a:ext cx="8150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Interactions are negligible for galaxy size systems, but very</a:t>
            </a:r>
          </a:p>
          <a:p>
            <a:r>
              <a:rPr lang="en-US">
                <a:latin typeface="Helvetica" charset="0"/>
              </a:rPr>
              <a:t>important for small clusters.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975475" y="644525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28850" y="228600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Helvetica" charset="0"/>
              </a:rPr>
              <a:t>Consequences of relaxation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88925" y="762000"/>
            <a:ext cx="8474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Helvetica" charset="0"/>
              </a:rPr>
              <a:t>Evaporation</a:t>
            </a:r>
            <a:r>
              <a:rPr lang="en-US">
                <a:latin typeface="Helvetica" charset="0"/>
              </a:rPr>
              <a:t>: two-body relaxation allows stars to exchange </a:t>
            </a:r>
          </a:p>
          <a:p>
            <a:r>
              <a:rPr lang="en-US">
                <a:latin typeface="Helvetica" charset="0"/>
              </a:rPr>
              <a:t>	energy amongst themselves. If at some moment a star</a:t>
            </a:r>
          </a:p>
          <a:p>
            <a:r>
              <a:rPr lang="en-US">
                <a:latin typeface="Helvetica" charset="0"/>
              </a:rPr>
              <a:t>	becomes unbound (kinetic + potential energy &gt; 0) then</a:t>
            </a:r>
          </a:p>
          <a:p>
            <a:r>
              <a:rPr lang="en-US">
                <a:latin typeface="Helvetica" charset="0"/>
              </a:rPr>
              <a:t>	it will escape the cluster entirely.</a:t>
            </a:r>
            <a:endParaRPr lang="en-US" u="sng">
              <a:latin typeface="Helvetica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4800" y="2444750"/>
            <a:ext cx="8610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Evaporation time t</a:t>
            </a:r>
            <a:r>
              <a:rPr lang="en-US" baseline="-25000">
                <a:latin typeface="Helvetica" charset="0"/>
              </a:rPr>
              <a:t>evap</a:t>
            </a:r>
            <a:r>
              <a:rPr lang="en-US">
                <a:latin typeface="Helvetica" charset="0"/>
              </a:rPr>
              <a:t> ~ 100 t</a:t>
            </a:r>
            <a:r>
              <a:rPr lang="en-US" baseline="-25000">
                <a:latin typeface="Helvetica" charset="0"/>
              </a:rPr>
              <a:t>relax , </a:t>
            </a:r>
            <a:r>
              <a:rPr lang="en-US">
                <a:latin typeface="Helvetica" charset="0"/>
              </a:rPr>
              <a:t>and although long, it limits</a:t>
            </a:r>
          </a:p>
          <a:p>
            <a:r>
              <a:rPr lang="en-US">
                <a:latin typeface="Helvetica" charset="0"/>
              </a:rPr>
              <a:t>the cluster  lifetime.</a:t>
            </a:r>
          </a:p>
          <a:p>
            <a:endParaRPr lang="en-US">
              <a:latin typeface="Helvetica" charset="0"/>
            </a:endParaRPr>
          </a:p>
          <a:p>
            <a:r>
              <a:rPr lang="en-US">
                <a:latin typeface="Helvetica" charset="0"/>
              </a:rPr>
              <a:t>Evaporation is accelerated by </a:t>
            </a:r>
            <a:r>
              <a:rPr lang="en-US" b="1">
                <a:latin typeface="Helvetica" charset="0"/>
              </a:rPr>
              <a:t>tidal shocks</a:t>
            </a:r>
            <a:r>
              <a:rPr lang="en-US">
                <a:latin typeface="Helvetica" charset="0"/>
              </a:rPr>
              <a:t>, which implant additional kinetic energy to the stars:</a:t>
            </a:r>
          </a:p>
          <a:p>
            <a:endParaRPr lang="en-US">
              <a:latin typeface="Helvetica" charset="0"/>
            </a:endParaRPr>
          </a:p>
          <a:p>
            <a:pPr lvl="1"/>
            <a:r>
              <a:rPr lang="en-US">
                <a:latin typeface="Helvetica" charset="0"/>
              </a:rPr>
              <a:t>For globular clusters, passages through the Galactic disk or bulge</a:t>
            </a:r>
          </a:p>
          <a:p>
            <a:endParaRPr lang="en-US">
              <a:latin typeface="Helvetica" charset="0"/>
            </a:endParaRPr>
          </a:p>
          <a:p>
            <a:pPr lvl="1"/>
            <a:r>
              <a:rPr lang="en-US">
                <a:latin typeface="Helvetica" charset="0"/>
              </a:rPr>
              <a:t>For open clusters, passages of nearby giant molecular clouds (GMCs) or spiral density waves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975475" y="647700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04800" y="336550"/>
            <a:ext cx="8550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Helvetica" charset="0"/>
              </a:rPr>
              <a:t>Mass segregation</a:t>
            </a:r>
            <a:r>
              <a:rPr lang="en-US">
                <a:latin typeface="Helvetica" charset="0"/>
              </a:rPr>
              <a:t>: two-body relaxation tries to equalize the</a:t>
            </a:r>
          </a:p>
          <a:p>
            <a:r>
              <a:rPr lang="en-US">
                <a:latin typeface="Helvetica" charset="0"/>
              </a:rPr>
              <a:t>	</a:t>
            </a:r>
            <a:r>
              <a:rPr lang="en-US" b="1">
                <a:latin typeface="Helvetica" charset="0"/>
              </a:rPr>
              <a:t>kinetic energy</a:t>
            </a:r>
            <a:r>
              <a:rPr lang="en-US">
                <a:latin typeface="Helvetica" charset="0"/>
              </a:rPr>
              <a:t> of different mass stars, rather than their</a:t>
            </a:r>
          </a:p>
          <a:p>
            <a:r>
              <a:rPr lang="en-US">
                <a:latin typeface="Helvetica" charset="0"/>
              </a:rPr>
              <a:t>	velocity. Since:</a:t>
            </a:r>
            <a:endParaRPr lang="en-US" u="sng">
              <a:latin typeface="Helvetica" charset="0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514600" y="1524000"/>
          <a:ext cx="1536700" cy="719138"/>
        </p:xfrm>
        <a:graphic>
          <a:graphicData uri="http://schemas.openxmlformats.org/presentationml/2006/ole">
            <p:oleObj spid="_x0000_s457730" name="Equation" r:id="rId3" imgW="787400" imgH="368300" progId="Equation.3">
              <p:embed/>
            </p:oleObj>
          </a:graphicData>
        </a:graphic>
      </p:graphicFrame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19200" y="2362200"/>
            <a:ext cx="7302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…more massive stars tend to have smaller velocities</a:t>
            </a:r>
          </a:p>
          <a:p>
            <a:r>
              <a:rPr lang="en-US">
                <a:latin typeface="Helvetica" charset="0"/>
              </a:rPr>
              <a:t>and sink to the center of the cluster.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7025" y="3649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u="sng">
              <a:latin typeface="Helvetica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04800" y="3352800"/>
            <a:ext cx="8689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Helvetica" charset="0"/>
              </a:rPr>
              <a:t>Core collapse</a:t>
            </a:r>
            <a:r>
              <a:rPr lang="en-US">
                <a:latin typeface="Helvetica" charset="0"/>
              </a:rPr>
              <a:t>: stars in the cluster core tend to have higher </a:t>
            </a:r>
          </a:p>
          <a:p>
            <a:r>
              <a:rPr lang="en-US">
                <a:latin typeface="Helvetica" charset="0"/>
              </a:rPr>
              <a:t>	velocities. If they attempt to equalize kinetic energy with </a:t>
            </a:r>
          </a:p>
          <a:p>
            <a:r>
              <a:rPr lang="en-US">
                <a:latin typeface="Helvetica" charset="0"/>
              </a:rPr>
              <a:t>	stars outside the core, they lose energy, and sink even</a:t>
            </a:r>
          </a:p>
          <a:p>
            <a:r>
              <a:rPr lang="en-US">
                <a:latin typeface="Helvetica" charset="0"/>
              </a:rPr>
              <a:t>	further toward the center. </a:t>
            </a:r>
            <a:endParaRPr lang="en-US" u="sng">
              <a:latin typeface="Helvetica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96925" y="5029200"/>
            <a:ext cx="7813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Limit of this process is called </a:t>
            </a:r>
            <a:r>
              <a:rPr lang="en-US" i="1">
                <a:latin typeface="Helvetica" charset="0"/>
              </a:rPr>
              <a:t>core collapse</a:t>
            </a:r>
            <a:r>
              <a:rPr lang="en-US">
                <a:latin typeface="Helvetica" charset="0"/>
              </a:rPr>
              <a:t> - eventually</a:t>
            </a:r>
          </a:p>
          <a:p>
            <a:r>
              <a:rPr lang="en-US">
                <a:latin typeface="Helvetica" charset="0"/>
              </a:rPr>
              <a:t>contraction is probably halted by injection of energy from</a:t>
            </a:r>
          </a:p>
          <a:p>
            <a:r>
              <a:rPr lang="en-US">
                <a:latin typeface="Helvetica" charset="0"/>
              </a:rPr>
              <a:t>binary stars.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934200" y="652145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459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Analysis suggests that large-N, roughly spherical systems</a:t>
            </a:r>
          </a:p>
          <a:p>
            <a:r>
              <a:rPr lang="en-US">
                <a:latin typeface="Helvetica" charset="0"/>
              </a:rPr>
              <a:t>are stable, long lived structures (elliptical galaxies, the bulges</a:t>
            </a:r>
          </a:p>
          <a:p>
            <a:r>
              <a:rPr lang="en-US">
                <a:latin typeface="Helvetica" charset="0"/>
              </a:rPr>
              <a:t>of spiral galaxies).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88925" y="1524000"/>
            <a:ext cx="825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Does </a:t>
            </a:r>
            <a:r>
              <a:rPr lang="en-US" b="1">
                <a:latin typeface="Helvetica" charset="0"/>
              </a:rPr>
              <a:t>not</a:t>
            </a:r>
            <a:r>
              <a:rPr lang="en-US">
                <a:latin typeface="Helvetica" charset="0"/>
              </a:rPr>
              <a:t> mean that anything goes as far as galaxy shapes: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85800" y="1981200"/>
            <a:ext cx="7748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most obviously, need to have consistency between the</a:t>
            </a:r>
          </a:p>
          <a:p>
            <a:r>
              <a:rPr lang="en-US">
                <a:latin typeface="Helvetica" charset="0"/>
              </a:rPr>
              <a:t>	mean stellar density and the gravitational force: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505200" y="2819400"/>
            <a:ext cx="1897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31714"/>
                </a:solidFill>
                <a:latin typeface="Helvetica" charset="0"/>
              </a:rPr>
              <a:t>Gravitational</a:t>
            </a:r>
          </a:p>
          <a:p>
            <a:r>
              <a:rPr lang="en-US">
                <a:solidFill>
                  <a:srgbClr val="A31714"/>
                </a:solidFill>
                <a:latin typeface="Helvetica" charset="0"/>
              </a:rPr>
              <a:t>potential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661025" y="48688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A31714"/>
              </a:solidFill>
              <a:latin typeface="Helvetica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527675" y="4114800"/>
            <a:ext cx="2168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31714"/>
                </a:solidFill>
                <a:latin typeface="Helvetica" charset="0"/>
              </a:rPr>
              <a:t>Allowed orbits </a:t>
            </a:r>
          </a:p>
          <a:p>
            <a:r>
              <a:rPr lang="en-US">
                <a:solidFill>
                  <a:srgbClr val="A31714"/>
                </a:solidFill>
                <a:latin typeface="Helvetica" charset="0"/>
              </a:rPr>
              <a:t>of stars in the</a:t>
            </a:r>
          </a:p>
          <a:p>
            <a:r>
              <a:rPr lang="en-US">
                <a:solidFill>
                  <a:srgbClr val="A31714"/>
                </a:solidFill>
                <a:latin typeface="Helvetica" charset="0"/>
              </a:rPr>
              <a:t>galaxy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752600" y="4114800"/>
            <a:ext cx="2643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31714"/>
                </a:solidFill>
                <a:latin typeface="Helvetica" charset="0"/>
              </a:rPr>
              <a:t>Average stellar</a:t>
            </a:r>
          </a:p>
          <a:p>
            <a:r>
              <a:rPr lang="en-US">
                <a:solidFill>
                  <a:srgbClr val="A31714"/>
                </a:solidFill>
                <a:latin typeface="Helvetica" charset="0"/>
              </a:rPr>
              <a:t>density at any </a:t>
            </a:r>
          </a:p>
          <a:p>
            <a:r>
              <a:rPr lang="en-US">
                <a:solidFill>
                  <a:srgbClr val="A31714"/>
                </a:solidFill>
                <a:latin typeface="Helvetica" charset="0"/>
              </a:rPr>
              <a:t>point in the galaxy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5105400" y="3352800"/>
            <a:ext cx="1143000" cy="60960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4191000" y="4724400"/>
            <a:ext cx="1143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V="1">
            <a:off x="2667000" y="3352800"/>
            <a:ext cx="762000" cy="68580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936625" y="60118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Helvetica" charset="0"/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85800" y="5334000"/>
            <a:ext cx="8220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also more subtle issues - e.g. if the potential of the galaxy </a:t>
            </a:r>
          </a:p>
          <a:p>
            <a:r>
              <a:rPr lang="en-US">
                <a:latin typeface="Helvetica" charset="0"/>
              </a:rPr>
              <a:t>	admits </a:t>
            </a:r>
            <a:r>
              <a:rPr lang="en-US" i="1">
                <a:latin typeface="Helvetica" charset="0"/>
              </a:rPr>
              <a:t>chaotic</a:t>
            </a:r>
            <a:r>
              <a:rPr lang="en-US">
                <a:latin typeface="Helvetica" charset="0"/>
              </a:rPr>
              <a:t> orbits, then even small perturbations</a:t>
            </a:r>
          </a:p>
          <a:p>
            <a:r>
              <a:rPr lang="en-US">
                <a:latin typeface="Helvetica" charset="0"/>
              </a:rPr>
              <a:t>	can shift stars into qualitatively different orbits.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7127875" y="652145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957513" y="304800"/>
            <a:ext cx="290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Helvetica" charset="0"/>
              </a:rPr>
              <a:t>Dynamical Friction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990600"/>
            <a:ext cx="86756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Why does the orbit of a satellite galaxy moving within the </a:t>
            </a:r>
          </a:p>
          <a:p>
            <a:r>
              <a:rPr lang="en-US">
                <a:latin typeface="Helvetica" charset="0"/>
              </a:rPr>
              <a:t>halo of another galaxy decay?</a:t>
            </a:r>
          </a:p>
          <a:p>
            <a:endParaRPr lang="en-US">
              <a:latin typeface="Helvetica" charset="0"/>
            </a:endParaRPr>
          </a:p>
          <a:p>
            <a:r>
              <a:rPr lang="en-US">
                <a:solidFill>
                  <a:srgbClr val="AA0B1A"/>
                </a:solidFill>
                <a:latin typeface="Helvetica" charset="0"/>
              </a:rPr>
              <a:t>Stars in one galaxy are </a:t>
            </a:r>
            <a:r>
              <a:rPr lang="en-US" b="1">
                <a:solidFill>
                  <a:srgbClr val="AA0B1A"/>
                </a:solidFill>
                <a:latin typeface="Helvetica" charset="0"/>
              </a:rPr>
              <a:t>scattered</a:t>
            </a:r>
            <a:r>
              <a:rPr lang="en-US">
                <a:solidFill>
                  <a:srgbClr val="AA0B1A"/>
                </a:solidFill>
                <a:latin typeface="Helvetica" charset="0"/>
              </a:rPr>
              <a:t> by gravitational perturbation</a:t>
            </a:r>
          </a:p>
          <a:p>
            <a:r>
              <a:rPr lang="en-US">
                <a:solidFill>
                  <a:srgbClr val="AA0B1A"/>
                </a:solidFill>
                <a:latin typeface="Helvetica" charset="0"/>
              </a:rPr>
              <a:t>of passing galaxy.</a:t>
            </a:r>
          </a:p>
          <a:p>
            <a:endParaRPr lang="en-US">
              <a:solidFill>
                <a:srgbClr val="AA0B1A"/>
              </a:solidFill>
              <a:latin typeface="Helvetica" charset="0"/>
            </a:endParaRPr>
          </a:p>
          <a:p>
            <a:r>
              <a:rPr lang="en-US">
                <a:solidFill>
                  <a:srgbClr val="AA0B1A"/>
                </a:solidFill>
                <a:latin typeface="Helvetica" charset="0"/>
              </a:rPr>
              <a:t>Stellar distribution around the intruder galaxy becomes</a:t>
            </a:r>
          </a:p>
          <a:p>
            <a:r>
              <a:rPr lang="en-US">
                <a:solidFill>
                  <a:srgbClr val="AA0B1A"/>
                </a:solidFill>
                <a:latin typeface="Helvetica" charset="0"/>
              </a:rPr>
              <a:t>asymmetric - higher stellar density downstream than upstream.</a:t>
            </a:r>
          </a:p>
          <a:p>
            <a:endParaRPr lang="en-US">
              <a:solidFill>
                <a:srgbClr val="AA0B1A"/>
              </a:solidFill>
              <a:latin typeface="Helvetica" charset="0"/>
            </a:endParaRPr>
          </a:p>
          <a:p>
            <a:r>
              <a:rPr lang="en-US">
                <a:solidFill>
                  <a:srgbClr val="AA0B1A"/>
                </a:solidFill>
                <a:latin typeface="Helvetica" charset="0"/>
              </a:rPr>
              <a:t>Gravitational force from stars produces a `frictional’ force</a:t>
            </a:r>
          </a:p>
          <a:p>
            <a:r>
              <a:rPr lang="en-US">
                <a:solidFill>
                  <a:srgbClr val="AA0B1A"/>
                </a:solidFill>
                <a:latin typeface="Helvetica" charset="0"/>
              </a:rPr>
              <a:t>which slows the orbital motion.</a:t>
            </a:r>
            <a:endParaRPr lang="en-US">
              <a:latin typeface="Helvetica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934200" y="652145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dynfric1.pdf                                                   00041414G'disk                         BCFC62BF:"/>
          <p:cNvPicPr>
            <a:picLocks noChangeAspect="1" noChangeArrowheads="1"/>
          </p:cNvPicPr>
          <p:nvPr/>
        </p:nvPicPr>
        <p:blipFill>
          <a:blip r:embed="rId2">
            <a:lum bright="-16000" contrast="44000"/>
          </a:blip>
          <a:srcRect/>
          <a:stretch>
            <a:fillRect/>
          </a:stretch>
        </p:blipFill>
        <p:spPr bwMode="auto">
          <a:xfrm>
            <a:off x="2057400" y="523875"/>
            <a:ext cx="6705600" cy="6181725"/>
          </a:xfrm>
          <a:prstGeom prst="rect">
            <a:avLst/>
          </a:prstGeom>
          <a:noFill/>
        </p:spPr>
      </p:pic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419600" cy="685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Dynamical Friction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0" y="6248400"/>
            <a:ext cx="1792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/>
              <a:t>(From F. Shu)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2362200" cy="3124200"/>
          </a:xfrm>
        </p:spPr>
        <p:txBody>
          <a:bodyPr/>
          <a:lstStyle/>
          <a:p>
            <a:pPr algn="l"/>
            <a:r>
              <a:rPr lang="en-US" sz="3600"/>
              <a:t>Numerical</a:t>
            </a:r>
            <a:br>
              <a:rPr lang="en-US" sz="3600"/>
            </a:br>
            <a:r>
              <a:rPr lang="en-US" sz="3600"/>
              <a:t>Simulation </a:t>
            </a:r>
            <a:br>
              <a:rPr lang="en-US" sz="3600"/>
            </a:br>
            <a:r>
              <a:rPr lang="en-US" sz="3600"/>
              <a:t>of Merging</a:t>
            </a:r>
            <a:br>
              <a:rPr lang="en-US" sz="3600"/>
            </a:br>
            <a:r>
              <a:rPr lang="en-US" sz="3600"/>
              <a:t>Disk</a:t>
            </a:r>
            <a:br>
              <a:rPr lang="en-US" sz="3600"/>
            </a:br>
            <a:r>
              <a:rPr lang="en-US" sz="3600"/>
              <a:t>Galaxies</a:t>
            </a:r>
            <a:endParaRPr lang="en-US"/>
          </a:p>
        </p:txBody>
      </p:sp>
      <p:pic>
        <p:nvPicPr>
          <p:cNvPr id="82947" name="Picture 3" descr="BarnesHernquist.pdf                                            00041414G'disk                         BCFC62BF:"/>
          <p:cNvPicPr>
            <a:picLocks noChangeAspect="1" noChangeArrowheads="1"/>
          </p:cNvPicPr>
          <p:nvPr/>
        </p:nvPicPr>
        <p:blipFill>
          <a:blip r:embed="rId2">
            <a:lum bright="-10000" contrast="28000"/>
          </a:blip>
          <a:srcRect/>
          <a:stretch>
            <a:fillRect/>
          </a:stretch>
        </p:blipFill>
        <p:spPr bwMode="auto">
          <a:xfrm>
            <a:off x="4152900" y="114300"/>
            <a:ext cx="4914900" cy="65151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55625" y="6240463"/>
            <a:ext cx="3406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/>
              <a:t>(From Barnes &amp; Hernquist)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Major Galaxy Mergers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495800"/>
            <a:ext cx="8686800" cy="2209800"/>
          </a:xfrm>
        </p:spPr>
        <p:txBody>
          <a:bodyPr/>
          <a:lstStyle/>
          <a:p>
            <a:r>
              <a:rPr lang="en-US"/>
              <a:t>Direct consequence of dynamical friction</a:t>
            </a:r>
          </a:p>
          <a:p>
            <a:r>
              <a:rPr lang="en-US"/>
              <a:t>Formation of tidal tails, bridges, etc.</a:t>
            </a:r>
          </a:p>
          <a:p>
            <a:r>
              <a:rPr lang="en-US"/>
              <a:t>Stars, gas, and dark matter behave differently</a:t>
            </a:r>
          </a:p>
          <a:p>
            <a:r>
              <a:rPr lang="en-US"/>
              <a:t>Generally lead to onset of starburst and nuclear activity</a:t>
            </a:r>
          </a:p>
        </p:txBody>
      </p:sp>
      <p:pic>
        <p:nvPicPr>
          <p:cNvPr id="65541" name="Picture 5" descr="merg.jpg                                                       0003911EG'disk                         BCFC62BF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5825"/>
            <a:ext cx="9144000" cy="3452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Helvetica" charset="0"/>
              </a:rPr>
              <a:t>Major mergers</a:t>
            </a:r>
            <a:r>
              <a:rPr lang="en-US">
                <a:latin typeface="Helvetica" charset="0"/>
              </a:rPr>
              <a:t> between typical large galaxies are relatively rare, but </a:t>
            </a:r>
            <a:r>
              <a:rPr lang="en-US" b="1">
                <a:latin typeface="Helvetica" charset="0"/>
              </a:rPr>
              <a:t>Minor mergers</a:t>
            </a:r>
            <a:r>
              <a:rPr lang="en-US">
                <a:latin typeface="Helvetica" charset="0"/>
              </a:rPr>
              <a:t> between galaxies of very different masses are much more common.</a:t>
            </a:r>
          </a:p>
        </p:txBody>
      </p:sp>
      <p:pic>
        <p:nvPicPr>
          <p:cNvPr id="30723" name="Picture 3" descr="lmc.jpg                                                        000275C7Macintosh HD                   B7465B8A:"/>
          <p:cNvPicPr>
            <a:picLocks noChangeAspect="1" noChangeArrowheads="1"/>
          </p:cNvPicPr>
          <p:nvPr/>
        </p:nvPicPr>
        <p:blipFill>
          <a:blip r:embed="rId2"/>
          <a:srcRect b="17964"/>
          <a:stretch>
            <a:fillRect/>
          </a:stretch>
        </p:blipFill>
        <p:spPr bwMode="auto">
          <a:xfrm>
            <a:off x="5133975" y="1295400"/>
            <a:ext cx="3857625" cy="4800600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81000" y="1606550"/>
            <a:ext cx="4724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Example: the Magellanic clouds,</a:t>
            </a:r>
          </a:p>
          <a:p>
            <a:r>
              <a:rPr lang="en-US">
                <a:latin typeface="Helvetica" charset="0"/>
              </a:rPr>
              <a:t>bound satellites orbiting within the extended halo of the Milky Way, ~50 kpc distance.</a:t>
            </a:r>
          </a:p>
          <a:p>
            <a:r>
              <a:rPr lang="en-US">
                <a:latin typeface="Helvetica" charset="0"/>
              </a:rPr>
              <a:t>Eventually will spiral in and merge into the Milky Way.</a:t>
            </a:r>
          </a:p>
          <a:p>
            <a:endParaRPr lang="en-US">
              <a:latin typeface="Helvetica" charset="0"/>
            </a:endParaRPr>
          </a:p>
          <a:p>
            <a:r>
              <a:rPr lang="en-US">
                <a:latin typeface="Helvetica" charset="0"/>
              </a:rPr>
              <a:t>Sagittarius dwarf galaxy is another satellite which is now in process of merging…</a:t>
            </a:r>
          </a:p>
          <a:p>
            <a:endParaRPr lang="en-US">
              <a:latin typeface="Helvetica" charset="0"/>
            </a:endParaRPr>
          </a:p>
          <a:p>
            <a:r>
              <a:rPr lang="en-US">
                <a:latin typeface="Helvetica" charset="0"/>
              </a:rPr>
              <a:t>This was much more common at high redshifts </a:t>
            </a:r>
            <a:r>
              <a:rPr lang="en-US">
                <a:latin typeface="Helvetica" charset="0"/>
                <a:sym typeface="Monotype Sorts" charset="2"/>
              </a:rPr>
              <a:t> </a:t>
            </a:r>
            <a:r>
              <a:rPr lang="en-US" i="1">
                <a:latin typeface="Helvetica" charset="0"/>
                <a:sym typeface="Monotype Sorts" charset="2"/>
              </a:rPr>
              <a:t>galaxy evolution</a:t>
            </a:r>
            <a:endParaRPr lang="en-US">
              <a:latin typeface="Helvetica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934200" y="647700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38188" y="304800"/>
            <a:ext cx="779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Helvetica" charset="0"/>
              </a:rPr>
              <a:t>How quickly will the LMC merge with the Milky Way?</a:t>
            </a:r>
            <a:endParaRPr lang="en-US">
              <a:latin typeface="Helvetica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1000" y="990600"/>
            <a:ext cx="5726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Simple estimate - dynamical friction time: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133600" y="1981200"/>
          <a:ext cx="4400550" cy="933450"/>
        </p:xfrm>
        <a:graphic>
          <a:graphicData uri="http://schemas.openxmlformats.org/presentationml/2006/ole">
            <p:oleObj spid="_x0000_s464898" name="Equation" r:id="rId3" imgW="2095500" imgH="444500" progId="Equation.3">
              <p:embed/>
            </p:oleObj>
          </a:graphicData>
        </a:graphic>
      </p:graphicFrame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5791200" y="1905000"/>
            <a:ext cx="14478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7315200" y="1676400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200 km/s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4572000" y="2895600"/>
            <a:ext cx="68580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200400" y="3429000"/>
            <a:ext cx="1546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10</a:t>
            </a:r>
            <a:r>
              <a:rPr lang="en-US" baseline="30000">
                <a:latin typeface="Helvetica" charset="0"/>
              </a:rPr>
              <a:t>10</a:t>
            </a:r>
            <a:r>
              <a:rPr lang="en-US">
                <a:latin typeface="Helvetica" charset="0"/>
              </a:rPr>
              <a:t> Solar</a:t>
            </a:r>
          </a:p>
          <a:p>
            <a:r>
              <a:rPr lang="en-US">
                <a:latin typeface="Helvetica" charset="0"/>
              </a:rPr>
              <a:t>masses 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5715000" y="28956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4808538" y="4008438"/>
            <a:ext cx="41989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Galactic density at LMC - </a:t>
            </a:r>
          </a:p>
          <a:p>
            <a:r>
              <a:rPr lang="en-US">
                <a:latin typeface="Helvetica" charset="0"/>
              </a:rPr>
              <a:t>for flat rotation curve estimate</a:t>
            </a:r>
          </a:p>
          <a:p>
            <a:r>
              <a:rPr lang="en-US">
                <a:latin typeface="Helvetica" charset="0"/>
              </a:rPr>
              <a:t>3 x 10</a:t>
            </a:r>
            <a:r>
              <a:rPr lang="en-US" baseline="30000">
                <a:latin typeface="Helvetica" charset="0"/>
              </a:rPr>
              <a:t>-4</a:t>
            </a:r>
            <a:r>
              <a:rPr lang="en-US">
                <a:latin typeface="Helvetica" charset="0"/>
              </a:rPr>
              <a:t> Solar masses / pc</a:t>
            </a:r>
            <a:r>
              <a:rPr lang="en-US" baseline="30000">
                <a:latin typeface="Helvetica" charset="0"/>
              </a:rPr>
              <a:t>3</a:t>
            </a:r>
            <a:endParaRPr lang="en-US">
              <a:latin typeface="Helvetica" charset="0"/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 flipV="1">
            <a:off x="6553200" y="2819400"/>
            <a:ext cx="91440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7467600" y="2971800"/>
            <a:ext cx="53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~3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762000" y="5486400"/>
            <a:ext cx="7631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With these numbers, estimate orbit will decay in ~3 Gyr</a:t>
            </a:r>
          </a:p>
          <a:p>
            <a:r>
              <a:rPr lang="en-US" b="1">
                <a:latin typeface="Helvetica" charset="0"/>
              </a:rPr>
              <a:t>Close satellite galaxies will merge!</a:t>
            </a:r>
            <a:endParaRPr lang="en-US">
              <a:latin typeface="Helvetica" charset="0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934200" y="647700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Dynamical Modeling of Stellar Systems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791200"/>
          </a:xfrm>
        </p:spPr>
        <p:txBody>
          <a:bodyPr/>
          <a:lstStyle/>
          <a:p>
            <a:r>
              <a:rPr lang="en-US" sz="2500">
                <a:sym typeface="Monotype Sorts" charset="2"/>
              </a:rPr>
              <a:t>A stellar system is fully described by an evolving phase-space density distribution function, </a:t>
            </a:r>
            <a:r>
              <a:rPr lang="en-US" sz="2500" i="1">
                <a:sym typeface="Monotype Sorts" charset="2"/>
              </a:rPr>
              <a:t>f(</a:t>
            </a:r>
            <a:r>
              <a:rPr lang="en-US" sz="2500" b="1" i="1">
                <a:sym typeface="Monotype Sorts" charset="2"/>
              </a:rPr>
              <a:t>r,v</a:t>
            </a:r>
            <a:r>
              <a:rPr lang="en-US" sz="2500" i="1">
                <a:sym typeface="Monotype Sorts" charset="2"/>
              </a:rPr>
              <a:t>,t)</a:t>
            </a:r>
            <a:endParaRPr lang="en-US" sz="2500">
              <a:sym typeface="Monotype Sorts" charset="2"/>
            </a:endParaRPr>
          </a:p>
          <a:p>
            <a:pPr lvl="1"/>
            <a:r>
              <a:rPr lang="en-US" sz="2200">
                <a:sym typeface="Monotype Sorts" charset="2"/>
              </a:rPr>
              <a:t>Unfortunately, in most cases we observe only 3 out of 6 variables:      2 positional + radial velocity; sometimes the other 2 velocity comp’s (from proper motions); rarely the 3rd spatial dimension</a:t>
            </a:r>
          </a:p>
          <a:p>
            <a:pPr lvl="1"/>
            <a:r>
              <a:rPr lang="en-US" sz="2200">
                <a:sym typeface="Monotype Sorts" charset="2"/>
              </a:rPr>
              <a:t>… And always at a given moment of</a:t>
            </a:r>
            <a:r>
              <a:rPr lang="en-US" sz="2200" i="1">
                <a:sym typeface="Monotype Sorts" charset="2"/>
              </a:rPr>
              <a:t> t</a:t>
            </a:r>
            <a:r>
              <a:rPr lang="en-US" sz="2200">
                <a:sym typeface="Monotype Sorts" charset="2"/>
              </a:rPr>
              <a:t>.  Thus we seek families of stellar systems seen at different evolutionary states</a:t>
            </a:r>
          </a:p>
          <a:p>
            <a:r>
              <a:rPr lang="en-US" sz="2500">
                <a:sym typeface="Monotype Sorts" charset="2"/>
              </a:rPr>
              <a:t>Not all of the phase space is allowed; must conserve integrals of motion, energy and angular momentum:</a:t>
            </a:r>
          </a:p>
          <a:p>
            <a:pPr>
              <a:buFontTx/>
              <a:buNone/>
            </a:pPr>
            <a:endParaRPr lang="en-US" sz="2500">
              <a:sym typeface="Monotype Sorts" charset="2"/>
            </a:endParaRPr>
          </a:p>
          <a:p>
            <a:pPr>
              <a:buFontTx/>
              <a:buNone/>
            </a:pPr>
            <a:endParaRPr lang="en-US" sz="2500">
              <a:sym typeface="Monotype Sorts" charset="2"/>
            </a:endParaRPr>
          </a:p>
          <a:p>
            <a:r>
              <a:rPr lang="en-US" sz="2500">
                <a:sym typeface="Monotype Sorts" charset="2"/>
              </a:rPr>
              <a:t>The system is finite and  </a:t>
            </a:r>
            <a:r>
              <a:rPr lang="en-US" sz="2500" i="1">
                <a:sym typeface="Monotype Sorts" charset="2"/>
              </a:rPr>
              <a:t>f(</a:t>
            </a:r>
            <a:r>
              <a:rPr lang="en-US" sz="2500" b="1" i="1">
                <a:sym typeface="Monotype Sorts" charset="2"/>
              </a:rPr>
              <a:t>r,v</a:t>
            </a:r>
            <a:r>
              <a:rPr lang="en-US" sz="2500" i="1">
                <a:sym typeface="Monotype Sorts" charset="2"/>
              </a:rPr>
              <a:t>,t) ≥ </a:t>
            </a:r>
            <a:r>
              <a:rPr lang="en-US" sz="2500">
                <a:sym typeface="Monotype Sorts" charset="2"/>
              </a:rPr>
              <a:t>0.  The boundary conditions:</a:t>
            </a:r>
          </a:p>
          <a:p>
            <a:pPr>
              <a:lnSpc>
                <a:spcPct val="130000"/>
              </a:lnSpc>
              <a:buFontTx/>
              <a:buNone/>
            </a:pPr>
            <a:endParaRPr lang="en-US" sz="2300">
              <a:sym typeface="Monotype Sorts" charset="2"/>
            </a:endParaRPr>
          </a:p>
        </p:txBody>
      </p:sp>
      <p:pic>
        <p:nvPicPr>
          <p:cNvPr id="9220" name="Picture 4" descr="energy-mom-eq.pdf                                              00096662&#10;george's disk                  B9F1EF54:"/>
          <p:cNvPicPr>
            <a:picLocks noChangeAspect="1" noChangeArrowheads="1"/>
          </p:cNvPicPr>
          <p:nvPr/>
        </p:nvPicPr>
        <p:blipFill>
          <a:blip r:embed="rId2">
            <a:lum bright="-10000" contrast="28000"/>
          </a:blip>
          <a:srcRect/>
          <a:stretch>
            <a:fillRect/>
          </a:stretch>
        </p:blipFill>
        <p:spPr bwMode="auto">
          <a:xfrm>
            <a:off x="1828800" y="4419600"/>
            <a:ext cx="5257800" cy="966788"/>
          </a:xfrm>
          <a:prstGeom prst="rect">
            <a:avLst/>
          </a:prstGeom>
          <a:noFill/>
        </p:spPr>
      </p:pic>
      <p:pic>
        <p:nvPicPr>
          <p:cNvPr id="9221" name="Picture 5" descr="boundary-cond.pdf                                              00096662&#10;george's disk                  B9F1EF54:"/>
          <p:cNvPicPr>
            <a:picLocks noChangeAspect="1" noChangeArrowheads="1"/>
          </p:cNvPicPr>
          <p:nvPr/>
        </p:nvPicPr>
        <p:blipFill>
          <a:blip r:embed="rId3">
            <a:lum bright="-10000" contrast="28000"/>
          </a:blip>
          <a:srcRect/>
          <a:stretch>
            <a:fillRect/>
          </a:stretch>
        </p:blipFill>
        <p:spPr bwMode="auto">
          <a:xfrm>
            <a:off x="1905000" y="5867400"/>
            <a:ext cx="5143500" cy="477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Dynamical Modeling of Stellar Systems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5791200"/>
          </a:xfrm>
        </p:spPr>
        <p:txBody>
          <a:bodyPr/>
          <a:lstStyle/>
          <a:p>
            <a:r>
              <a:rPr lang="en-US" sz="2500">
                <a:sym typeface="Monotype Sorts" charset="2"/>
              </a:rPr>
              <a:t>The evolution of </a:t>
            </a:r>
            <a:r>
              <a:rPr lang="en-US" sz="2500" i="1">
                <a:sym typeface="Monotype Sorts" charset="2"/>
              </a:rPr>
              <a:t>f(</a:t>
            </a:r>
            <a:r>
              <a:rPr lang="en-US" sz="2500" b="1" i="1">
                <a:sym typeface="Monotype Sorts" charset="2"/>
              </a:rPr>
              <a:t>r,v</a:t>
            </a:r>
            <a:r>
              <a:rPr lang="en-US" sz="2500" i="1">
                <a:sym typeface="Monotype Sorts" charset="2"/>
              </a:rPr>
              <a:t>,t)</a:t>
            </a:r>
            <a:r>
              <a:rPr lang="en-US" sz="2500">
                <a:sym typeface="Monotype Sorts" charset="2"/>
              </a:rPr>
              <a:t> is described by the Bolzmann eqn., but usually some </a:t>
            </a:r>
            <a:r>
              <a:rPr lang="en-US" sz="2500" i="1">
                <a:sym typeface="Monotype Sorts" charset="2"/>
              </a:rPr>
              <a:t>approximation</a:t>
            </a:r>
            <a:r>
              <a:rPr lang="en-US" sz="2500">
                <a:sym typeface="Monotype Sorts" charset="2"/>
              </a:rPr>
              <a:t> is used, e.g., Vlasov </a:t>
            </a:r>
            <a:r>
              <a:rPr lang="en-US" sz="2200">
                <a:sym typeface="Monotype Sorts" charset="2"/>
              </a:rPr>
              <a:t>(= collisionless Boltzmann)</a:t>
            </a:r>
            <a:r>
              <a:rPr lang="en-US" sz="2500">
                <a:sym typeface="Monotype Sorts" charset="2"/>
              </a:rPr>
              <a:t> or Fokker-Planck eqn.</a:t>
            </a:r>
          </a:p>
          <a:p>
            <a:pPr lvl="1"/>
            <a:r>
              <a:rPr lang="en-US" sz="2200">
                <a:sym typeface="Monotype Sorts" charset="2"/>
              </a:rPr>
              <a:t>Their derivation is beyond the scope of this class …</a:t>
            </a:r>
          </a:p>
          <a:p>
            <a:r>
              <a:rPr lang="en-US" sz="2500">
                <a:sym typeface="Monotype Sorts" charset="2"/>
              </a:rPr>
              <a:t>Typically start by assuming  </a:t>
            </a:r>
            <a:r>
              <a:rPr lang="en-US" sz="2500" i="1">
                <a:sym typeface="Monotype Sorts" charset="2"/>
              </a:rPr>
              <a:t>f(</a:t>
            </a:r>
            <a:r>
              <a:rPr lang="en-US" sz="2500" b="1" i="1">
                <a:sym typeface="Monotype Sorts" charset="2"/>
              </a:rPr>
              <a:t>v</a:t>
            </a:r>
            <a:r>
              <a:rPr lang="en-US" sz="2500" i="1">
                <a:sym typeface="Monotype Sorts" charset="2"/>
              </a:rPr>
              <a:t>,t)</a:t>
            </a:r>
            <a:r>
              <a:rPr lang="en-US" sz="2500">
                <a:sym typeface="Monotype Sorts" charset="2"/>
              </a:rPr>
              <a:t>, e.g., a Maxwellian</a:t>
            </a:r>
          </a:p>
          <a:p>
            <a:r>
              <a:rPr lang="en-US" sz="2500">
                <a:sym typeface="Monotype Sorts" charset="2"/>
              </a:rPr>
              <a:t>Density distribution is obtained by integrating </a:t>
            </a:r>
            <a:r>
              <a:rPr lang="en-US" sz="2500">
                <a:sym typeface="Symbol" charset="2"/>
              </a:rPr>
              <a:t></a:t>
            </a:r>
            <a:r>
              <a:rPr lang="en-US" sz="2500" i="1">
                <a:sym typeface="Monotype Sorts" charset="2"/>
              </a:rPr>
              <a:t>(</a:t>
            </a:r>
            <a:r>
              <a:rPr lang="en-US" sz="2500" b="1" i="1">
                <a:sym typeface="Monotype Sorts" charset="2"/>
              </a:rPr>
              <a:t>r</a:t>
            </a:r>
            <a:r>
              <a:rPr lang="en-US" sz="2500" i="1">
                <a:sym typeface="Monotype Sorts" charset="2"/>
              </a:rPr>
              <a:t>)  = </a:t>
            </a:r>
            <a:r>
              <a:rPr lang="en-US" sz="2500">
                <a:sym typeface="Monotype Sorts" charset="2"/>
              </a:rPr>
              <a:t>∫</a:t>
            </a:r>
            <a:r>
              <a:rPr lang="en-US" sz="2500">
                <a:sym typeface="Symbol" charset="2"/>
              </a:rPr>
              <a:t> </a:t>
            </a:r>
            <a:r>
              <a:rPr lang="en-US" sz="2500" i="1">
                <a:sym typeface="Monotype Sorts" charset="2"/>
              </a:rPr>
              <a:t>f(</a:t>
            </a:r>
            <a:r>
              <a:rPr lang="en-US" sz="2500" b="1" i="1">
                <a:sym typeface="Monotype Sorts" charset="2"/>
              </a:rPr>
              <a:t>r,v</a:t>
            </a:r>
            <a:r>
              <a:rPr lang="en-US" sz="2500" i="1">
                <a:sym typeface="Monotype Sorts" charset="2"/>
              </a:rPr>
              <a:t>) d</a:t>
            </a:r>
            <a:r>
              <a:rPr lang="en-US" sz="2500" b="1" i="1">
                <a:sym typeface="Monotype Sorts" charset="2"/>
              </a:rPr>
              <a:t>v</a:t>
            </a:r>
          </a:p>
          <a:p>
            <a:r>
              <a:rPr lang="en-US" sz="2500">
                <a:sym typeface="Monotype Sorts" charset="2"/>
              </a:rPr>
              <a:t>From density distribution, use Poisson’s eqn. to derive the gravitational potential, and thus the forces acting on the stars: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500">
              <a:sym typeface="Monotype Sorts" charset="2"/>
            </a:endParaRPr>
          </a:p>
          <a:p>
            <a:r>
              <a:rPr lang="en-US" sz="2500">
                <a:sym typeface="Monotype Sorts" charset="2"/>
              </a:rPr>
              <a:t>The resulting velocities must be consistent with the assumed distribution </a:t>
            </a:r>
            <a:r>
              <a:rPr lang="en-US" sz="2500" i="1">
                <a:sym typeface="Monotype Sorts" charset="2"/>
              </a:rPr>
              <a:t>f(</a:t>
            </a:r>
            <a:r>
              <a:rPr lang="en-US" sz="2500" b="1" i="1">
                <a:sym typeface="Monotype Sorts" charset="2"/>
              </a:rPr>
              <a:t>r,v</a:t>
            </a:r>
            <a:r>
              <a:rPr lang="en-US" sz="2500" i="1">
                <a:sym typeface="Monotype Sorts" charset="2"/>
              </a:rPr>
              <a:t>)</a:t>
            </a:r>
            <a:endParaRPr lang="en-US" sz="2500">
              <a:sym typeface="Monotype Sorts" charset="2"/>
            </a:endParaRPr>
          </a:p>
          <a:p>
            <a:r>
              <a:rPr lang="en-US" sz="2500">
                <a:sym typeface="Monotype Sorts" charset="2"/>
              </a:rPr>
              <a:t>The system can evolve, i.e., </a:t>
            </a:r>
            <a:r>
              <a:rPr lang="en-US" sz="2500" i="1">
                <a:sym typeface="Monotype Sorts" charset="2"/>
              </a:rPr>
              <a:t>f(</a:t>
            </a:r>
            <a:r>
              <a:rPr lang="en-US" sz="2500" b="1" i="1">
                <a:sym typeface="Monotype Sorts" charset="2"/>
              </a:rPr>
              <a:t>r,v</a:t>
            </a:r>
            <a:r>
              <a:rPr lang="en-US" sz="2500" i="1">
                <a:sym typeface="Monotype Sorts" charset="2"/>
              </a:rPr>
              <a:t>,t)</a:t>
            </a:r>
            <a:r>
              <a:rPr lang="en-US" sz="2500">
                <a:sym typeface="Monotype Sorts" charset="2"/>
              </a:rPr>
              <a:t>, but it can be usually described as a sequence of quasi-stationary states</a:t>
            </a:r>
            <a:endParaRPr lang="en-US" sz="2500" i="1">
              <a:sym typeface="Monotype Sorts" charset="2"/>
            </a:endParaRPr>
          </a:p>
        </p:txBody>
      </p:sp>
      <p:pic>
        <p:nvPicPr>
          <p:cNvPr id="5124" name="Picture 4" descr="poisson-eq.pdf                                                 00096662&#10;george's disk                  B9F1EF54:"/>
          <p:cNvPicPr>
            <a:picLocks noChangeAspect="1" noChangeArrowheads="1"/>
          </p:cNvPicPr>
          <p:nvPr/>
        </p:nvPicPr>
        <p:blipFill>
          <a:blip r:embed="rId2">
            <a:lum bright="-10000" contrast="28000"/>
          </a:blip>
          <a:srcRect/>
          <a:stretch>
            <a:fillRect/>
          </a:stretch>
        </p:blipFill>
        <p:spPr bwMode="auto">
          <a:xfrm>
            <a:off x="1524000" y="4359275"/>
            <a:ext cx="5943600" cy="51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Dynamics of Stellar Systems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basic processes are acceleration (deflection) of stars due to encounters with other stars, or due to the collective gravitational field of the system at large</a:t>
            </a:r>
          </a:p>
          <a:p>
            <a:r>
              <a:rPr lang="en-US"/>
              <a:t>Stellar encounters lead to dynamical </a:t>
            </a:r>
            <a:r>
              <a:rPr lang="en-US" b="1" i="1"/>
              <a:t>relaxation</a:t>
            </a:r>
            <a:r>
              <a:rPr lang="en-US"/>
              <a:t>, wheby the system is in a thermal equilibrium.  The time to reach this can be estimated as the typical star to change its energy by an amount equal to the mean energy; or the time to change its velocity vector by ~ 90 deg.</a:t>
            </a:r>
          </a:p>
          <a:p>
            <a:r>
              <a:rPr lang="en-US"/>
              <a:t>There will be a few strong encounters, and lots of weak ones.  Their effects can be estimated through Coulom-like scattering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23075" y="647700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0" y="228600"/>
            <a:ext cx="289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Helvetica" charset="0"/>
              </a:rPr>
              <a:t>Strong encounters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" y="739775"/>
            <a:ext cx="863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In a large stellar system, gravitational force at any point due</a:t>
            </a:r>
          </a:p>
          <a:p>
            <a:r>
              <a:rPr lang="en-US">
                <a:latin typeface="Helvetica" charset="0"/>
              </a:rPr>
              <a:t>to all the other stars is almost constant. Star traces out an orbit</a:t>
            </a:r>
          </a:p>
          <a:p>
            <a:r>
              <a:rPr lang="en-US">
                <a:latin typeface="Helvetica" charset="0"/>
              </a:rPr>
              <a:t>in the smooth potential of the whole cluster.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" y="2073275"/>
            <a:ext cx="8335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Orbit will be changed if the star passes very close to another</a:t>
            </a:r>
          </a:p>
          <a:p>
            <a:r>
              <a:rPr lang="en-US">
                <a:latin typeface="Helvetica" charset="0"/>
              </a:rPr>
              <a:t>star - define a strong encounter as one that leads to </a:t>
            </a:r>
            <a:r>
              <a:rPr lang="en-US">
                <a:latin typeface="Symbol" charset="2"/>
              </a:rPr>
              <a:t>D</a:t>
            </a:r>
            <a:r>
              <a:rPr lang="en-US" b="1">
                <a:latin typeface="Helvetica" charset="0"/>
              </a:rPr>
              <a:t>v</a:t>
            </a:r>
            <a:r>
              <a:rPr lang="en-US">
                <a:latin typeface="Helvetica" charset="0"/>
              </a:rPr>
              <a:t> ~ </a:t>
            </a:r>
            <a:r>
              <a:rPr lang="en-US" b="1">
                <a:latin typeface="Helvetica" charset="0"/>
              </a:rPr>
              <a:t>v</a:t>
            </a:r>
            <a:r>
              <a:rPr lang="en-US">
                <a:latin typeface="Helvetica" charset="0"/>
              </a:rPr>
              <a:t>.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1143000" y="3581400"/>
            <a:ext cx="228600" cy="228600"/>
          </a:xfrm>
          <a:prstGeom prst="ellipse">
            <a:avLst/>
          </a:prstGeom>
          <a:solidFill>
            <a:srgbClr val="A31714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600200" y="5562600"/>
            <a:ext cx="228600" cy="228600"/>
          </a:xfrm>
          <a:prstGeom prst="ellipse">
            <a:avLst/>
          </a:prstGeom>
          <a:solidFill>
            <a:srgbClr val="A31714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295400" y="3810000"/>
            <a:ext cx="381000" cy="175260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422525" y="3025775"/>
            <a:ext cx="624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Consider two stars, of mass m. Suppose that</a:t>
            </a:r>
          </a:p>
          <a:p>
            <a:r>
              <a:rPr lang="en-US">
                <a:latin typeface="Helvetica" charset="0"/>
              </a:rPr>
              <a:t>typically they have average speed V.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438400" y="3962400"/>
            <a:ext cx="220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Kinetic energy:</a:t>
            </a:r>
          </a:p>
        </p:txBody>
      </p:sp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4800600" y="3810000"/>
          <a:ext cx="914400" cy="781050"/>
        </p:xfrm>
        <a:graphic>
          <a:graphicData uri="http://schemas.openxmlformats.org/presentationml/2006/ole">
            <p:oleObj spid="_x0000_s441346" name="Equation" r:id="rId3" imgW="431800" imgH="368300" progId="Equation.3">
              <p:embed/>
            </p:oleObj>
          </a:graphicData>
        </a:graphic>
      </p:graphicFrame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438400" y="4740275"/>
            <a:ext cx="6049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When separated by distance r, gravitational</a:t>
            </a:r>
          </a:p>
          <a:p>
            <a:r>
              <a:rPr lang="en-US">
                <a:latin typeface="Helvetica" charset="0"/>
              </a:rPr>
              <a:t>potential energy:</a:t>
            </a:r>
          </a:p>
        </p:txBody>
      </p:sp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4876800" y="5181600"/>
          <a:ext cx="730250" cy="838200"/>
        </p:xfrm>
        <a:graphic>
          <a:graphicData uri="http://schemas.openxmlformats.org/presentationml/2006/ole">
            <p:oleObj spid="_x0000_s441347" name="Equation" r:id="rId4" imgW="3429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2400" y="282575"/>
            <a:ext cx="85423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By conservation of energy, we expect a large change in the</a:t>
            </a:r>
          </a:p>
          <a:p>
            <a:r>
              <a:rPr lang="en-US">
                <a:latin typeface="Helvetica" charset="0"/>
              </a:rPr>
              <a:t>(direction of) the final velocity if the change in potential energy</a:t>
            </a:r>
          </a:p>
          <a:p>
            <a:r>
              <a:rPr lang="en-US">
                <a:latin typeface="Helvetica" charset="0"/>
              </a:rPr>
              <a:t>at closest approach is as large as the initial kinetic energy: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252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Helvetica" charset="0"/>
              </a:rPr>
              <a:t>Strong encounter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429000" y="1676400"/>
          <a:ext cx="3359150" cy="782638"/>
        </p:xfrm>
        <a:graphic>
          <a:graphicData uri="http://schemas.openxmlformats.org/presentationml/2006/ole">
            <p:oleObj spid="_x0000_s442370" name="Equation" r:id="rId3" imgW="1689100" imgH="393700" progId="Equation.3">
              <p:embed/>
            </p:oleObj>
          </a:graphicData>
        </a:graphic>
      </p:graphicFrame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5715000" y="24384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419600" y="3019425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charset="0"/>
              </a:rPr>
              <a:t>Strong encounter radius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36525" y="3505200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Near the Sun, stars have random velocities V ~ 30 km s</a:t>
            </a:r>
            <a:r>
              <a:rPr lang="en-US" baseline="30000">
                <a:latin typeface="Helvetica" charset="0"/>
              </a:rPr>
              <a:t>-1</a:t>
            </a:r>
            <a:r>
              <a:rPr lang="en-US">
                <a:latin typeface="Helvetica" charset="0"/>
              </a:rPr>
              <a:t>, </a:t>
            </a:r>
          </a:p>
          <a:p>
            <a:r>
              <a:rPr lang="en-US">
                <a:latin typeface="Helvetica" charset="0"/>
              </a:rPr>
              <a:t>which for a typical star of mass 0.5 M</a:t>
            </a:r>
            <a:r>
              <a:rPr lang="en-US" baseline="-25000">
                <a:latin typeface="Helvetica" charset="0"/>
              </a:rPr>
              <a:t>sun</a:t>
            </a:r>
            <a:r>
              <a:rPr lang="en-US">
                <a:latin typeface="Helvetica" charset="0"/>
              </a:rPr>
              <a:t> yields r</a:t>
            </a:r>
            <a:r>
              <a:rPr lang="en-US" baseline="-25000">
                <a:latin typeface="Helvetica" charset="0"/>
              </a:rPr>
              <a:t>s</a:t>
            </a:r>
            <a:r>
              <a:rPr lang="en-US">
                <a:latin typeface="Helvetica" charset="0"/>
              </a:rPr>
              <a:t> ~ 1 au.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36525" y="4419600"/>
            <a:ext cx="8164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Good thing for the Solar System that strong encounters are</a:t>
            </a:r>
          </a:p>
          <a:p>
            <a:r>
              <a:rPr lang="en-US">
                <a:latin typeface="Helvetica" charset="0"/>
              </a:rPr>
              <a:t>very rare…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975475" y="640080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36525" y="304800"/>
            <a:ext cx="470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Time scale for strong encounters: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672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In time t, a strong encounter will occur if any other star intrudes</a:t>
            </a:r>
          </a:p>
          <a:p>
            <a:r>
              <a:rPr lang="en-US">
                <a:latin typeface="Helvetica" charset="0"/>
              </a:rPr>
              <a:t>on a cylinder of radius r</a:t>
            </a:r>
            <a:r>
              <a:rPr lang="en-US" baseline="-25000">
                <a:latin typeface="Helvetica" charset="0"/>
              </a:rPr>
              <a:t>s</a:t>
            </a:r>
            <a:r>
              <a:rPr lang="en-US">
                <a:latin typeface="Helvetica" charset="0"/>
              </a:rPr>
              <a:t> being swept out along the orbit.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 rot="-5400000">
            <a:off x="3543300" y="952500"/>
            <a:ext cx="838200" cy="2743200"/>
          </a:xfrm>
          <a:prstGeom prst="can">
            <a:avLst>
              <a:gd name="adj" fmla="val 81818"/>
            </a:avLst>
          </a:prstGeom>
          <a:solidFill>
            <a:schemeClr val="accent1"/>
          </a:solidFill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2895600" y="1905000"/>
            <a:ext cx="0" cy="457200"/>
          </a:xfrm>
          <a:prstGeom prst="line">
            <a:avLst/>
          </a:prstGeom>
          <a:noFill/>
          <a:ln w="22225">
            <a:solidFill>
              <a:srgbClr val="A31714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895600" y="2895600"/>
            <a:ext cx="2133600" cy="0"/>
          </a:xfrm>
          <a:prstGeom prst="line">
            <a:avLst/>
          </a:prstGeom>
          <a:noFill/>
          <a:ln w="22225">
            <a:solidFill>
              <a:srgbClr val="A31714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940050" y="19954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A31714"/>
                </a:solidFill>
                <a:latin typeface="Helvetica" charset="0"/>
              </a:rPr>
              <a:t>r</a:t>
            </a:r>
            <a:r>
              <a:rPr lang="en-US" sz="1800" baseline="-25000">
                <a:solidFill>
                  <a:srgbClr val="A31714"/>
                </a:solidFill>
                <a:latin typeface="Helvetica" charset="0"/>
              </a:rPr>
              <a:t>s</a:t>
            </a:r>
            <a:endParaRPr lang="en-US" sz="1800">
              <a:solidFill>
                <a:srgbClr val="A31714"/>
              </a:solidFill>
              <a:latin typeface="Helvetica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790950" y="2943225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A31714"/>
                </a:solidFill>
                <a:latin typeface="Helvetica" charset="0"/>
              </a:rPr>
              <a:t>Vt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5486400" y="2286000"/>
            <a:ext cx="1066800" cy="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553200" y="213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Helvetica" charset="0"/>
              </a:rPr>
              <a:t>V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36525" y="3429000"/>
            <a:ext cx="277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Volume of cylinder:</a:t>
            </a:r>
          </a:p>
        </p:txBody>
      </p:sp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2971800" y="3363913"/>
          <a:ext cx="946150" cy="522287"/>
        </p:xfrm>
        <a:graphic>
          <a:graphicData uri="http://schemas.openxmlformats.org/presentationml/2006/ole">
            <p:oleObj spid="_x0000_s443394" name="Equation" r:id="rId3" imgW="368300" imgH="203200" progId="Equation.3">
              <p:embed/>
            </p:oleObj>
          </a:graphicData>
        </a:graphic>
      </p:graphicFrame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74625" y="4335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Helvetica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36525" y="4038600"/>
            <a:ext cx="716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For a stellar density n, mean number of encounters:</a:t>
            </a:r>
          </a:p>
        </p:txBody>
      </p:sp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7315200" y="3962400"/>
          <a:ext cx="1141413" cy="522288"/>
        </p:xfrm>
        <a:graphic>
          <a:graphicData uri="http://schemas.openxmlformats.org/presentationml/2006/ole">
            <p:oleObj spid="_x0000_s443395" name="Equation" r:id="rId4" imgW="444500" imgH="203200" progId="Equation.3">
              <p:embed/>
            </p:oleObj>
          </a:graphicData>
        </a:graphic>
      </p:graphicFrame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36525" y="4572000"/>
            <a:ext cx="552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Typical time scale between encounters:</a:t>
            </a:r>
          </a:p>
        </p:txBody>
      </p:sp>
      <p:graphicFrame>
        <p:nvGraphicFramePr>
          <p:cNvPr id="13330" name="Object 18"/>
          <p:cNvGraphicFramePr>
            <a:graphicFrameLocks noChangeAspect="1"/>
          </p:cNvGraphicFramePr>
          <p:nvPr/>
        </p:nvGraphicFramePr>
        <p:xfrm>
          <a:off x="1143000" y="4972050"/>
          <a:ext cx="2971800" cy="895350"/>
        </p:xfrm>
        <a:graphic>
          <a:graphicData uri="http://schemas.openxmlformats.org/presentationml/2006/ole">
            <p:oleObj spid="_x0000_s443396" name="Equation" r:id="rId5" imgW="1435100" imgH="431800" progId="Equation.3">
              <p:embed/>
            </p:oleObj>
          </a:graphicData>
        </a:graphic>
      </p:graphicFrame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419600" y="5105400"/>
            <a:ext cx="390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charset="0"/>
              </a:rPr>
              <a:t>(substituting for the strong encounter</a:t>
            </a:r>
          </a:p>
          <a:p>
            <a:r>
              <a:rPr lang="en-US" sz="1800">
                <a:latin typeface="Helvetica" charset="0"/>
              </a:rPr>
              <a:t>radius r</a:t>
            </a:r>
            <a:r>
              <a:rPr lang="en-US" sz="1800" baseline="-25000">
                <a:latin typeface="Helvetica" charset="0"/>
              </a:rPr>
              <a:t>s</a:t>
            </a:r>
            <a:r>
              <a:rPr lang="en-US" sz="1800">
                <a:latin typeface="Helvetica" charset="0"/>
              </a:rPr>
              <a:t>)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36525" y="5943600"/>
            <a:ext cx="577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Note: more important for </a:t>
            </a:r>
            <a:r>
              <a:rPr lang="en-US" b="1">
                <a:latin typeface="Helvetica" charset="0"/>
              </a:rPr>
              <a:t>small</a:t>
            </a:r>
            <a:r>
              <a:rPr lang="en-US">
                <a:latin typeface="Helvetica" charset="0"/>
              </a:rPr>
              <a:t> velocities.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899275" y="640080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253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Plug in numbers (being careful to note that n in the previous</a:t>
            </a:r>
          </a:p>
          <a:p>
            <a:r>
              <a:rPr lang="en-US">
                <a:latin typeface="Helvetica" charset="0"/>
              </a:rPr>
              <a:t>expression is stars per cubic cm, not cubic parsec!)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833563" y="1295400"/>
          <a:ext cx="5481637" cy="950913"/>
        </p:xfrm>
        <a:graphic>
          <a:graphicData uri="http://schemas.openxmlformats.org/presentationml/2006/ole">
            <p:oleObj spid="_x0000_s444418" name="Equation" r:id="rId3" imgW="2781300" imgH="482600" progId="Equation.3">
              <p:embed/>
            </p:oleObj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" y="2362200"/>
            <a:ext cx="155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Conclude: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92138" y="2943225"/>
            <a:ext cx="78660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stars in the disks of galaxies (V ~ 30 km s</a:t>
            </a:r>
            <a:r>
              <a:rPr lang="en-US" baseline="30000">
                <a:latin typeface="Helvetica" charset="0"/>
              </a:rPr>
              <a:t>-1</a:t>
            </a:r>
            <a:r>
              <a:rPr lang="en-US">
                <a:latin typeface="Helvetica" charset="0"/>
              </a:rPr>
              <a:t>, n ~ 0.1 pc</a:t>
            </a:r>
            <a:r>
              <a:rPr lang="en-US" baseline="30000">
                <a:latin typeface="Helvetica" charset="0"/>
              </a:rPr>
              <a:t>-3</a:t>
            </a:r>
            <a:endParaRPr lang="en-US">
              <a:latin typeface="Helvetica" charset="0"/>
            </a:endParaRPr>
          </a:p>
          <a:p>
            <a:r>
              <a:rPr lang="en-US">
                <a:latin typeface="Helvetica" charset="0"/>
              </a:rPr>
              <a:t>	near the Sun), never physically collide, and are </a:t>
            </a:r>
          </a:p>
          <a:p>
            <a:r>
              <a:rPr lang="en-US">
                <a:latin typeface="Helvetica" charset="0"/>
              </a:rPr>
              <a:t>	extremely unlikely to pass close enough to deflect</a:t>
            </a:r>
          </a:p>
          <a:p>
            <a:r>
              <a:rPr lang="en-US">
                <a:latin typeface="Helvetica" charset="0"/>
              </a:rPr>
              <a:t>	their orbits substantially.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77850" y="4648200"/>
            <a:ext cx="8413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in a globular cluster (V ~ 10 km s</a:t>
            </a:r>
            <a:r>
              <a:rPr lang="en-US" baseline="30000">
                <a:latin typeface="Helvetica" charset="0"/>
              </a:rPr>
              <a:t>-1</a:t>
            </a:r>
            <a:r>
              <a:rPr lang="en-US">
                <a:latin typeface="Helvetica" charset="0"/>
              </a:rPr>
              <a:t>, n ~ 1000 pc</a:t>
            </a:r>
            <a:r>
              <a:rPr lang="en-US" baseline="30000">
                <a:latin typeface="Helvetica" charset="0"/>
              </a:rPr>
              <a:t>-3</a:t>
            </a:r>
            <a:r>
              <a:rPr lang="en-US">
                <a:latin typeface="Helvetica" charset="0"/>
              </a:rPr>
              <a:t> or more),</a:t>
            </a:r>
          </a:p>
          <a:p>
            <a:r>
              <a:rPr lang="en-US">
                <a:latin typeface="Helvetica" charset="0"/>
              </a:rPr>
              <a:t>	strong encounters will be common (i.e. one or more	</a:t>
            </a:r>
          </a:p>
          <a:p>
            <a:r>
              <a:rPr lang="en-US">
                <a:latin typeface="Helvetica" charset="0"/>
              </a:rPr>
              <a:t>	per star in the lifetime of the cluster).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975475" y="640080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2475</Words>
  <Application>Microsoft Macintosh PowerPoint</Application>
  <PresentationFormat>On-screen Show (4:3)</PresentationFormat>
  <Paragraphs>302</Paragraphs>
  <Slides>29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Microsoft Equation</vt:lpstr>
      <vt:lpstr>Ay 124 – Lecture 4 – Supplementary Slides Stellar Dynamics</vt:lpstr>
      <vt:lpstr>Stellar Dynamics</vt:lpstr>
      <vt:lpstr>Dynamical Modeling of Stellar Systems</vt:lpstr>
      <vt:lpstr>Dynamical Modeling of Stellar Systems</vt:lpstr>
      <vt:lpstr>Dynamics of Stellar Systems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Dynamical Friction</vt:lpstr>
      <vt:lpstr>Numerical Simulation  of Merging Disk Galaxies</vt:lpstr>
      <vt:lpstr>Major Galaxy Mergers</vt:lpstr>
      <vt:lpstr>Slide 28</vt:lpstr>
      <vt:lpstr>Slide 29</vt:lpstr>
    </vt:vector>
  </TitlesOfParts>
  <Company>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 124 Structure and Dynamics of Galaxies Winter 2009</dc:title>
  <dc:creator>George Djorgovski</dc:creator>
  <cp:lastModifiedBy>George Djorgovski</cp:lastModifiedBy>
  <cp:revision>22</cp:revision>
  <dcterms:created xsi:type="dcterms:W3CDTF">2009-01-26T05:13:39Z</dcterms:created>
  <dcterms:modified xsi:type="dcterms:W3CDTF">2009-01-26T05:20:06Z</dcterms:modified>
</cp:coreProperties>
</file>