
<file path=[Content_Types].xml><?xml version="1.0" encoding="utf-8"?>
<Types xmlns="http://schemas.openxmlformats.org/package/2006/content-types">
  <Override PartName="/ppt/slides/slide12.xml" ContentType="application/vnd.openxmlformats-officedocument.presentationml.slide+xml"/>
  <Override PartName="/ppt/slideLayouts/slideLayout8.xml" ContentType="application/vnd.openxmlformats-officedocument.presentationml.slideLayout+xml"/>
  <Default Extension="pdf" ContentType="application/pdf"/>
  <Override PartName="/ppt/notesSlides/notesSlide2.xml" ContentType="application/vnd.openxmlformats-officedocument.presentationml.notesSlide+xml"/>
  <Override PartName="/ppt/slides/slide22.xml" ContentType="application/vnd.openxmlformats-officedocument.presentationml.slide+xml"/>
  <Override PartName="/ppt/slides/slide28.xml" ContentType="application/vnd.openxmlformats-officedocument.presentationml.slide+xml"/>
  <Override PartName="/ppt/theme/theme2.xml" ContentType="application/vnd.openxmlformats-officedocument.theme+xml"/>
  <Override PartName="/ppt/slides/slide2.xml" ContentType="application/vnd.openxmlformats-officedocument.presentationml.slide+xml"/>
  <Override PartName="/docProps/app.xml" ContentType="application/vnd.openxmlformats-officedocument.extended-properties+xml"/>
  <Override PartName="/ppt/slides/slide30.xml" ContentType="application/vnd.openxmlformats-officedocument.presentationml.slide+xml"/>
  <Override PartName="/ppt/notesSlides/notesSlide9.xml" ContentType="application/vnd.openxmlformats-officedocument.presentationml.notesSlide+xml"/>
  <Override PartName="/ppt/slides/slide35.xml" ContentType="application/vnd.openxmlformats-officedocument.presentationml.slide+xml"/>
  <Override PartName="/ppt/slides/slide42.xml" ContentType="application/vnd.openxmlformats-officedocument.presentationml.slide+xml"/>
  <Override PartName="/ppt/slides/slide36.xml" ContentType="application/vnd.openxmlformats-officedocument.presentationml.slide+xml"/>
  <Override PartName="/ppt/slides/slide11.xml" ContentType="application/vnd.openxmlformats-officedocument.presentationml.slide+xml"/>
  <Override PartName="/ppt/slides/slide18.xml" ContentType="application/vnd.openxmlformats-officedocument.presentationml.slide+xml"/>
  <Override PartName="/ppt/slideLayouts/slideLayout3.xml" ContentType="application/vnd.openxmlformats-officedocument.presentationml.slideLayout+xml"/>
  <Override PartName="/ppt/slides/slide21.xml" ContentType="application/vnd.openxmlformats-officedocument.presentationml.slide+xml"/>
  <Override PartName="/ppt/slideLayouts/slideLayout5.xml" ContentType="application/vnd.openxmlformats-officedocument.presentationml.slideLayout+xml"/>
  <Override PartName="/ppt/slides/slide23.xml" ContentType="application/vnd.openxmlformats-officedocument.presentationml.slid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notesSlides/notesSlide3.xml" ContentType="application/vnd.openxmlformats-officedocument.presentationml.notesSlide+xml"/>
  <Override PartName="/ppt/notesMasters/notesMaster1.xml" ContentType="application/vnd.openxmlformats-officedocument.presentationml.notesMaster+xml"/>
  <Override PartName="/ppt/slides/slide1.xml" ContentType="application/vnd.openxmlformats-officedocument.presentationml.slide+xml"/>
  <Override PartName="/ppt/tableStyles.xml" ContentType="application/vnd.openxmlformats-officedocument.presentationml.tableStyles+xml"/>
  <Default Extension="xml" ContentType="application/xml"/>
  <Override PartName="/ppt/slides/slide7.xml" ContentType="application/vnd.openxmlformats-officedocument.presentationml.slide+xml"/>
  <Override PartName="/ppt/slides/slide26.xml" ContentType="application/vnd.openxmlformats-officedocument.presentationml.slide+xml"/>
  <Override PartName="/ppt/slideMasters/slideMaster1.xml" ContentType="application/vnd.openxmlformats-officedocument.presentationml.slideMaster+xml"/>
  <Override PartName="/ppt/viewProps.xml" ContentType="application/vnd.openxmlformats-officedocument.presentationml.viewProps+xml"/>
  <Override PartName="/ppt/notesSlides/notesSlide7.xml" ContentType="application/vnd.openxmlformats-officedocument.presentationml.notesSlide+xml"/>
  <Override PartName="/ppt/slides/slide25.xml" ContentType="application/vnd.openxmlformats-officedocument.presentationml.slide+xml"/>
  <Override PartName="/ppt/notesSlides/notesSlide4.xml" ContentType="application/vnd.openxmlformats-officedocument.presentationml.notesSlide+xml"/>
  <Override PartName="/ppt/slides/slide13.xml" ContentType="application/vnd.openxmlformats-officedocument.presentationml.slide+xml"/>
  <Override PartName="/ppt/slides/slide40.xml" ContentType="application/vnd.openxmlformats-officedocument.presentationml.slide+xml"/>
  <Override PartName="/ppt/slides/slide14.xml" ContentType="application/vnd.openxmlformats-officedocument.presentationml.slide+xml"/>
  <Override PartName="/ppt/slides/slide34.xml" ContentType="application/vnd.openxmlformats-officedocument.presentationml.slide+xml"/>
  <Default Extension="pict" ContentType="image/pict"/>
  <Override PartName="/ppt/notesSlides/notesSlide6.xml" ContentType="application/vnd.openxmlformats-officedocument.presentationml.notesSlide+xml"/>
  <Override PartName="/ppt/slides/slide20.xml" ContentType="application/vnd.openxmlformats-officedocument.presentationml.slide+xml"/>
  <Override PartName="/ppt/slides/slide17.xml" ContentType="application/vnd.openxmlformats-officedocument.presentationml.slide+xml"/>
  <Override PartName="/ppt/slideLayouts/slideLayout4.xml" ContentType="application/vnd.openxmlformats-officedocument.presentationml.slideLayout+xml"/>
  <Override PartName="/ppt/notesSlides/notesSlide5.xml" ContentType="application/vnd.openxmlformats-officedocument.presentationml.notesSlide+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slides/slide43.xml" ContentType="application/vnd.openxmlformats-officedocument.presentationml.slide+xml"/>
  <Override PartName="/ppt/theme/theme1.xml" ContentType="application/vnd.openxmlformats-officedocument.theme+xml"/>
  <Override PartName="/ppt/slideLayouts/slideLayout6.xml" ContentType="application/vnd.openxmlformats-officedocument.presentationml.slideLayout+xml"/>
  <Override PartName="/ppt/presentation.xml" ContentType="application/vnd.openxmlformats-officedocument.presentationml.presentation.main+xml"/>
  <Override PartName="/ppt/slides/slide5.xml" ContentType="application/vnd.openxmlformats-officedocument.presentationml.slide+xml"/>
  <Override PartName="/ppt/slides/slide37.xml" ContentType="application/vnd.openxmlformats-officedocument.presentationml.slide+xml"/>
  <Override PartName="/ppt/slides/slide10.xml" ContentType="application/vnd.openxmlformats-officedocument.presentationml.slide+xml"/>
  <Override PartName="/ppt/slideLayouts/slideLayout7.xml" ContentType="application/vnd.openxmlformats-officedocument.presentationml.slideLayout+xml"/>
  <Override PartName="/ppt/slides/slide33.xml" ContentType="application/vnd.openxmlformats-officedocument.presentationml.slide+xml"/>
  <Override PartName="/ppt/presProps.xml" ContentType="application/vnd.openxmlformats-officedocument.presentationml.presProps+xml"/>
  <Default Extension="jpeg" ContentType="image/jpeg"/>
  <Default Extension="vml" ContentType="application/vnd.openxmlformats-officedocument.vmlDrawing"/>
  <Default Extension="png" ContentType="image/png"/>
  <Override PartName="/ppt/slides/slide3.xml" ContentType="application/vnd.openxmlformats-officedocument.presentationml.slide+xml"/>
  <Override PartName="/ppt/slides/slide4.xml" ContentType="application/vnd.openxmlformats-officedocument.presentationml.slide+xml"/>
  <Override PartName="/ppt/embeddings/Microsoft_Equation1.bin" ContentType="application/vnd.openxmlformats-officedocument.oleObject"/>
  <Override PartName="/ppt/slides/slide27.xml" ContentType="application/vnd.openxmlformats-officedocument.presentationml.slide+xml"/>
  <Override PartName="/ppt/slideLayouts/slideLayout11.xml" ContentType="application/vnd.openxmlformats-officedocument.presentationml.slideLayout+xml"/>
  <Override PartName="/ppt/notesSlides/notesSlide8.xml" ContentType="application/vnd.openxmlformats-officedocument.presentationml.notesSlide+xml"/>
  <Override PartName="/docProps/core.xml" ContentType="application/vnd.openxmlformats-package.core-properties+xml"/>
  <Override PartName="/ppt/slides/slide8.xml" ContentType="application/vnd.openxmlformats-officedocument.presentationml.slide+xml"/>
  <Override PartName="/ppt/slides/slide31.xml" ContentType="application/vnd.openxmlformats-officedocument.presentationml.slide+xml"/>
  <Override PartName="/ppt/slides/slide15.xml" ContentType="application/vnd.openxmlformats-officedocument.presentationml.slide+xml"/>
  <Default Extension="bin" ContentType="application/vnd.openxmlformats-officedocument.presentationml.printerSettings"/>
  <Default Extension="rels" ContentType="application/vnd.openxmlformats-package.relationships+xml"/>
  <Override PartName="/ppt/slides/slide9.xml" ContentType="application/vnd.openxmlformats-officedocument.presentationml.slide+xml"/>
  <Override PartName="/ppt/slides/slide24.xml" ContentType="application/vnd.openxmlformats-officedocument.presentationml.slide+xml"/>
  <Override PartName="/ppt/slides/slide39.xml" ContentType="application/vnd.openxmlformats-officedocument.presentationml.slide+xml"/>
  <Override PartName="/ppt/slides/slide32.xml" ContentType="application/vnd.openxmlformats-officedocument.presentationml.slide+xml"/>
  <Override PartName="/ppt/slides/slide6.xml" ContentType="application/vnd.openxmlformats-officedocument.presentationml.slide+xml"/>
  <Override PartName="/ppt/slides/slide16.xml" ContentType="application/vnd.openxmlformats-officedocument.presentationml.slide+xml"/>
  <Override PartName="/ppt/slides/slide38.xml" ContentType="application/vnd.openxmlformats-officedocument.presentationml.slide+xml"/>
  <Default Extension="gif" ContentType="image/gif"/>
  <Override PartName="/ppt/slides/slide19.xml" ContentType="application/vnd.openxmlformats-officedocument.presentationml.slide+xml"/>
  <Override PartName="/ppt/slides/slide41.xml" ContentType="application/vnd.openxmlformats-officedocument.presentationml.slide+xml"/>
  <Override PartName="/ppt/slides/slide29.xml" ContentType="application/vnd.openxmlformats-officedocument.presentationml.slide+xml"/>
</Types>
</file>

<file path=_rels/.rels><?xml version="1.0" encoding="UTF-8" standalone="yes"?>
<Relationships xmlns="http://schemas.openxmlformats.org/package/2006/relationships"><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45"/>
  </p:notesMasterIdLst>
  <p:sldIdLst>
    <p:sldId id="305" r:id="rId2"/>
    <p:sldId id="511" r:id="rId3"/>
    <p:sldId id="473" r:id="rId4"/>
    <p:sldId id="474" r:id="rId5"/>
    <p:sldId id="475" r:id="rId6"/>
    <p:sldId id="476" r:id="rId7"/>
    <p:sldId id="518" r:id="rId8"/>
    <p:sldId id="477" r:id="rId9"/>
    <p:sldId id="478" r:id="rId10"/>
    <p:sldId id="519" r:id="rId11"/>
    <p:sldId id="533" r:id="rId12"/>
    <p:sldId id="520" r:id="rId13"/>
    <p:sldId id="521" r:id="rId14"/>
    <p:sldId id="526" r:id="rId15"/>
    <p:sldId id="522" r:id="rId16"/>
    <p:sldId id="527" r:id="rId17"/>
    <p:sldId id="531" r:id="rId18"/>
    <p:sldId id="532" r:id="rId19"/>
    <p:sldId id="528" r:id="rId20"/>
    <p:sldId id="512" r:id="rId21"/>
    <p:sldId id="503" r:id="rId22"/>
    <p:sldId id="504" r:id="rId23"/>
    <p:sldId id="505" r:id="rId24"/>
    <p:sldId id="506" r:id="rId25"/>
    <p:sldId id="515" r:id="rId26"/>
    <p:sldId id="507" r:id="rId27"/>
    <p:sldId id="508" r:id="rId28"/>
    <p:sldId id="509" r:id="rId29"/>
    <p:sldId id="479" r:id="rId30"/>
    <p:sldId id="480" r:id="rId31"/>
    <p:sldId id="482" r:id="rId32"/>
    <p:sldId id="481" r:id="rId33"/>
    <p:sldId id="483" r:id="rId34"/>
    <p:sldId id="484" r:id="rId35"/>
    <p:sldId id="485" r:id="rId36"/>
    <p:sldId id="486" r:id="rId37"/>
    <p:sldId id="487" r:id="rId38"/>
    <p:sldId id="488" r:id="rId39"/>
    <p:sldId id="456" r:id="rId40"/>
    <p:sldId id="489" r:id="rId41"/>
    <p:sldId id="490" r:id="rId42"/>
    <p:sldId id="491" r:id="rId43"/>
    <p:sldId id="534" r:id="rId4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FFFD9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SorterView">
  <p:normalViewPr showOutlineIcons="0" horzBarState="maximized">
    <p:restoredLeft sz="9982" autoAdjust="0"/>
    <p:restoredTop sz="94660"/>
  </p:normalViewPr>
  <p:slideViewPr>
    <p:cSldViewPr snapToObjects="1">
      <p:cViewPr>
        <p:scale>
          <a:sx n="110" d="100"/>
          <a:sy n="110" d="100"/>
        </p:scale>
        <p:origin x="-2176" y="-976"/>
      </p:cViewPr>
      <p:guideLst>
        <p:guide orient="horz" pos="2160"/>
        <p:guide pos="2880"/>
      </p:guideLst>
    </p:cSldViewPr>
  </p:slideViewPr>
  <p:notesTextViewPr>
    <p:cViewPr>
      <p:scale>
        <a:sx n="100" d="100"/>
        <a:sy n="100" d="100"/>
      </p:scale>
      <p:origin x="0" y="0"/>
    </p:cViewPr>
  </p:notesTextViewPr>
  <p:sorterViewPr>
    <p:cViewPr>
      <p:scale>
        <a:sx n="150" d="100"/>
        <a:sy n="150" d="100"/>
      </p:scale>
      <p:origin x="0" y="10528"/>
    </p:cViewPr>
  </p:sorterViewPr>
  <p:gridSpacing cx="78028800" cy="78028800"/>
</p:viewPr>
</file>

<file path=ppt/_rels/presentation.xml.rels><?xml version="1.0" encoding="UTF-8" standalone="yes"?>
<Relationships xmlns="http://schemas.openxmlformats.org/package/2006/relationships"><Relationship Id="rId39" Type="http://schemas.openxmlformats.org/officeDocument/2006/relationships/slide" Target="slides/slide38.xml"/><Relationship Id="rId7" Type="http://schemas.openxmlformats.org/officeDocument/2006/relationships/slide" Target="slides/slide6.xml"/><Relationship Id="rId43" Type="http://schemas.openxmlformats.org/officeDocument/2006/relationships/slide" Target="slides/slide42.xml"/><Relationship Id="rId25" Type="http://schemas.openxmlformats.org/officeDocument/2006/relationships/slide" Target="slides/slide24.xml"/><Relationship Id="rId10" Type="http://schemas.openxmlformats.org/officeDocument/2006/relationships/slide" Target="slides/slide9.xml"/><Relationship Id="rId50" Type="http://schemas.openxmlformats.org/officeDocument/2006/relationships/tableStyles" Target="tableStyles.xml"/><Relationship Id="rId17" Type="http://schemas.openxmlformats.org/officeDocument/2006/relationships/slide" Target="slides/slide16.xml"/><Relationship Id="rId9" Type="http://schemas.openxmlformats.org/officeDocument/2006/relationships/slide" Target="slides/slide8.xml"/><Relationship Id="rId18" Type="http://schemas.openxmlformats.org/officeDocument/2006/relationships/slide" Target="slides/slide17.xml"/><Relationship Id="rId27" Type="http://schemas.openxmlformats.org/officeDocument/2006/relationships/slide" Target="slides/slide26.xml"/><Relationship Id="rId14" Type="http://schemas.openxmlformats.org/officeDocument/2006/relationships/slide" Target="slides/slide13.xml"/><Relationship Id="rId4" Type="http://schemas.openxmlformats.org/officeDocument/2006/relationships/slide" Target="slides/slide3.xml"/><Relationship Id="rId28" Type="http://schemas.openxmlformats.org/officeDocument/2006/relationships/slide" Target="slides/slide27.xml"/><Relationship Id="rId45" Type="http://schemas.openxmlformats.org/officeDocument/2006/relationships/notesMaster" Target="notesMasters/notesMaster1.xml"/><Relationship Id="rId42" Type="http://schemas.openxmlformats.org/officeDocument/2006/relationships/slide" Target="slides/slide41.xml"/><Relationship Id="rId6" Type="http://schemas.openxmlformats.org/officeDocument/2006/relationships/slide" Target="slides/slide5.xml"/><Relationship Id="rId49" Type="http://schemas.openxmlformats.org/officeDocument/2006/relationships/theme" Target="theme/theme1.xml"/><Relationship Id="rId44" Type="http://schemas.openxmlformats.org/officeDocument/2006/relationships/slide" Target="slides/slide43.xml"/><Relationship Id="rId19" Type="http://schemas.openxmlformats.org/officeDocument/2006/relationships/slide" Target="slides/slide18.xml"/><Relationship Id="rId38" Type="http://schemas.openxmlformats.org/officeDocument/2006/relationships/slide" Target="slides/slide37.xml"/><Relationship Id="rId20" Type="http://schemas.openxmlformats.org/officeDocument/2006/relationships/slide" Target="slides/slide19.xml"/><Relationship Id="rId2" Type="http://schemas.openxmlformats.org/officeDocument/2006/relationships/slide" Target="slides/slide1.xml"/><Relationship Id="rId46" Type="http://schemas.openxmlformats.org/officeDocument/2006/relationships/printerSettings" Target="printerSettings/printerSettings1.bin"/><Relationship Id="rId35" Type="http://schemas.openxmlformats.org/officeDocument/2006/relationships/slide" Target="slides/slide34.xml"/><Relationship Id="rId31" Type="http://schemas.openxmlformats.org/officeDocument/2006/relationships/slide" Target="slides/slide30.xml"/><Relationship Id="rId34" Type="http://schemas.openxmlformats.org/officeDocument/2006/relationships/slide" Target="slides/slide33.xml"/><Relationship Id="rId40" Type="http://schemas.openxmlformats.org/officeDocument/2006/relationships/slide" Target="slides/slide39.xml"/><Relationship Id="rId36" Type="http://schemas.openxmlformats.org/officeDocument/2006/relationships/slide" Target="slides/slide35.xml"/><Relationship Id="rId1" Type="http://schemas.openxmlformats.org/officeDocument/2006/relationships/slideMaster" Target="slideMasters/slideMaster1.xml"/><Relationship Id="rId24" Type="http://schemas.openxmlformats.org/officeDocument/2006/relationships/slide" Target="slides/slide23.xml"/><Relationship Id="rId47" Type="http://schemas.openxmlformats.org/officeDocument/2006/relationships/presProps" Target="presProps.xml"/><Relationship Id="rId48" Type="http://schemas.openxmlformats.org/officeDocument/2006/relationships/viewProps" Target="viewProps.xml"/><Relationship Id="rId8" Type="http://schemas.openxmlformats.org/officeDocument/2006/relationships/slide" Target="slides/slide7.xml"/><Relationship Id="rId13" Type="http://schemas.openxmlformats.org/officeDocument/2006/relationships/slide" Target="slides/slide12.xml"/><Relationship Id="rId32" Type="http://schemas.openxmlformats.org/officeDocument/2006/relationships/slide" Target="slides/slide31.xml"/><Relationship Id="rId37" Type="http://schemas.openxmlformats.org/officeDocument/2006/relationships/slide" Target="slides/slide36.xml"/><Relationship Id="rId12" Type="http://schemas.openxmlformats.org/officeDocument/2006/relationships/slide" Target="slides/slide11.xml"/><Relationship Id="rId3" Type="http://schemas.openxmlformats.org/officeDocument/2006/relationships/slide" Target="slides/slide2.xml"/><Relationship Id="rId23" Type="http://schemas.openxmlformats.org/officeDocument/2006/relationships/slide" Target="slides/slide22.xml"/><Relationship Id="rId26" Type="http://schemas.openxmlformats.org/officeDocument/2006/relationships/slide" Target="slides/slide25.xml"/><Relationship Id="rId30" Type="http://schemas.openxmlformats.org/officeDocument/2006/relationships/slide" Target="slides/slide29.xml"/><Relationship Id="rId11" Type="http://schemas.openxmlformats.org/officeDocument/2006/relationships/slide" Target="slides/slide10.xml"/><Relationship Id="rId29" Type="http://schemas.openxmlformats.org/officeDocument/2006/relationships/slide" Target="slides/slide28.xml"/><Relationship Id="rId16" Type="http://schemas.openxmlformats.org/officeDocument/2006/relationships/slide" Target="slides/slide15.xml"/><Relationship Id="rId33" Type="http://schemas.openxmlformats.org/officeDocument/2006/relationships/slide" Target="slides/slide32.xml"/><Relationship Id="rId41" Type="http://schemas.openxmlformats.org/officeDocument/2006/relationships/slide" Target="slides/slide40.xml"/><Relationship Id="rId5" Type="http://schemas.openxmlformats.org/officeDocument/2006/relationships/slide" Target="slides/slide4.xml"/><Relationship Id="rId15" Type="http://schemas.openxmlformats.org/officeDocument/2006/relationships/slide" Target="slides/slide14.xml"/><Relationship Id="rId22" Type="http://schemas.openxmlformats.org/officeDocument/2006/relationships/slide" Target="slides/slide21.xml"/><Relationship Id="rId21" Type="http://schemas.openxmlformats.org/officeDocument/2006/relationships/slide" Target="slides/slide2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9.pict"/></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5217CCF-9F2F-F84F-8E7A-3342111F2082}" type="datetimeFigureOut">
              <a:rPr lang="en-US" smtClean="0"/>
              <a:pPr/>
              <a:t>1/26/09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D97E0BC-801C-5B41-98AB-52D4CEB3F353}"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AB3D652-A8AE-BE4F-930D-C996074B318C}" type="slidenum">
              <a:rPr lang="en-US"/>
              <a:pPr/>
              <a:t>21</a:t>
            </a:fld>
            <a:endParaRPr lang="en-US"/>
          </a:p>
        </p:txBody>
      </p:sp>
      <p:sp>
        <p:nvSpPr>
          <p:cNvPr id="400386" name="Rectangle 2"/>
          <p:cNvSpPr>
            <a:spLocks noGrp="1" noRot="1" noChangeAspect="1" noChangeArrowheads="1" noTextEdit="1"/>
          </p:cNvSpPr>
          <p:nvPr>
            <p:ph type="sldImg"/>
          </p:nvPr>
        </p:nvSpPr>
        <p:spPr>
          <a:ln/>
        </p:spPr>
      </p:sp>
      <p:sp>
        <p:nvSpPr>
          <p:cNvPr id="4003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B10DA2A-5EB9-B44A-9A52-DC34B08AA2EF}" type="slidenum">
              <a:rPr lang="en-US"/>
              <a:pPr/>
              <a:t>22</a:t>
            </a:fld>
            <a:endParaRPr lang="en-US"/>
          </a:p>
        </p:txBody>
      </p:sp>
      <p:sp>
        <p:nvSpPr>
          <p:cNvPr id="401410" name="Rectangle 2"/>
          <p:cNvSpPr>
            <a:spLocks noGrp="1" noRot="1" noChangeAspect="1" noChangeArrowheads="1" noTextEdit="1"/>
          </p:cNvSpPr>
          <p:nvPr>
            <p:ph type="sldImg"/>
          </p:nvPr>
        </p:nvSpPr>
        <p:spPr>
          <a:ln/>
        </p:spPr>
      </p:sp>
      <p:sp>
        <p:nvSpPr>
          <p:cNvPr id="4014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F9F4FA3-0FD9-D24B-B1B3-5F1EF2C2CF5B}" type="slidenum">
              <a:rPr lang="en-US"/>
              <a:pPr/>
              <a:t>23</a:t>
            </a:fld>
            <a:endParaRPr lang="en-US"/>
          </a:p>
        </p:txBody>
      </p:sp>
      <p:sp>
        <p:nvSpPr>
          <p:cNvPr id="402434" name="Rectangle 2"/>
          <p:cNvSpPr>
            <a:spLocks noGrp="1" noRot="1" noChangeAspect="1" noChangeArrowheads="1" noTextEdit="1"/>
          </p:cNvSpPr>
          <p:nvPr>
            <p:ph type="sldImg"/>
          </p:nvPr>
        </p:nvSpPr>
        <p:spPr>
          <a:ln/>
        </p:spPr>
      </p:sp>
      <p:sp>
        <p:nvSpPr>
          <p:cNvPr id="4024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0A1CDAD-8DFC-6B41-A90A-3D2203FE4E18}" type="slidenum">
              <a:rPr lang="en-US"/>
              <a:pPr/>
              <a:t>24</a:t>
            </a:fld>
            <a:endParaRPr lang="en-US"/>
          </a:p>
        </p:txBody>
      </p:sp>
      <p:sp>
        <p:nvSpPr>
          <p:cNvPr id="403458" name="Rectangle 2"/>
          <p:cNvSpPr>
            <a:spLocks noGrp="1" noRot="1" noChangeAspect="1" noChangeArrowheads="1" noTextEdit="1"/>
          </p:cNvSpPr>
          <p:nvPr>
            <p:ph type="sldImg"/>
          </p:nvPr>
        </p:nvSpPr>
        <p:spPr>
          <a:ln/>
        </p:spPr>
      </p:sp>
      <p:sp>
        <p:nvSpPr>
          <p:cNvPr id="4034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7D7D007-AA76-8E4E-8579-A4ACA38114EC}" type="slidenum">
              <a:rPr lang="en-US"/>
              <a:pPr/>
              <a:t>26</a:t>
            </a:fld>
            <a:endParaRPr lang="en-US"/>
          </a:p>
        </p:txBody>
      </p:sp>
      <p:sp>
        <p:nvSpPr>
          <p:cNvPr id="404482" name="Rectangle 2"/>
          <p:cNvSpPr>
            <a:spLocks noGrp="1" noRot="1" noChangeAspect="1" noChangeArrowheads="1" noTextEdit="1"/>
          </p:cNvSpPr>
          <p:nvPr>
            <p:ph type="sldImg"/>
          </p:nvPr>
        </p:nvSpPr>
        <p:spPr>
          <a:ln/>
        </p:spPr>
      </p:sp>
      <p:sp>
        <p:nvSpPr>
          <p:cNvPr id="4044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BD13C46-23E9-0046-92A4-A8978EB6257F}" type="slidenum">
              <a:rPr lang="en-US"/>
              <a:pPr/>
              <a:t>27</a:t>
            </a:fld>
            <a:endParaRPr lang="en-US"/>
          </a:p>
        </p:txBody>
      </p:sp>
      <p:sp>
        <p:nvSpPr>
          <p:cNvPr id="405506" name="Rectangle 2"/>
          <p:cNvSpPr>
            <a:spLocks noGrp="1" noRot="1" noChangeAspect="1" noChangeArrowheads="1" noTextEdit="1"/>
          </p:cNvSpPr>
          <p:nvPr>
            <p:ph type="sldImg"/>
          </p:nvPr>
        </p:nvSpPr>
        <p:spPr>
          <a:ln/>
        </p:spPr>
      </p:sp>
      <p:sp>
        <p:nvSpPr>
          <p:cNvPr id="4055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A362F3F-3B45-614F-AC31-D38D4897612D}" type="slidenum">
              <a:rPr lang="en-US"/>
              <a:pPr/>
              <a:t>28</a:t>
            </a:fld>
            <a:endParaRPr lang="en-US"/>
          </a:p>
        </p:txBody>
      </p:sp>
      <p:sp>
        <p:nvSpPr>
          <p:cNvPr id="406530" name="Rectangle 2"/>
          <p:cNvSpPr>
            <a:spLocks noGrp="1" noRot="1" noChangeAspect="1" noChangeArrowheads="1" noTextEdit="1"/>
          </p:cNvSpPr>
          <p:nvPr>
            <p:ph type="sldImg"/>
          </p:nvPr>
        </p:nvSpPr>
        <p:spPr>
          <a:ln/>
        </p:spPr>
      </p:sp>
      <p:sp>
        <p:nvSpPr>
          <p:cNvPr id="4065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F04AC5A4-8DFC-164B-B233-CC8C77A1CF09}" type="slidenum">
              <a:rPr lang="en-US"/>
              <a:pPr/>
              <a:t>29</a:t>
            </a:fld>
            <a:endParaRPr lang="en-US"/>
          </a:p>
        </p:txBody>
      </p:sp>
      <p:sp>
        <p:nvSpPr>
          <p:cNvPr id="41986"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198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r>
              <a:rPr lang="en-US"/>
              <a:t>t</a:t>
            </a:r>
            <a:r>
              <a:rPr lang="en-US" baseline="-25000"/>
              <a:t>cr</a:t>
            </a:r>
            <a:r>
              <a:rPr lang="en-US"/>
              <a:t>: a star moves across the cluster, orbits mix;  t</a:t>
            </a:r>
            <a:r>
              <a:rPr lang="en-US" baseline="-25000"/>
              <a:t>rlx</a:t>
            </a:r>
            <a:r>
              <a:rPr lang="en-US"/>
              <a:t>: stellar encounters redistribute energies, a near-maxwellian velocity distribution is set up;  t</a:t>
            </a:r>
            <a:r>
              <a:rPr lang="en-US" baseline="-25000"/>
              <a:t>ev</a:t>
            </a:r>
            <a:r>
              <a:rPr lang="en-US"/>
              <a:t>: stars escape, energy-</a:t>
            </a:r>
          </a:p>
          <a:p>
            <a:r>
              <a:rPr lang="en-US"/>
              <a:t>changing mechanisms operate, size and profile of the cluster change.</a:t>
            </a:r>
            <a:endParaRPr lang="en-US" baseline="-25000"/>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834D5E3C-2F73-5C4D-9D01-7C5122DFBDBE}" type="slidenum">
              <a:rPr lang="en-US"/>
              <a:pPr/>
              <a:t>30</a:t>
            </a:fld>
            <a:endParaRPr lang="en-US"/>
          </a:p>
        </p:txBody>
      </p:sp>
      <p:sp>
        <p:nvSpPr>
          <p:cNvPr id="44034"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403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r>
              <a:rPr lang="en-US"/>
              <a:t>The worlwide renown of the King model is probably due to King’s ideal combination of both theoretical and observational innovations, supported by a very simple and clear presentation and an ease of computation.</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50C21626-8518-7740-9B8B-5E6033FA842E}" type="datetimeFigureOut">
              <a:rPr lang="en-US" smtClean="0"/>
              <a:pPr/>
              <a:t>1/26/09</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24899783-D8B2-3D46-BD50-1518CE22F2F8}"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50C21626-8518-7740-9B8B-5E6033FA842E}" type="datetimeFigureOut">
              <a:rPr lang="en-US" smtClean="0"/>
              <a:pPr/>
              <a:t>1/26/09</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24899783-D8B2-3D46-BD50-1518CE22F2F8}"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50C21626-8518-7740-9B8B-5E6033FA842E}" type="datetimeFigureOut">
              <a:rPr lang="en-US" smtClean="0"/>
              <a:pPr/>
              <a:t>1/26/09</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24899783-D8B2-3D46-BD50-1518CE22F2F8}"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50C21626-8518-7740-9B8B-5E6033FA842E}" type="datetimeFigureOut">
              <a:rPr lang="en-US" smtClean="0"/>
              <a:pPr/>
              <a:t>1/26/09</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24899783-D8B2-3D46-BD50-1518CE22F2F8}"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50C21626-8518-7740-9B8B-5E6033FA842E}" type="datetimeFigureOut">
              <a:rPr lang="en-US" smtClean="0"/>
              <a:pPr/>
              <a:t>1/26/09</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24899783-D8B2-3D46-BD50-1518CE22F2F8}"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50C21626-8518-7740-9B8B-5E6033FA842E}" type="datetimeFigureOut">
              <a:rPr lang="en-US" smtClean="0"/>
              <a:pPr/>
              <a:t>1/26/09</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24899783-D8B2-3D46-BD50-1518CE22F2F8}"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50C21626-8518-7740-9B8B-5E6033FA842E}" type="datetimeFigureOut">
              <a:rPr lang="en-US" smtClean="0"/>
              <a:pPr/>
              <a:t>1/26/09</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24899783-D8B2-3D46-BD50-1518CE22F2F8}"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50C21626-8518-7740-9B8B-5E6033FA842E}" type="datetimeFigureOut">
              <a:rPr lang="en-US" smtClean="0"/>
              <a:pPr/>
              <a:t>1/26/09</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24899783-D8B2-3D46-BD50-1518CE22F2F8}"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50C21626-8518-7740-9B8B-5E6033FA842E}" type="datetimeFigureOut">
              <a:rPr lang="en-US" smtClean="0"/>
              <a:pPr/>
              <a:t>1/26/09</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24899783-D8B2-3D46-BD50-1518CE22F2F8}"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50C21626-8518-7740-9B8B-5E6033FA842E}" type="datetimeFigureOut">
              <a:rPr lang="en-US" smtClean="0"/>
              <a:pPr/>
              <a:t>1/26/09</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24899783-D8B2-3D46-BD50-1518CE22F2F8}"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50C21626-8518-7740-9B8B-5E6033FA842E}" type="datetimeFigureOut">
              <a:rPr lang="en-US" smtClean="0"/>
              <a:pPr/>
              <a:t>1/26/09</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24899783-D8B2-3D46-BD50-1518CE22F2F8}"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4" Type="http://schemas.openxmlformats.org/officeDocument/2006/relationships/slideLayout" Target="../slideLayouts/slideLayout4.xml"/><Relationship Id="rId10" Type="http://schemas.openxmlformats.org/officeDocument/2006/relationships/slideLayout" Target="../slideLayouts/slideLayout10.xml"/><Relationship Id="rId5" Type="http://schemas.openxmlformats.org/officeDocument/2006/relationships/slideLayout" Target="../slideLayouts/slideLayout5.xml"/><Relationship Id="rId7" Type="http://schemas.openxmlformats.org/officeDocument/2006/relationships/slideLayout" Target="../slideLayouts/slideLayout7.xml"/><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6096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152400" y="762000"/>
            <a:ext cx="8839200" cy="60960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000" b="1" kern="1200">
          <a:solidFill>
            <a:srgbClr val="000090"/>
          </a:solidFill>
          <a:latin typeface="Times New Roman"/>
          <a:ea typeface="+mj-ea"/>
          <a:cs typeface="Times New Roman"/>
        </a:defRPr>
      </a:lvl1pPr>
    </p:titleStyle>
    <p:bodyStyle>
      <a:lvl1pPr marL="342900" indent="-342900" algn="l" defTabSz="457200" rtl="0" eaLnBrk="1" latinLnBrk="0" hangingPunct="1">
        <a:spcBef>
          <a:spcPct val="20000"/>
        </a:spcBef>
        <a:buFont typeface="Arial"/>
        <a:buChar char="•"/>
        <a:defRPr sz="2600" kern="1200">
          <a:solidFill>
            <a:schemeClr val="tx1"/>
          </a:solidFill>
          <a:latin typeface="Times New Roman"/>
          <a:ea typeface="+mn-ea"/>
          <a:cs typeface="Times New Roman"/>
        </a:defRPr>
      </a:lvl1pPr>
      <a:lvl2pPr marL="742950" indent="-285750" algn="l" defTabSz="457200" rtl="0" eaLnBrk="1" latinLnBrk="0" hangingPunct="1">
        <a:spcBef>
          <a:spcPct val="20000"/>
        </a:spcBef>
        <a:buFont typeface="Arial"/>
        <a:buChar char="–"/>
        <a:defRPr sz="2300" kern="1200">
          <a:solidFill>
            <a:schemeClr val="tx1"/>
          </a:solidFill>
          <a:latin typeface="Times New Roman"/>
          <a:ea typeface="+mn-ea"/>
          <a:cs typeface="Times New Roman"/>
        </a:defRPr>
      </a:lvl2pPr>
      <a:lvl3pPr marL="1143000" indent="-228600" algn="l" defTabSz="457200" rtl="0" eaLnBrk="1" latinLnBrk="0" hangingPunct="1">
        <a:spcBef>
          <a:spcPct val="20000"/>
        </a:spcBef>
        <a:buFont typeface="Courier New"/>
        <a:buChar char="o"/>
        <a:defRPr sz="2000" kern="1200">
          <a:solidFill>
            <a:schemeClr val="tx1"/>
          </a:solidFill>
          <a:latin typeface="Times New Roman"/>
          <a:ea typeface="+mn-ea"/>
          <a:cs typeface="Times New Roman"/>
        </a:defRPr>
      </a:lvl3pPr>
      <a:lvl4pPr marL="1600200" indent="-228600" algn="l" defTabSz="457200" rtl="0" eaLnBrk="1" latinLnBrk="0" hangingPunct="1">
        <a:spcBef>
          <a:spcPct val="20000"/>
        </a:spcBef>
        <a:buFont typeface="Arial"/>
        <a:buChar char="–"/>
        <a:defRPr sz="1800" kern="1200">
          <a:solidFill>
            <a:schemeClr val="tx1"/>
          </a:solidFill>
          <a:latin typeface="Times New Roman"/>
          <a:ea typeface="+mn-ea"/>
          <a:cs typeface="Times New Roman"/>
        </a:defRPr>
      </a:lvl4pPr>
      <a:lvl5pPr marL="2057400" indent="-228600" algn="l" defTabSz="457200" rtl="0" eaLnBrk="1" latinLnBrk="0" hangingPunct="1">
        <a:spcBef>
          <a:spcPct val="20000"/>
        </a:spcBef>
        <a:buFont typeface="Wingdings" charset="2"/>
        <a:buChar char="§"/>
        <a:defRPr sz="1800" kern="1200">
          <a:solidFill>
            <a:schemeClr val="tx1"/>
          </a:solidFill>
          <a:latin typeface="Times New Roman"/>
          <a:ea typeface="+mn-ea"/>
          <a:cs typeface="Times New Roman"/>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3" Type="http://schemas.openxmlformats.org/officeDocument/2006/relationships/image" Target="../media/image15.g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3" Type="http://schemas.openxmlformats.org/officeDocument/2006/relationships/image" Target="../media/image18.gi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3" Type="http://schemas.openxmlformats.org/officeDocument/2006/relationships/image" Target="../media/image20.gi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4" Type="http://schemas.openxmlformats.org/officeDocument/2006/relationships/image" Target="../media/image28.pdf"/><Relationship Id="rId1" Type="http://schemas.openxmlformats.org/officeDocument/2006/relationships/slideLayout" Target="../slideLayouts/slideLayout2.xml"/><Relationship Id="rId2" Type="http://schemas.openxmlformats.org/officeDocument/2006/relationships/image" Target="../media/image26.pdf"/><Relationship Id="rId3" Type="http://schemas.openxmlformats.org/officeDocument/2006/relationships/image" Target="../media/image27.png"/><Relationship Id="rId5" Type="http://schemas.openxmlformats.org/officeDocument/2006/relationships/image" Target="../media/image29.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4" Type="http://schemas.openxmlformats.org/officeDocument/2006/relationships/image" Target="../media/image31.jpeg"/><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0.jpeg"/></Relationships>
</file>

<file path=ppt/slides/_rels/slide23.xml.rels><?xml version="1.0" encoding="UTF-8" standalone="yes"?>
<Relationships xmlns="http://schemas.openxmlformats.org/package/2006/relationships"><Relationship Id="rId4"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2.png"/><Relationship Id="rId5" Type="http://schemas.openxmlformats.org/officeDocument/2006/relationships/image" Target="../media/image34.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4.xml"/><Relationship Id="rId3" Type="http://schemas.openxmlformats.org/officeDocument/2006/relationships/image" Target="../media/image3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6.xml"/><Relationship Id="rId3" Type="http://schemas.openxmlformats.org/officeDocument/2006/relationships/image" Target="../media/image3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7.xml"/><Relationship Id="rId3" Type="http://schemas.openxmlformats.org/officeDocument/2006/relationships/image" Target="../media/image3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3"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4" Type="http://schemas.openxmlformats.org/officeDocument/2006/relationships/image" Target="../media/image40.jpeg"/><Relationship Id="rId1" Type="http://schemas.openxmlformats.org/officeDocument/2006/relationships/vmlDrawing" Target="../drawings/vmlDrawing1.vml"/><Relationship Id="rId2" Type="http://schemas.openxmlformats.org/officeDocument/2006/relationships/slideLayout" Target="../slideLayouts/slideLayout2.xml"/><Relationship Id="rId3" Type="http://schemas.openxmlformats.org/officeDocument/2006/relationships/notesSlide" Target="../notesSlides/notesSlide9.xml"/><Relationship Id="rId5" Type="http://schemas.openxmlformats.org/officeDocument/2006/relationships/oleObject" Target="../embeddings/Microsoft_Equation1.bin"/></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4" Type="http://schemas.openxmlformats.org/officeDocument/2006/relationships/image" Target="../media/image7.jpeg"/><Relationship Id="rId1" Type="http://schemas.openxmlformats.org/officeDocument/2006/relationships/slideLayout" Target="../slideLayouts/slideLayout2.xml"/><Relationship Id="rId2" Type="http://schemas.openxmlformats.org/officeDocument/2006/relationships/image" Target="../media/image5.jpeg"/><Relationship Id="rId3" Type="http://schemas.openxmlformats.org/officeDocument/2006/relationships/image" Target="../media/image6.jpeg"/></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3" Type="http://schemas.openxmlformats.org/officeDocument/2006/relationships/image" Target="../media/image1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OmCen_trim2.jpg"/>
          <p:cNvPicPr>
            <a:picLocks noChangeAspect="1"/>
          </p:cNvPicPr>
          <p:nvPr/>
        </p:nvPicPr>
        <p:blipFill>
          <a:blip r:embed="rId2"/>
          <a:srcRect l="8250" r="8625"/>
          <a:stretch>
            <a:fillRect/>
          </a:stretch>
        </p:blipFill>
        <p:spPr>
          <a:xfrm>
            <a:off x="0" y="0"/>
            <a:ext cx="9144000" cy="6875188"/>
          </a:xfrm>
          <a:prstGeom prst="rect">
            <a:avLst/>
          </a:prstGeom>
        </p:spPr>
      </p:pic>
      <p:sp>
        <p:nvSpPr>
          <p:cNvPr id="6" name="Title 4"/>
          <p:cNvSpPr>
            <a:spLocks noGrp="1"/>
          </p:cNvSpPr>
          <p:nvPr>
            <p:ph type="ctrTitle"/>
          </p:nvPr>
        </p:nvSpPr>
        <p:spPr>
          <a:xfrm>
            <a:off x="685800" y="76200"/>
            <a:ext cx="7772400" cy="1924050"/>
          </a:xfrm>
        </p:spPr>
        <p:txBody>
          <a:bodyPr>
            <a:normAutofit/>
          </a:bodyPr>
          <a:lstStyle/>
          <a:p>
            <a:r>
              <a:rPr lang="en-US" sz="3000" dirty="0" smtClean="0">
                <a:solidFill>
                  <a:srgbClr val="FFFF00"/>
                </a:solidFill>
              </a:rPr>
              <a:t>Ay 124 – Lecture 5</a:t>
            </a:r>
            <a:r>
              <a:rPr lang="en-US" dirty="0" smtClean="0">
                <a:solidFill>
                  <a:srgbClr val="FFFF00"/>
                </a:solidFill>
              </a:rPr>
              <a:t/>
            </a:r>
            <a:br>
              <a:rPr lang="en-US" dirty="0" smtClean="0">
                <a:solidFill>
                  <a:srgbClr val="FFFF00"/>
                </a:solidFill>
              </a:rPr>
            </a:br>
            <a:r>
              <a:rPr lang="en-US" dirty="0" smtClean="0">
                <a:solidFill>
                  <a:srgbClr val="FFFF00"/>
                </a:solidFill>
              </a:rPr>
              <a:t>Star Clusters:</a:t>
            </a:r>
            <a:br>
              <a:rPr lang="en-US" dirty="0" smtClean="0">
                <a:solidFill>
                  <a:srgbClr val="FFFF00"/>
                </a:solidFill>
              </a:rPr>
            </a:br>
            <a:r>
              <a:rPr lang="en-US" dirty="0" smtClean="0">
                <a:solidFill>
                  <a:srgbClr val="FFFF00"/>
                </a:solidFill>
              </a:rPr>
              <a:t>Observable Properties</a:t>
            </a:r>
            <a:endParaRPr lang="en-US" dirty="0">
              <a:solidFill>
                <a:srgbClr val="FFFF00"/>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74788" y="0"/>
            <a:ext cx="1982612" cy="3657600"/>
          </a:xfrm>
        </p:spPr>
        <p:txBody>
          <a:bodyPr>
            <a:noAutofit/>
          </a:bodyPr>
          <a:lstStyle/>
          <a:p>
            <a:pPr algn="l"/>
            <a:r>
              <a:rPr lang="en-US" sz="3200" dirty="0" smtClean="0"/>
              <a:t>Radial Density Profile of the Galactic GC System</a:t>
            </a:r>
            <a:endParaRPr lang="en-US" sz="3200" dirty="0"/>
          </a:p>
        </p:txBody>
      </p:sp>
      <p:pic>
        <p:nvPicPr>
          <p:cNvPr id="4" name="Picture 3" descr="GCsystemRadialProfile.png"/>
          <p:cNvPicPr>
            <a:picLocks noChangeAspect="1"/>
          </p:cNvPicPr>
          <p:nvPr/>
        </p:nvPicPr>
        <p:blipFill>
          <a:blip r:embed="rId2"/>
          <a:stretch>
            <a:fillRect/>
          </a:stretch>
        </p:blipFill>
        <p:spPr>
          <a:xfrm>
            <a:off x="1982612" y="0"/>
            <a:ext cx="7161388" cy="6858000"/>
          </a:xfrm>
          <a:prstGeom prst="rect">
            <a:avLst/>
          </a:prstGeom>
        </p:spPr>
      </p:pic>
      <p:sp>
        <p:nvSpPr>
          <p:cNvPr id="5" name="TextBox 4"/>
          <p:cNvSpPr txBox="1"/>
          <p:nvPr/>
        </p:nvSpPr>
        <p:spPr>
          <a:xfrm>
            <a:off x="303388" y="4648200"/>
            <a:ext cx="2211212" cy="2015936"/>
          </a:xfrm>
          <a:prstGeom prst="rect">
            <a:avLst/>
          </a:prstGeom>
          <a:noFill/>
        </p:spPr>
        <p:txBody>
          <a:bodyPr wrap="square" rtlCol="0">
            <a:spAutoFit/>
          </a:bodyPr>
          <a:lstStyle/>
          <a:p>
            <a:r>
              <a:rPr lang="en-US" sz="2300" dirty="0" smtClean="0">
                <a:latin typeface="Times New Roman"/>
                <a:cs typeface="Times New Roman"/>
              </a:rPr>
              <a:t>Note: </a:t>
            </a:r>
          </a:p>
          <a:p>
            <a:r>
              <a:rPr lang="en-US" sz="2300" dirty="0" smtClean="0">
                <a:latin typeface="Times New Roman"/>
                <a:cs typeface="Times New Roman"/>
              </a:rPr>
              <a:t>Much steeper than the dark halo profile,          </a:t>
            </a:r>
            <a:r>
              <a:rPr lang="en-US" sz="2800" dirty="0" err="1" smtClean="0">
                <a:latin typeface="Times New Roman"/>
                <a:cs typeface="Times New Roman"/>
              </a:rPr>
              <a:t>ρ</a:t>
            </a:r>
            <a:r>
              <a:rPr lang="en-US" sz="2800" dirty="0" smtClean="0">
                <a:latin typeface="Times New Roman"/>
                <a:cs typeface="Times New Roman"/>
              </a:rPr>
              <a:t> ~ </a:t>
            </a:r>
            <a:r>
              <a:rPr lang="en-US" sz="2800" i="1" dirty="0" err="1" smtClean="0">
                <a:latin typeface="Times New Roman"/>
                <a:cs typeface="Times New Roman"/>
              </a:rPr>
              <a:t>r</a:t>
            </a:r>
            <a:r>
              <a:rPr lang="en-US" sz="2800" dirty="0" smtClean="0">
                <a:latin typeface="Times New Roman"/>
                <a:cs typeface="Times New Roman"/>
              </a:rPr>
              <a:t> </a:t>
            </a:r>
            <a:r>
              <a:rPr lang="en-US" sz="2800" baseline="30000" dirty="0" smtClean="0">
                <a:latin typeface="Times New Roman"/>
                <a:cs typeface="Times New Roman"/>
              </a:rPr>
              <a:t>-2</a:t>
            </a:r>
            <a:r>
              <a:rPr lang="en-US" sz="2800" dirty="0" smtClean="0">
                <a:latin typeface="Times New Roman"/>
                <a:cs typeface="Times New Roman"/>
              </a:rPr>
              <a:t> </a:t>
            </a:r>
            <a:endParaRPr lang="en-US" sz="2800" dirty="0">
              <a:latin typeface="Times New Roman"/>
              <a:cs typeface="Times New Roman"/>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5525281" cy="1371600"/>
          </a:xfrm>
        </p:spPr>
        <p:txBody>
          <a:bodyPr>
            <a:normAutofit/>
          </a:bodyPr>
          <a:lstStyle/>
          <a:p>
            <a:r>
              <a:rPr lang="en-US" dirty="0" smtClean="0"/>
              <a:t>Disk and Halo GC Subsystems </a:t>
            </a:r>
            <a:r>
              <a:rPr lang="en-US" sz="3111" dirty="0" smtClean="0"/>
              <a:t>(</a:t>
            </a:r>
            <a:r>
              <a:rPr lang="en-US" sz="3111" dirty="0" err="1" smtClean="0"/>
              <a:t>Zinn</a:t>
            </a:r>
            <a:r>
              <a:rPr lang="en-US" sz="3111" dirty="0" smtClean="0"/>
              <a:t> 1985)</a:t>
            </a:r>
            <a:endParaRPr lang="en-US" sz="3111" dirty="0"/>
          </a:p>
        </p:txBody>
      </p:sp>
      <p:pic>
        <p:nvPicPr>
          <p:cNvPr id="3" name="Picture 2" descr="GCdiskhaloZinn1985.png"/>
          <p:cNvPicPr>
            <a:picLocks noChangeAspect="1"/>
          </p:cNvPicPr>
          <p:nvPr/>
        </p:nvPicPr>
        <p:blipFill>
          <a:blip r:embed="rId2"/>
          <a:stretch>
            <a:fillRect/>
          </a:stretch>
        </p:blipFill>
        <p:spPr>
          <a:xfrm>
            <a:off x="5525281" y="0"/>
            <a:ext cx="3618719" cy="6858000"/>
          </a:xfrm>
          <a:prstGeom prst="rect">
            <a:avLst/>
          </a:prstGeom>
        </p:spPr>
      </p:pic>
      <p:pic>
        <p:nvPicPr>
          <p:cNvPr id="4" name="Picture 3" descr="bimodal_metallicity.gif"/>
          <p:cNvPicPr>
            <a:picLocks noChangeAspect="1"/>
          </p:cNvPicPr>
          <p:nvPr/>
        </p:nvPicPr>
        <p:blipFill>
          <a:blip r:embed="rId3"/>
          <a:stretch>
            <a:fillRect/>
          </a:stretch>
        </p:blipFill>
        <p:spPr>
          <a:xfrm>
            <a:off x="381000" y="3124200"/>
            <a:ext cx="4597400" cy="3733800"/>
          </a:xfrm>
          <a:prstGeom prst="rect">
            <a:avLst/>
          </a:prstGeom>
        </p:spPr>
      </p:pic>
      <p:sp>
        <p:nvSpPr>
          <p:cNvPr id="6" name="TextBox 5"/>
          <p:cNvSpPr txBox="1"/>
          <p:nvPr/>
        </p:nvSpPr>
        <p:spPr>
          <a:xfrm>
            <a:off x="481107" y="1973759"/>
            <a:ext cx="4776693" cy="769441"/>
          </a:xfrm>
          <a:prstGeom prst="rect">
            <a:avLst/>
          </a:prstGeom>
          <a:noFill/>
        </p:spPr>
        <p:txBody>
          <a:bodyPr wrap="square" rtlCol="0">
            <a:spAutoFit/>
          </a:bodyPr>
          <a:lstStyle/>
          <a:p>
            <a:r>
              <a:rPr lang="en-US" sz="2200" dirty="0" smtClean="0">
                <a:latin typeface="Times New Roman"/>
                <a:cs typeface="Times New Roman"/>
              </a:rPr>
              <a:t>Bimodal </a:t>
            </a:r>
            <a:r>
              <a:rPr lang="en-US" sz="2200" dirty="0" err="1" smtClean="0">
                <a:latin typeface="Times New Roman"/>
                <a:cs typeface="Times New Roman"/>
              </a:rPr>
              <a:t>metallicity</a:t>
            </a:r>
            <a:r>
              <a:rPr lang="en-US" sz="2200" dirty="0" smtClean="0">
                <a:latin typeface="Times New Roman"/>
                <a:cs typeface="Times New Roman"/>
              </a:rPr>
              <a:t> distributions are common in globular cluster systems</a:t>
            </a:r>
            <a:endParaRPr lang="en-US" sz="2200" dirty="0">
              <a:latin typeface="Times New Roman"/>
              <a:cs typeface="Times New Roman"/>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3962400" cy="762000"/>
          </a:xfrm>
        </p:spPr>
        <p:txBody>
          <a:bodyPr>
            <a:normAutofit/>
          </a:bodyPr>
          <a:lstStyle/>
          <a:p>
            <a:pPr algn="l"/>
            <a:r>
              <a:rPr lang="en-US" sz="3600" dirty="0" smtClean="0"/>
              <a:t>Selection Effects:</a:t>
            </a:r>
            <a:endParaRPr lang="en-US" sz="3600" dirty="0"/>
          </a:p>
        </p:txBody>
      </p:sp>
      <p:pic>
        <p:nvPicPr>
          <p:cNvPr id="4" name="Picture 3" descr="GCselectioneffects.png"/>
          <p:cNvPicPr>
            <a:picLocks noChangeAspect="1"/>
          </p:cNvPicPr>
          <p:nvPr/>
        </p:nvPicPr>
        <p:blipFill>
          <a:blip r:embed="rId2"/>
          <a:stretch>
            <a:fillRect/>
          </a:stretch>
        </p:blipFill>
        <p:spPr>
          <a:xfrm>
            <a:off x="0" y="937981"/>
            <a:ext cx="9144000" cy="5920019"/>
          </a:xfrm>
          <a:prstGeom prst="rect">
            <a:avLst/>
          </a:prstGeom>
        </p:spPr>
      </p:pic>
      <p:sp>
        <p:nvSpPr>
          <p:cNvPr id="5" name="Content Placeholder 2"/>
          <p:cNvSpPr>
            <a:spLocks noGrp="1"/>
          </p:cNvSpPr>
          <p:nvPr>
            <p:ph idx="1"/>
          </p:nvPr>
        </p:nvSpPr>
        <p:spPr>
          <a:xfrm>
            <a:off x="3657600" y="23581"/>
            <a:ext cx="5486400" cy="914400"/>
          </a:xfrm>
        </p:spPr>
        <p:txBody>
          <a:bodyPr>
            <a:normAutofit/>
          </a:bodyPr>
          <a:lstStyle/>
          <a:p>
            <a:r>
              <a:rPr lang="en-US" sz="2200" dirty="0" smtClean="0"/>
              <a:t>Missing clusters at low Galactic latitudes</a:t>
            </a:r>
          </a:p>
          <a:p>
            <a:r>
              <a:rPr lang="en-US" sz="2200" dirty="0" smtClean="0"/>
              <a:t>Missing intrinsically faint clusters far away</a:t>
            </a:r>
            <a:endParaRPr lang="en-US" sz="2200" dirty="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Some Recently Discovered </a:t>
            </a:r>
            <a:r>
              <a:rPr lang="en-US" dirty="0" err="1" smtClean="0"/>
              <a:t>Globulars</a:t>
            </a:r>
            <a:r>
              <a:rPr lang="en-US" dirty="0" smtClean="0"/>
              <a:t>:</a:t>
            </a:r>
            <a:endParaRPr lang="en-US" dirty="0"/>
          </a:p>
        </p:txBody>
      </p:sp>
      <p:sp>
        <p:nvSpPr>
          <p:cNvPr id="5" name="TextBox 4"/>
          <p:cNvSpPr txBox="1"/>
          <p:nvPr/>
        </p:nvSpPr>
        <p:spPr>
          <a:xfrm>
            <a:off x="152400" y="762000"/>
            <a:ext cx="4776693" cy="430887"/>
          </a:xfrm>
          <a:prstGeom prst="rect">
            <a:avLst/>
          </a:prstGeom>
          <a:noFill/>
        </p:spPr>
        <p:txBody>
          <a:bodyPr wrap="none" rtlCol="0">
            <a:spAutoFit/>
          </a:bodyPr>
          <a:lstStyle/>
          <a:p>
            <a:r>
              <a:rPr lang="en-US" sz="2200" dirty="0" smtClean="0">
                <a:latin typeface="Times New Roman"/>
                <a:cs typeface="Times New Roman"/>
              </a:rPr>
              <a:t>GLIMPSE C01 (</a:t>
            </a:r>
            <a:r>
              <a:rPr lang="en-US" sz="2200" dirty="0" err="1" smtClean="0">
                <a:latin typeface="Times New Roman"/>
                <a:cs typeface="Times New Roman"/>
              </a:rPr>
              <a:t>Kobulnicky</a:t>
            </a:r>
            <a:r>
              <a:rPr lang="en-US" sz="2200" dirty="0" smtClean="0">
                <a:latin typeface="Times New Roman"/>
                <a:cs typeface="Times New Roman"/>
              </a:rPr>
              <a:t> et al. 2005)</a:t>
            </a:r>
            <a:endParaRPr lang="en-US" sz="2200" dirty="0">
              <a:latin typeface="Times New Roman"/>
              <a:cs typeface="Times New Roman"/>
            </a:endParaRPr>
          </a:p>
        </p:txBody>
      </p:sp>
      <p:pic>
        <p:nvPicPr>
          <p:cNvPr id="6" name="Picture 5" descr="GLIMPSE1_DSS_R_15arcmin.jpg"/>
          <p:cNvPicPr>
            <a:picLocks noChangeAspect="1"/>
          </p:cNvPicPr>
          <p:nvPr/>
        </p:nvPicPr>
        <p:blipFill>
          <a:blip r:embed="rId2"/>
          <a:srcRect l="28283" t="28219" r="28283" b="28219"/>
          <a:stretch>
            <a:fillRect/>
          </a:stretch>
        </p:blipFill>
        <p:spPr>
          <a:xfrm>
            <a:off x="4929093" y="1828800"/>
            <a:ext cx="4214907" cy="4236775"/>
          </a:xfrm>
          <a:prstGeom prst="rect">
            <a:avLst/>
          </a:prstGeom>
          <a:ln>
            <a:solidFill>
              <a:srgbClr val="000000"/>
            </a:solidFill>
          </a:ln>
        </p:spPr>
      </p:pic>
      <p:pic>
        <p:nvPicPr>
          <p:cNvPr id="7" name="Picture 6" descr="GLIMPSE1.gif"/>
          <p:cNvPicPr>
            <a:picLocks noChangeAspect="1"/>
          </p:cNvPicPr>
          <p:nvPr/>
        </p:nvPicPr>
        <p:blipFill>
          <a:blip r:embed="rId3"/>
          <a:stretch>
            <a:fillRect/>
          </a:stretch>
        </p:blipFill>
        <p:spPr>
          <a:xfrm>
            <a:off x="76200" y="1828800"/>
            <a:ext cx="4832312" cy="4495800"/>
          </a:xfrm>
          <a:prstGeom prst="rect">
            <a:avLst/>
          </a:prstGeom>
        </p:spPr>
      </p:pic>
      <p:sp>
        <p:nvSpPr>
          <p:cNvPr id="9" name="TextBox 8"/>
          <p:cNvSpPr txBox="1"/>
          <p:nvPr/>
        </p:nvSpPr>
        <p:spPr>
          <a:xfrm>
            <a:off x="1894648" y="1371600"/>
            <a:ext cx="1762952" cy="430887"/>
          </a:xfrm>
          <a:prstGeom prst="rect">
            <a:avLst/>
          </a:prstGeom>
          <a:noFill/>
        </p:spPr>
        <p:txBody>
          <a:bodyPr wrap="none" rtlCol="0">
            <a:spAutoFit/>
          </a:bodyPr>
          <a:lstStyle/>
          <a:p>
            <a:r>
              <a:rPr lang="en-US" sz="2200" i="1" dirty="0" smtClean="0">
                <a:latin typeface="Times New Roman"/>
                <a:cs typeface="Times New Roman"/>
              </a:rPr>
              <a:t>Spitzer IRAC</a:t>
            </a:r>
            <a:endParaRPr lang="en-US" sz="2200" i="1" dirty="0">
              <a:latin typeface="Times New Roman"/>
              <a:cs typeface="Times New Roman"/>
            </a:endParaRPr>
          </a:p>
        </p:txBody>
      </p:sp>
      <p:sp>
        <p:nvSpPr>
          <p:cNvPr id="10" name="TextBox 9"/>
          <p:cNvSpPr txBox="1"/>
          <p:nvPr/>
        </p:nvSpPr>
        <p:spPr>
          <a:xfrm>
            <a:off x="6571659" y="1397913"/>
            <a:ext cx="1276941" cy="430887"/>
          </a:xfrm>
          <a:prstGeom prst="rect">
            <a:avLst/>
          </a:prstGeom>
          <a:noFill/>
        </p:spPr>
        <p:txBody>
          <a:bodyPr wrap="none" rtlCol="0">
            <a:spAutoFit/>
          </a:bodyPr>
          <a:lstStyle/>
          <a:p>
            <a:r>
              <a:rPr lang="en-US" sz="2200" i="1" dirty="0" smtClean="0">
                <a:latin typeface="Times New Roman"/>
                <a:cs typeface="Times New Roman"/>
              </a:rPr>
              <a:t>DSS Red</a:t>
            </a:r>
            <a:endParaRPr lang="en-US" sz="2200" i="1" dirty="0">
              <a:latin typeface="Times New Roman"/>
              <a:cs typeface="Times New Roman"/>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Some Recently Discovered </a:t>
            </a:r>
            <a:r>
              <a:rPr lang="en-US" dirty="0" err="1" smtClean="0"/>
              <a:t>Globulars</a:t>
            </a:r>
            <a:r>
              <a:rPr lang="en-US" dirty="0" smtClean="0"/>
              <a:t>:</a:t>
            </a:r>
            <a:endParaRPr lang="en-US" dirty="0"/>
          </a:p>
        </p:txBody>
      </p:sp>
      <p:sp>
        <p:nvSpPr>
          <p:cNvPr id="5" name="TextBox 4"/>
          <p:cNvSpPr txBox="1"/>
          <p:nvPr/>
        </p:nvSpPr>
        <p:spPr>
          <a:xfrm>
            <a:off x="1066800" y="685800"/>
            <a:ext cx="3352800" cy="430887"/>
          </a:xfrm>
          <a:prstGeom prst="rect">
            <a:avLst/>
          </a:prstGeom>
          <a:noFill/>
        </p:spPr>
        <p:txBody>
          <a:bodyPr wrap="square" rtlCol="0">
            <a:spAutoFit/>
          </a:bodyPr>
          <a:lstStyle/>
          <a:p>
            <a:r>
              <a:rPr lang="en-US" sz="2200" dirty="0" smtClean="0">
                <a:latin typeface="Times New Roman"/>
                <a:cs typeface="Times New Roman"/>
              </a:rPr>
              <a:t>AL # (</a:t>
            </a:r>
            <a:r>
              <a:rPr lang="en-US" sz="2200" dirty="0" err="1" smtClean="0">
                <a:latin typeface="Times New Roman"/>
                <a:cs typeface="Times New Roman"/>
              </a:rPr>
              <a:t>Ortolani</a:t>
            </a:r>
            <a:r>
              <a:rPr lang="en-US" sz="2200" dirty="0" smtClean="0">
                <a:latin typeface="Times New Roman"/>
                <a:cs typeface="Times New Roman"/>
              </a:rPr>
              <a:t> et al. 2006)</a:t>
            </a:r>
            <a:endParaRPr lang="en-US" sz="2200" dirty="0">
              <a:latin typeface="Times New Roman"/>
              <a:cs typeface="Times New Roman"/>
            </a:endParaRPr>
          </a:p>
        </p:txBody>
      </p:sp>
      <p:pic>
        <p:nvPicPr>
          <p:cNvPr id="8" name="Picture 7" descr="AL3img.jpg"/>
          <p:cNvPicPr>
            <a:picLocks noChangeAspect="1"/>
          </p:cNvPicPr>
          <p:nvPr/>
        </p:nvPicPr>
        <p:blipFill>
          <a:blip r:embed="rId2"/>
          <a:stretch>
            <a:fillRect/>
          </a:stretch>
        </p:blipFill>
        <p:spPr>
          <a:xfrm>
            <a:off x="152400" y="1721358"/>
            <a:ext cx="4572000" cy="4572000"/>
          </a:xfrm>
          <a:prstGeom prst="rect">
            <a:avLst/>
          </a:prstGeom>
          <a:ln>
            <a:solidFill>
              <a:srgbClr val="000000"/>
            </a:solidFill>
          </a:ln>
        </p:spPr>
      </p:pic>
      <p:pic>
        <p:nvPicPr>
          <p:cNvPr id="11" name="Picture 10" descr="AL3cmd.gif"/>
          <p:cNvPicPr>
            <a:picLocks noChangeAspect="1"/>
          </p:cNvPicPr>
          <p:nvPr/>
        </p:nvPicPr>
        <p:blipFill>
          <a:blip r:embed="rId3"/>
          <a:stretch>
            <a:fillRect/>
          </a:stretch>
        </p:blipFill>
        <p:spPr>
          <a:xfrm>
            <a:off x="4929093" y="762000"/>
            <a:ext cx="4171423" cy="609600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Dynamical Range of GC Parameters</a:t>
            </a:r>
            <a:endParaRPr lang="en-US" dirty="0"/>
          </a:p>
        </p:txBody>
      </p:sp>
      <p:pic>
        <p:nvPicPr>
          <p:cNvPr id="5" name="Picture 4" descr="GCparamdistr.png"/>
          <p:cNvPicPr>
            <a:picLocks noChangeAspect="1"/>
          </p:cNvPicPr>
          <p:nvPr/>
        </p:nvPicPr>
        <p:blipFill>
          <a:blip r:embed="rId2"/>
          <a:stretch>
            <a:fillRect/>
          </a:stretch>
        </p:blipFill>
        <p:spPr>
          <a:xfrm>
            <a:off x="1143000" y="580725"/>
            <a:ext cx="6553199" cy="6277275"/>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Correlations of GC Parameters</a:t>
            </a:r>
            <a:endParaRPr lang="en-US" dirty="0"/>
          </a:p>
        </p:txBody>
      </p:sp>
      <p:pic>
        <p:nvPicPr>
          <p:cNvPr id="3" name="Picture 2" descr="GCparamcorrel.png"/>
          <p:cNvPicPr>
            <a:picLocks noChangeAspect="1"/>
          </p:cNvPicPr>
          <p:nvPr/>
        </p:nvPicPr>
        <p:blipFill>
          <a:blip r:embed="rId2"/>
          <a:srcRect t="5031"/>
          <a:stretch>
            <a:fillRect/>
          </a:stretch>
        </p:blipFill>
        <p:spPr>
          <a:xfrm>
            <a:off x="872649" y="640080"/>
            <a:ext cx="7063465" cy="621792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Correlations of GC Parameters</a:t>
            </a:r>
            <a:endParaRPr lang="en-US" dirty="0"/>
          </a:p>
        </p:txBody>
      </p:sp>
      <p:pic>
        <p:nvPicPr>
          <p:cNvPr id="3" name="Picture 2" descr="GCparamcoreltable.png"/>
          <p:cNvPicPr>
            <a:picLocks noChangeAspect="1"/>
          </p:cNvPicPr>
          <p:nvPr/>
        </p:nvPicPr>
        <p:blipFill>
          <a:blip r:embed="rId2"/>
          <a:stretch>
            <a:fillRect/>
          </a:stretch>
        </p:blipFill>
        <p:spPr>
          <a:xfrm>
            <a:off x="0" y="1144615"/>
            <a:ext cx="9144000" cy="4568769"/>
          </a:xfrm>
          <a:prstGeom prst="rect">
            <a:avLst/>
          </a:prstGeom>
        </p:spPr>
      </p:pic>
      <p:sp>
        <p:nvSpPr>
          <p:cNvPr id="4" name="TextBox 3"/>
          <p:cNvSpPr txBox="1"/>
          <p:nvPr/>
        </p:nvSpPr>
        <p:spPr>
          <a:xfrm>
            <a:off x="152400" y="6400800"/>
            <a:ext cx="2646878" cy="369332"/>
          </a:xfrm>
          <a:prstGeom prst="rect">
            <a:avLst/>
          </a:prstGeom>
          <a:noFill/>
        </p:spPr>
        <p:txBody>
          <a:bodyPr wrap="none" rtlCol="0">
            <a:spAutoFit/>
          </a:bodyPr>
          <a:lstStyle/>
          <a:p>
            <a:r>
              <a:rPr lang="en-US" dirty="0" smtClean="0"/>
              <a:t>Djorgovski &amp; </a:t>
            </a:r>
            <a:r>
              <a:rPr lang="en-US" dirty="0" err="1" smtClean="0"/>
              <a:t>Meylan</a:t>
            </a:r>
            <a:r>
              <a:rPr lang="en-US" dirty="0" smtClean="0"/>
              <a:t> 1994</a:t>
            </a:r>
            <a:endParaRPr lang="en-US" dirty="0"/>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Velocity Dispersion Correlations</a:t>
            </a:r>
            <a:endParaRPr lang="en-US" dirty="0"/>
          </a:p>
        </p:txBody>
      </p:sp>
      <p:pic>
        <p:nvPicPr>
          <p:cNvPr id="4" name="Picture 3" descr="GVveldispcorrel.png"/>
          <p:cNvPicPr>
            <a:picLocks noChangeAspect="1"/>
          </p:cNvPicPr>
          <p:nvPr/>
        </p:nvPicPr>
        <p:blipFill>
          <a:blip r:embed="rId2"/>
          <a:srcRect t="4223"/>
          <a:stretch>
            <a:fillRect/>
          </a:stretch>
        </p:blipFill>
        <p:spPr>
          <a:xfrm>
            <a:off x="1082666" y="579115"/>
            <a:ext cx="6613534" cy="6224793"/>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Metallicity</a:t>
            </a:r>
            <a:r>
              <a:rPr lang="en-US" dirty="0" smtClean="0"/>
              <a:t> Non-Correlations</a:t>
            </a:r>
            <a:endParaRPr lang="en-US" dirty="0"/>
          </a:p>
        </p:txBody>
      </p:sp>
      <p:pic>
        <p:nvPicPr>
          <p:cNvPr id="3" name="Picture 2" descr="GC_FeHnoncorrel.png"/>
          <p:cNvPicPr>
            <a:picLocks noChangeAspect="1"/>
          </p:cNvPicPr>
          <p:nvPr/>
        </p:nvPicPr>
        <p:blipFill>
          <a:blip r:embed="rId2"/>
          <a:stretch>
            <a:fillRect/>
          </a:stretch>
        </p:blipFill>
        <p:spPr>
          <a:xfrm>
            <a:off x="76200" y="588447"/>
            <a:ext cx="5718310" cy="6269553"/>
          </a:xfrm>
          <a:prstGeom prst="rect">
            <a:avLst/>
          </a:prstGeom>
        </p:spPr>
      </p:pic>
      <p:sp>
        <p:nvSpPr>
          <p:cNvPr id="4" name="TextBox 3"/>
          <p:cNvSpPr txBox="1"/>
          <p:nvPr/>
        </p:nvSpPr>
        <p:spPr>
          <a:xfrm>
            <a:off x="5794510" y="990600"/>
            <a:ext cx="3044690" cy="892552"/>
          </a:xfrm>
          <a:prstGeom prst="rect">
            <a:avLst/>
          </a:prstGeom>
          <a:noFill/>
        </p:spPr>
        <p:txBody>
          <a:bodyPr wrap="square" rtlCol="0">
            <a:spAutoFit/>
          </a:bodyPr>
          <a:lstStyle/>
          <a:p>
            <a:r>
              <a:rPr lang="en-US" sz="2600" dirty="0" smtClean="0">
                <a:latin typeface="Times New Roman"/>
                <a:cs typeface="Times New Roman"/>
              </a:rPr>
              <a:t>Globular clusters are </a:t>
            </a:r>
            <a:r>
              <a:rPr lang="en-US" sz="2600" b="1" i="1" dirty="0" smtClean="0">
                <a:solidFill>
                  <a:srgbClr val="800000"/>
                </a:solidFill>
                <a:latin typeface="Times New Roman"/>
                <a:cs typeface="Times New Roman"/>
              </a:rPr>
              <a:t>not</a:t>
            </a:r>
            <a:r>
              <a:rPr lang="en-US" sz="2600" dirty="0" smtClean="0">
                <a:latin typeface="Times New Roman"/>
                <a:cs typeface="Times New Roman"/>
              </a:rPr>
              <a:t> self-enriched (?)</a:t>
            </a:r>
            <a:endParaRPr lang="en-US" sz="2600" dirty="0">
              <a:latin typeface="Times New Roman"/>
              <a:cs typeface="Times New Roman"/>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2000"/>
          </a:xfrm>
        </p:spPr>
        <p:txBody>
          <a:bodyPr>
            <a:normAutofit/>
          </a:bodyPr>
          <a:lstStyle/>
          <a:p>
            <a:r>
              <a:rPr lang="en-US" dirty="0" smtClean="0"/>
              <a:t>Star Clusters (Mostly Globular)</a:t>
            </a:r>
            <a:endParaRPr lang="en-US" dirty="0"/>
          </a:p>
        </p:txBody>
      </p:sp>
      <p:sp>
        <p:nvSpPr>
          <p:cNvPr id="3" name="Content Placeholder 2"/>
          <p:cNvSpPr>
            <a:spLocks noGrp="1"/>
          </p:cNvSpPr>
          <p:nvPr>
            <p:ph idx="1"/>
          </p:nvPr>
        </p:nvSpPr>
        <p:spPr/>
        <p:txBody>
          <a:bodyPr>
            <a:normAutofit lnSpcReduction="10000"/>
          </a:bodyPr>
          <a:lstStyle/>
          <a:p>
            <a:r>
              <a:rPr lang="en-US" sz="2500" dirty="0" smtClean="0"/>
              <a:t>Definition and basic </a:t>
            </a:r>
            <a:r>
              <a:rPr lang="en-US" sz="2500" dirty="0" smtClean="0"/>
              <a:t>properties</a:t>
            </a:r>
          </a:p>
          <a:p>
            <a:r>
              <a:rPr lang="en-US" sz="2500" dirty="0" smtClean="0"/>
              <a:t>Correlations and non-correlations of cluster parameters</a:t>
            </a:r>
          </a:p>
          <a:p>
            <a:pPr lvl="1"/>
            <a:r>
              <a:rPr lang="en-US" sz="2200" dirty="0" smtClean="0"/>
              <a:t>Hints about their formation</a:t>
            </a:r>
          </a:p>
          <a:p>
            <a:r>
              <a:rPr lang="en-US" sz="2500" dirty="0" smtClean="0"/>
              <a:t>Their stellar </a:t>
            </a:r>
            <a:r>
              <a:rPr lang="en-US" sz="2500" dirty="0" smtClean="0"/>
              <a:t>populations and cluster </a:t>
            </a:r>
            <a:r>
              <a:rPr lang="en-US" sz="2500" dirty="0" smtClean="0"/>
              <a:t>ages</a:t>
            </a:r>
          </a:p>
          <a:p>
            <a:r>
              <a:rPr lang="en-US" sz="2500" dirty="0" smtClean="0"/>
              <a:t>Dynamical evolution of star clusters</a:t>
            </a:r>
          </a:p>
          <a:p>
            <a:pPr lvl="1"/>
            <a:r>
              <a:rPr lang="en-US" dirty="0" smtClean="0"/>
              <a:t>King models</a:t>
            </a:r>
          </a:p>
          <a:p>
            <a:pPr lvl="1"/>
            <a:r>
              <a:rPr lang="en-US" dirty="0" smtClean="0"/>
              <a:t>Core collapse and the role of binaries</a:t>
            </a:r>
          </a:p>
          <a:p>
            <a:pPr lvl="1"/>
            <a:r>
              <a:rPr lang="en-US" dirty="0" err="1" smtClean="0"/>
              <a:t>Gravothermal</a:t>
            </a:r>
            <a:r>
              <a:rPr lang="en-US" dirty="0" smtClean="0"/>
              <a:t> oscillations</a:t>
            </a:r>
          </a:p>
          <a:p>
            <a:pPr lvl="1"/>
            <a:r>
              <a:rPr lang="en-US" dirty="0" smtClean="0"/>
              <a:t>Tidal evaporation</a:t>
            </a:r>
          </a:p>
          <a:p>
            <a:pPr lvl="1"/>
            <a:r>
              <a:rPr lang="en-US" dirty="0" smtClean="0"/>
              <a:t>Stellar collisions and modification of stellar populations</a:t>
            </a:r>
          </a:p>
          <a:p>
            <a:r>
              <a:rPr lang="en-US" sz="2500" dirty="0" smtClean="0"/>
              <a:t>Formation mechanisms of globular clusters</a:t>
            </a:r>
          </a:p>
          <a:p>
            <a:pPr lvl="1"/>
            <a:r>
              <a:rPr lang="en-US" dirty="0" smtClean="0"/>
              <a:t>Multiple stellar populations in </a:t>
            </a:r>
            <a:r>
              <a:rPr lang="en-US" dirty="0" err="1" smtClean="0"/>
              <a:t>globulars</a:t>
            </a:r>
            <a:endParaRPr lang="en-US" dirty="0" smtClean="0"/>
          </a:p>
          <a:p>
            <a:r>
              <a:rPr lang="en-US" sz="2500" dirty="0" smtClean="0"/>
              <a:t>Open clusters</a:t>
            </a:r>
          </a:p>
          <a:p>
            <a:pPr lvl="1"/>
            <a:r>
              <a:rPr lang="en-US" dirty="0" smtClean="0"/>
              <a:t>Their origins and demise </a:t>
            </a:r>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2000"/>
          </a:xfrm>
        </p:spPr>
        <p:txBody>
          <a:bodyPr>
            <a:normAutofit/>
          </a:bodyPr>
          <a:lstStyle/>
          <a:p>
            <a:r>
              <a:rPr lang="en-US" dirty="0" smtClean="0"/>
              <a:t>Stellar Populations in Globular Clusters</a:t>
            </a:r>
            <a:endParaRPr lang="en-US" dirty="0"/>
          </a:p>
        </p:txBody>
      </p:sp>
      <p:pic>
        <p:nvPicPr>
          <p:cNvPr id="4" name="Content Placeholder 3" descr="f6.2.pdf"/>
          <p:cNvPicPr>
            <a:picLocks noGrp="1" noChangeAspect="1"/>
          </p:cNvPicPr>
          <p:nvPr>
            <p:ph idx="1"/>
          </p:nvPr>
        </p:nvPicPr>
        <mc:AlternateContent>
          <mc:Choice xmlns:ma="http://schemas.microsoft.com/office/mac/drawingml/2008/main" Requires="ma">
            <p:blipFill>
              <a:blip r:embed="rId2"/>
              <a:srcRect l="3636" t="3529" r="49091" b="34118"/>
              <a:stretch>
                <a:fillRect/>
              </a:stretch>
            </p:blipFill>
          </mc:Choice>
          <mc:Fallback>
            <p:blipFill>
              <a:blip r:embed="rId3"/>
              <a:srcRect l="3636" t="3529" r="49091" b="34118"/>
              <a:stretch>
                <a:fillRect/>
              </a:stretch>
            </p:blipFill>
          </mc:Fallback>
        </mc:AlternateContent>
        <p:spPr>
          <a:xfrm rot="16200000">
            <a:off x="151399" y="2088923"/>
            <a:ext cx="4648198" cy="4737549"/>
          </a:xfrm>
        </p:spPr>
      </p:pic>
      <p:pic>
        <p:nvPicPr>
          <p:cNvPr id="5" name="Picture 4" descr="f6.3.pdf"/>
          <p:cNvPicPr>
            <a:picLocks noChangeAspect="1"/>
          </p:cNvPicPr>
          <p:nvPr/>
        </p:nvPicPr>
        <mc:AlternateContent>
          <mc:Choice xmlns:ma="http://schemas.microsoft.com/office/mac/drawingml/2008/main" Requires="ma">
            <p:blipFill>
              <a:blip r:embed="rId4"/>
              <a:srcRect l="3636" t="3529" r="49091" b="34118"/>
              <a:stretch>
                <a:fillRect/>
              </a:stretch>
            </p:blipFill>
          </mc:Choice>
          <mc:Fallback>
            <p:blipFill>
              <a:blip r:embed="rId5"/>
              <a:srcRect l="3636" t="3529" r="49091" b="34118"/>
              <a:stretch>
                <a:fillRect/>
              </a:stretch>
            </p:blipFill>
          </mc:Fallback>
        </mc:AlternateContent>
        <p:spPr>
          <a:xfrm rot="16200000">
            <a:off x="4892570" y="2550537"/>
            <a:ext cx="4191001" cy="4271526"/>
          </a:xfrm>
          <a:prstGeom prst="rect">
            <a:avLst/>
          </a:prstGeom>
        </p:spPr>
      </p:pic>
      <p:sp>
        <p:nvSpPr>
          <p:cNvPr id="6" name="Content Placeholder 7"/>
          <p:cNvSpPr txBox="1">
            <a:spLocks/>
          </p:cNvSpPr>
          <p:nvPr/>
        </p:nvSpPr>
        <p:spPr>
          <a:xfrm>
            <a:off x="152400" y="762000"/>
            <a:ext cx="8839200" cy="1828800"/>
          </a:xfrm>
          <a:prstGeom prst="rect">
            <a:avLst/>
          </a:prstGeom>
        </p:spPr>
        <p:txBody>
          <a:bodyPr vert="horz" lIns="91440" tIns="45720" rIns="91440" bIns="45720" rtlCol="0">
            <a:normAutofit fontScale="92500"/>
          </a:body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2500" b="0" i="0" u="none" strike="noStrike" kern="1200" cap="none" spc="0" normalizeH="0" baseline="0" noProof="0" dirty="0" smtClean="0">
                <a:ln>
                  <a:noFill/>
                </a:ln>
                <a:solidFill>
                  <a:schemeClr val="tx1"/>
                </a:solidFill>
                <a:effectLst/>
                <a:uLnTx/>
                <a:uFillTx/>
                <a:latin typeface="Times New Roman"/>
                <a:ea typeface="+mn-ea"/>
                <a:cs typeface="Times New Roman"/>
              </a:rPr>
              <a:t>Remarkable similarities, but also some subtle differences</a:t>
            </a:r>
          </a:p>
          <a:p>
            <a:pPr marL="342900" lvl="0" indent="-342900">
              <a:spcBef>
                <a:spcPct val="20000"/>
              </a:spcBef>
              <a:buFont typeface="Arial"/>
              <a:buChar char="•"/>
            </a:pPr>
            <a:r>
              <a:rPr kumimoji="0" lang="en-US" sz="2500" b="0" i="0" u="none" strike="noStrike" kern="1200" cap="none" spc="0" normalizeH="0" baseline="0" noProof="0" dirty="0" smtClean="0">
                <a:ln>
                  <a:noFill/>
                </a:ln>
                <a:solidFill>
                  <a:schemeClr val="tx1"/>
                </a:solidFill>
                <a:effectLst/>
                <a:uLnTx/>
                <a:uFillTx/>
                <a:latin typeface="Times New Roman"/>
                <a:ea typeface="+mn-ea"/>
                <a:cs typeface="Times New Roman"/>
              </a:rPr>
              <a:t>Used to:    </a:t>
            </a:r>
            <a:r>
              <a:rPr kumimoji="0" lang="en-US" sz="2486" b="0" i="0" u="none" strike="noStrike" kern="1200" cap="none" spc="0" normalizeH="0" baseline="0" noProof="0" dirty="0" smtClean="0">
                <a:ln>
                  <a:noFill/>
                </a:ln>
                <a:solidFill>
                  <a:schemeClr val="tx1"/>
                </a:solidFill>
                <a:effectLst/>
                <a:uLnTx/>
                <a:uFillTx/>
                <a:latin typeface="Times New Roman"/>
                <a:ea typeface="+mn-ea"/>
                <a:cs typeface="Times New Roman"/>
              </a:rPr>
              <a:t>(1) test the stellar evolution theory; (2) measure the ages as a cosmological constraint; (3) probe the interplay </a:t>
            </a:r>
            <a:r>
              <a:rPr lang="en-US" sz="2486" dirty="0" smtClean="0">
                <a:latin typeface="Times New Roman"/>
                <a:cs typeface="Times New Roman"/>
              </a:rPr>
              <a:t>of stellar dynamics</a:t>
            </a:r>
            <a:r>
              <a:rPr kumimoji="0" lang="en-US" sz="2486" b="0" i="0" u="none" strike="noStrike" kern="1200" cap="none" spc="0" normalizeH="0" noProof="0" dirty="0" smtClean="0">
                <a:ln>
                  <a:noFill/>
                </a:ln>
                <a:solidFill>
                  <a:schemeClr val="tx1"/>
                </a:solidFill>
                <a:effectLst/>
                <a:uLnTx/>
                <a:uFillTx/>
                <a:latin typeface="Times New Roman"/>
                <a:ea typeface="+mn-ea"/>
                <a:cs typeface="Times New Roman"/>
              </a:rPr>
              <a:t>  </a:t>
            </a:r>
            <a:r>
              <a:rPr kumimoji="0" lang="en-US" sz="2486" b="0" i="0" u="none" strike="noStrike" kern="1200" cap="none" spc="0" normalizeH="0" baseline="30000" noProof="0" dirty="0" err="1" smtClean="0">
                <a:ln>
                  <a:noFill/>
                </a:ln>
                <a:solidFill>
                  <a:srgbClr val="FFFFFF"/>
                </a:solidFill>
                <a:effectLst/>
                <a:uLnTx/>
                <a:uFillTx/>
                <a:latin typeface="Times New Roman"/>
                <a:ea typeface="+mn-ea"/>
                <a:cs typeface="Times New Roman"/>
              </a:rPr>
              <a:t>sssssssssssssssssssssssssssssssssssssssssssssssssssssssssssssssssssssss</a:t>
            </a:r>
            <a:r>
              <a:rPr kumimoji="0" lang="en-US" sz="2486" b="0" i="0" u="none" strike="noStrike" kern="1200" cap="none" spc="0" normalizeH="0" noProof="0" dirty="0" smtClean="0">
                <a:ln>
                  <a:noFill/>
                </a:ln>
                <a:solidFill>
                  <a:schemeClr val="tx1"/>
                </a:solidFill>
                <a:effectLst/>
                <a:uLnTx/>
                <a:uFillTx/>
                <a:latin typeface="Times New Roman"/>
                <a:ea typeface="+mn-ea"/>
                <a:cs typeface="Times New Roman"/>
              </a:rPr>
              <a:t> </a:t>
            </a:r>
            <a:r>
              <a:rPr kumimoji="0" lang="en-US" sz="2486" b="0" i="0" u="none" strike="noStrike" kern="1200" cap="none" spc="0" normalizeH="0" baseline="0" noProof="0" dirty="0" smtClean="0">
                <a:ln>
                  <a:noFill/>
                </a:ln>
                <a:solidFill>
                  <a:schemeClr val="tx1"/>
                </a:solidFill>
                <a:effectLst/>
                <a:uLnTx/>
                <a:uFillTx/>
                <a:latin typeface="Times New Roman"/>
                <a:ea typeface="+mn-ea"/>
                <a:cs typeface="Times New Roman"/>
              </a:rPr>
              <a:t>and stellar populations</a:t>
            </a:r>
            <a:endParaRPr kumimoji="0" lang="en-US" sz="2486" b="0" i="0" u="none" strike="noStrike" kern="1200" cap="none" spc="0" normalizeH="0" baseline="0" noProof="0" dirty="0">
              <a:ln>
                <a:noFill/>
              </a:ln>
              <a:solidFill>
                <a:schemeClr val="tx1"/>
              </a:solidFill>
              <a:effectLst/>
              <a:uLnTx/>
              <a:uFillTx/>
              <a:latin typeface="Times New Roman"/>
              <a:ea typeface="+mn-ea"/>
              <a:cs typeface="Times New Roman"/>
            </a:endParaRPr>
          </a:p>
        </p:txBody>
      </p:sp>
      <p:sp>
        <p:nvSpPr>
          <p:cNvPr id="7" name="TextBox 6"/>
          <p:cNvSpPr txBox="1"/>
          <p:nvPr/>
        </p:nvSpPr>
        <p:spPr>
          <a:xfrm>
            <a:off x="7620000" y="4114800"/>
            <a:ext cx="1219200" cy="646331"/>
          </a:xfrm>
          <a:prstGeom prst="rect">
            <a:avLst/>
          </a:prstGeom>
          <a:noFill/>
        </p:spPr>
        <p:txBody>
          <a:bodyPr wrap="square" rtlCol="0">
            <a:spAutoFit/>
          </a:bodyPr>
          <a:lstStyle/>
          <a:p>
            <a:r>
              <a:rPr lang="en-US" dirty="0" err="1" smtClean="0"/>
              <a:t>Metallicity</a:t>
            </a:r>
            <a:r>
              <a:rPr lang="en-US" dirty="0" smtClean="0"/>
              <a:t> effects</a:t>
            </a:r>
            <a:endParaRPr lang="en-US" dirty="0"/>
          </a:p>
        </p:txBody>
      </p:sp>
      <p:cxnSp>
        <p:nvCxnSpPr>
          <p:cNvPr id="9" name="Straight Arrow Connector 8"/>
          <p:cNvCxnSpPr/>
          <p:nvPr/>
        </p:nvCxnSpPr>
        <p:spPr>
          <a:xfrm rot="16200000" flipV="1">
            <a:off x="7696200" y="3733800"/>
            <a:ext cx="457200" cy="457200"/>
          </a:xfrm>
          <a:prstGeom prst="straightConnector1">
            <a:avLst/>
          </a:prstGeom>
          <a:ln>
            <a:solidFill>
              <a:srgbClr val="800000"/>
            </a:solidFill>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a:xfrm>
            <a:off x="609600" y="228600"/>
            <a:ext cx="7772400" cy="762000"/>
          </a:xfrm>
        </p:spPr>
        <p:txBody>
          <a:bodyPr/>
          <a:lstStyle/>
          <a:p>
            <a:r>
              <a:rPr lang="en-US" sz="4000" b="1">
                <a:solidFill>
                  <a:schemeClr val="accent2"/>
                </a:solidFill>
              </a:rPr>
              <a:t>Ages of Globular Clusters</a:t>
            </a:r>
            <a:endParaRPr lang="en-US" sz="3600"/>
          </a:p>
        </p:txBody>
      </p:sp>
      <p:sp>
        <p:nvSpPr>
          <p:cNvPr id="121859" name="Rectangle 3"/>
          <p:cNvSpPr>
            <a:spLocks noGrp="1" noChangeArrowheads="1"/>
          </p:cNvSpPr>
          <p:nvPr>
            <p:ph type="body" idx="1"/>
          </p:nvPr>
        </p:nvSpPr>
        <p:spPr>
          <a:xfrm>
            <a:off x="152400" y="1066800"/>
            <a:ext cx="8915400" cy="5791200"/>
          </a:xfrm>
        </p:spPr>
        <p:txBody>
          <a:bodyPr/>
          <a:lstStyle/>
          <a:p>
            <a:pPr>
              <a:lnSpc>
                <a:spcPct val="90000"/>
              </a:lnSpc>
            </a:pPr>
            <a:r>
              <a:rPr lang="en-US" sz="2500">
                <a:sym typeface="Symbol" charset="2"/>
              </a:rPr>
              <a:t>We measure the age of a globular cluster by measuring the magnitude of the main sequence turnoff or the difference between that magnitude and the level of the horizontal branch, and comparing this to stellar evolutionary models of which estimate the surface temperature and luminosity of a stars as a function of time</a:t>
            </a:r>
          </a:p>
          <a:p>
            <a:pPr>
              <a:lnSpc>
                <a:spcPct val="90000"/>
              </a:lnSpc>
            </a:pPr>
            <a:r>
              <a:rPr lang="en-US" sz="2500"/>
              <a:t>There are a fair number of uncertainties in these estimates, including errors in measuring the distances to the GCs and uncertainties in the isochrones used to derive ages (i.e., stellar evolution models)</a:t>
            </a:r>
          </a:p>
          <a:p>
            <a:pPr>
              <a:lnSpc>
                <a:spcPct val="90000"/>
              </a:lnSpc>
            </a:pPr>
            <a:r>
              <a:rPr lang="en-US" sz="2500"/>
              <a:t>Inputs to stellar evolution models include: oxygen abundance [O/Fe], treatment of convection, He abundance, reaction rates of </a:t>
            </a:r>
            <a:r>
              <a:rPr lang="en-US" sz="2500" baseline="30000"/>
              <a:t>14</a:t>
            </a:r>
            <a:r>
              <a:rPr lang="en-US" sz="2500"/>
              <a:t>N + p </a:t>
            </a:r>
            <a:r>
              <a:rPr lang="en-US" sz="2500">
                <a:sym typeface="Wingdings" charset="2"/>
              </a:rPr>
              <a:t></a:t>
            </a:r>
            <a:r>
              <a:rPr lang="en-US" sz="2500"/>
              <a:t> </a:t>
            </a:r>
            <a:r>
              <a:rPr lang="en-US" sz="2500" baseline="30000"/>
              <a:t>15</a:t>
            </a:r>
            <a:r>
              <a:rPr lang="en-US" sz="2500"/>
              <a:t>O + </a:t>
            </a:r>
            <a:r>
              <a:rPr lang="en-US" sz="2500">
                <a:sym typeface="Symbol" charset="2"/>
              </a:rPr>
              <a:t></a:t>
            </a:r>
            <a:r>
              <a:rPr lang="en-US" sz="2500"/>
              <a:t>, He diffusion, conversions from theoretical temperatures and luminosities to observed colors and magnitudes, and opacities; and especially </a:t>
            </a:r>
            <a:r>
              <a:rPr lang="en-US" sz="2500" b="1" i="1"/>
              <a:t>distances</a:t>
            </a:r>
            <a:endParaRPr lang="en-US" sz="2500" b="1" i="1">
              <a:sym typeface="Symbol" charset="2"/>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4930" name="Text Box 2"/>
          <p:cNvSpPr txBox="1">
            <a:spLocks noChangeArrowheads="1"/>
          </p:cNvSpPr>
          <p:nvPr/>
        </p:nvSpPr>
        <p:spPr bwMode="auto">
          <a:xfrm>
            <a:off x="6400800" y="1828800"/>
            <a:ext cx="184150" cy="457200"/>
          </a:xfrm>
          <a:prstGeom prst="rect">
            <a:avLst/>
          </a:prstGeom>
          <a:noFill/>
          <a:ln w="9525">
            <a:noFill/>
            <a:miter lim="800000"/>
            <a:headEnd/>
            <a:tailEnd/>
          </a:ln>
          <a:effectLst/>
        </p:spPr>
        <p:txBody>
          <a:bodyPr wrap="none">
            <a:prstTxWarp prst="textNoShape">
              <a:avLst/>
            </a:prstTxWarp>
            <a:spAutoFit/>
          </a:bodyPr>
          <a:lstStyle/>
          <a:p>
            <a:pPr eaLnBrk="1" hangingPunct="1"/>
            <a:endParaRPr lang="en-US">
              <a:latin typeface="Tahoma" charset="0"/>
            </a:endParaRPr>
          </a:p>
        </p:txBody>
      </p:sp>
      <p:pic>
        <p:nvPicPr>
          <p:cNvPr id="124932" name="Picture 4" descr="gcmag"/>
          <p:cNvPicPr>
            <a:picLocks noChangeAspect="1" noChangeArrowheads="1"/>
          </p:cNvPicPr>
          <p:nvPr/>
        </p:nvPicPr>
        <p:blipFill>
          <a:blip r:embed="rId3">
            <a:lum bright="-10000" contrast="24000"/>
          </a:blip>
          <a:srcRect/>
          <a:stretch>
            <a:fillRect/>
          </a:stretch>
        </p:blipFill>
        <p:spPr bwMode="auto">
          <a:xfrm>
            <a:off x="750888" y="990600"/>
            <a:ext cx="3059112" cy="3783013"/>
          </a:xfrm>
          <a:prstGeom prst="rect">
            <a:avLst/>
          </a:prstGeom>
          <a:noFill/>
        </p:spPr>
      </p:pic>
      <p:pic>
        <p:nvPicPr>
          <p:cNvPr id="124933" name="Picture 5" descr="gchelium"/>
          <p:cNvPicPr>
            <a:picLocks noChangeAspect="1" noChangeArrowheads="1"/>
          </p:cNvPicPr>
          <p:nvPr/>
        </p:nvPicPr>
        <p:blipFill>
          <a:blip r:embed="rId4">
            <a:lum contrast="20000"/>
          </a:blip>
          <a:srcRect/>
          <a:stretch>
            <a:fillRect/>
          </a:stretch>
        </p:blipFill>
        <p:spPr bwMode="auto">
          <a:xfrm>
            <a:off x="4724400" y="76200"/>
            <a:ext cx="4340225" cy="6705600"/>
          </a:xfrm>
          <a:prstGeom prst="rect">
            <a:avLst/>
          </a:prstGeom>
          <a:noFill/>
        </p:spPr>
      </p:pic>
      <p:sp>
        <p:nvSpPr>
          <p:cNvPr id="124934" name="Text Box 6"/>
          <p:cNvSpPr txBox="1">
            <a:spLocks noChangeArrowheads="1"/>
          </p:cNvSpPr>
          <p:nvPr/>
        </p:nvSpPr>
        <p:spPr bwMode="auto">
          <a:xfrm>
            <a:off x="457200" y="4724400"/>
            <a:ext cx="3792538" cy="427038"/>
          </a:xfrm>
          <a:prstGeom prst="rect">
            <a:avLst/>
          </a:prstGeom>
          <a:noFill/>
          <a:ln w="9525">
            <a:noFill/>
            <a:miter lim="800000"/>
            <a:headEnd/>
            <a:tailEnd/>
          </a:ln>
          <a:effectLst/>
        </p:spPr>
        <p:txBody>
          <a:bodyPr wrap="none">
            <a:prstTxWarp prst="textNoShape">
              <a:avLst/>
            </a:prstTxWarp>
            <a:spAutoFit/>
          </a:bodyPr>
          <a:lstStyle/>
          <a:p>
            <a:r>
              <a:rPr lang="en-US" sz="2200"/>
              <a:t>Schematic CMD and isochrones</a:t>
            </a:r>
          </a:p>
        </p:txBody>
      </p:sp>
      <p:sp>
        <p:nvSpPr>
          <p:cNvPr id="124935" name="Text Box 7"/>
          <p:cNvSpPr txBox="1">
            <a:spLocks noChangeArrowheads="1"/>
          </p:cNvSpPr>
          <p:nvPr/>
        </p:nvSpPr>
        <p:spPr bwMode="auto">
          <a:xfrm>
            <a:off x="222250" y="196850"/>
            <a:ext cx="4578350" cy="641350"/>
          </a:xfrm>
          <a:prstGeom prst="rect">
            <a:avLst/>
          </a:prstGeom>
          <a:noFill/>
          <a:ln w="9525">
            <a:noFill/>
            <a:miter lim="800000"/>
            <a:headEnd/>
            <a:tailEnd/>
          </a:ln>
          <a:effectLst/>
        </p:spPr>
        <p:txBody>
          <a:bodyPr wrap="none">
            <a:prstTxWarp prst="textNoShape">
              <a:avLst/>
            </a:prstTxWarp>
            <a:spAutoFit/>
          </a:bodyPr>
          <a:lstStyle/>
          <a:p>
            <a:r>
              <a:rPr lang="en-US" sz="3600" b="1">
                <a:solidFill>
                  <a:schemeClr val="accent2"/>
                </a:solidFill>
              </a:rPr>
              <a:t>Globular Cluster Ages</a:t>
            </a:r>
          </a:p>
        </p:txBody>
      </p:sp>
      <p:sp>
        <p:nvSpPr>
          <p:cNvPr id="124936" name="Text Box 8"/>
          <p:cNvSpPr txBox="1">
            <a:spLocks noChangeArrowheads="1"/>
          </p:cNvSpPr>
          <p:nvPr/>
        </p:nvSpPr>
        <p:spPr bwMode="auto">
          <a:xfrm>
            <a:off x="1889125" y="5715000"/>
            <a:ext cx="2987675" cy="762000"/>
          </a:xfrm>
          <a:prstGeom prst="rect">
            <a:avLst/>
          </a:prstGeom>
          <a:noFill/>
          <a:ln w="9525">
            <a:noFill/>
            <a:miter lim="800000"/>
            <a:headEnd/>
            <a:tailEnd/>
          </a:ln>
          <a:effectLst/>
        </p:spPr>
        <p:txBody>
          <a:bodyPr>
            <a:prstTxWarp prst="textNoShape">
              <a:avLst/>
            </a:prstTxWarp>
            <a:spAutoFit/>
          </a:bodyPr>
          <a:lstStyle/>
          <a:p>
            <a:pPr algn="r"/>
            <a:r>
              <a:rPr lang="en-US" sz="2200"/>
              <a:t>Examples of actual model isochrones fits</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2866" name="Rectangle 2"/>
          <p:cNvSpPr>
            <a:spLocks noGrp="1" noChangeArrowheads="1"/>
          </p:cNvSpPr>
          <p:nvPr>
            <p:ph type="title"/>
          </p:nvPr>
        </p:nvSpPr>
        <p:spPr>
          <a:xfrm>
            <a:off x="685800" y="152400"/>
            <a:ext cx="8077200" cy="990600"/>
          </a:xfrm>
        </p:spPr>
        <p:txBody>
          <a:bodyPr>
            <a:normAutofit fontScale="90000"/>
          </a:bodyPr>
          <a:lstStyle/>
          <a:p>
            <a:r>
              <a:rPr lang="en-US" sz="3600" b="1">
                <a:solidFill>
                  <a:schemeClr val="accent2"/>
                </a:solidFill>
              </a:rPr>
              <a:t>Globular Cluster Ages From Hipparcos Calibrations of Their Main Sequences</a:t>
            </a:r>
            <a:endParaRPr lang="en-US"/>
          </a:p>
        </p:txBody>
      </p:sp>
      <p:pic>
        <p:nvPicPr>
          <p:cNvPr id="292867" name="Picture 3"/>
          <p:cNvPicPr>
            <a:picLocks noChangeAspect="1" noChangeArrowheads="1"/>
          </p:cNvPicPr>
          <p:nvPr/>
        </p:nvPicPr>
        <p:blipFill>
          <a:blip r:embed="rId3">
            <a:lum bright="-10000" contrast="28000"/>
          </a:blip>
          <a:srcRect/>
          <a:stretch>
            <a:fillRect/>
          </a:stretch>
        </p:blipFill>
        <p:spPr bwMode="auto">
          <a:xfrm>
            <a:off x="457200" y="1371600"/>
            <a:ext cx="8305800" cy="3100388"/>
          </a:xfrm>
          <a:prstGeom prst="rect">
            <a:avLst/>
          </a:prstGeom>
          <a:noFill/>
        </p:spPr>
      </p:pic>
      <p:pic>
        <p:nvPicPr>
          <p:cNvPr id="292868" name="Picture 4"/>
          <p:cNvPicPr>
            <a:picLocks noChangeAspect="1" noChangeArrowheads="1"/>
          </p:cNvPicPr>
          <p:nvPr/>
        </p:nvPicPr>
        <p:blipFill>
          <a:blip r:embed="rId4"/>
          <a:srcRect/>
          <a:stretch>
            <a:fillRect/>
          </a:stretch>
        </p:blipFill>
        <p:spPr bwMode="auto">
          <a:xfrm>
            <a:off x="5334000" y="5275263"/>
            <a:ext cx="3505200" cy="744537"/>
          </a:xfrm>
          <a:prstGeom prst="rect">
            <a:avLst/>
          </a:prstGeom>
          <a:noFill/>
        </p:spPr>
      </p:pic>
      <p:pic>
        <p:nvPicPr>
          <p:cNvPr id="292869" name="Picture 5"/>
          <p:cNvPicPr>
            <a:picLocks noChangeAspect="1" noChangeArrowheads="1"/>
          </p:cNvPicPr>
          <p:nvPr/>
        </p:nvPicPr>
        <p:blipFill>
          <a:blip r:embed="rId5"/>
          <a:srcRect/>
          <a:stretch>
            <a:fillRect/>
          </a:stretch>
        </p:blipFill>
        <p:spPr bwMode="auto">
          <a:xfrm>
            <a:off x="5410200" y="6019800"/>
            <a:ext cx="3429000" cy="661988"/>
          </a:xfrm>
          <a:prstGeom prst="rect">
            <a:avLst/>
          </a:prstGeom>
          <a:noFill/>
        </p:spPr>
      </p:pic>
      <p:sp>
        <p:nvSpPr>
          <p:cNvPr id="292870" name="Text Box 6"/>
          <p:cNvSpPr txBox="1">
            <a:spLocks noChangeArrowheads="1"/>
          </p:cNvSpPr>
          <p:nvPr/>
        </p:nvSpPr>
        <p:spPr bwMode="auto">
          <a:xfrm>
            <a:off x="685800" y="4495800"/>
            <a:ext cx="8305800" cy="822325"/>
          </a:xfrm>
          <a:prstGeom prst="rect">
            <a:avLst/>
          </a:prstGeom>
          <a:noFill/>
          <a:ln w="9525">
            <a:noFill/>
            <a:miter lim="800000"/>
            <a:headEnd/>
            <a:tailEnd/>
          </a:ln>
          <a:effectLst/>
        </p:spPr>
        <p:txBody>
          <a:bodyPr>
            <a:prstTxWarp prst="textNoShape">
              <a:avLst/>
            </a:prstTxWarp>
            <a:spAutoFit/>
          </a:bodyPr>
          <a:lstStyle/>
          <a:p>
            <a:r>
              <a:rPr lang="en-US"/>
              <a:t>Examples of g.c. main sequence isochrone fits, for clusters of a different metallicity (Graton et al.)</a:t>
            </a:r>
          </a:p>
        </p:txBody>
      </p:sp>
      <p:sp>
        <p:nvSpPr>
          <p:cNvPr id="292871" name="Text Box 7"/>
          <p:cNvSpPr txBox="1">
            <a:spLocks noChangeArrowheads="1"/>
          </p:cNvSpPr>
          <p:nvPr/>
        </p:nvSpPr>
        <p:spPr bwMode="auto">
          <a:xfrm>
            <a:off x="669925" y="5394325"/>
            <a:ext cx="4816475" cy="1187450"/>
          </a:xfrm>
          <a:prstGeom prst="rect">
            <a:avLst/>
          </a:prstGeom>
          <a:noFill/>
          <a:ln w="9525">
            <a:noFill/>
            <a:miter lim="800000"/>
            <a:headEnd/>
            <a:tailEnd/>
          </a:ln>
          <a:effectLst/>
        </p:spPr>
        <p:txBody>
          <a:bodyPr>
            <a:prstTxWarp prst="textNoShape">
              <a:avLst/>
            </a:prstTxWarp>
            <a:spAutoFit/>
          </a:bodyPr>
          <a:lstStyle/>
          <a:p>
            <a:r>
              <a:rPr lang="en-US"/>
              <a:t>The same group has published two slightly different estimates of the mean age of the oldest clusters:</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2098" name="Text Box 2"/>
          <p:cNvSpPr txBox="1">
            <a:spLocks noChangeArrowheads="1"/>
          </p:cNvSpPr>
          <p:nvPr/>
        </p:nvSpPr>
        <p:spPr bwMode="auto">
          <a:xfrm>
            <a:off x="304800" y="304800"/>
            <a:ext cx="8839200" cy="579438"/>
          </a:xfrm>
          <a:prstGeom prst="rect">
            <a:avLst/>
          </a:prstGeom>
          <a:noFill/>
          <a:ln w="9525">
            <a:noFill/>
            <a:miter lim="800000"/>
            <a:headEnd/>
            <a:tailEnd/>
          </a:ln>
          <a:effectLst/>
        </p:spPr>
        <p:txBody>
          <a:bodyPr>
            <a:prstTxWarp prst="textNoShape">
              <a:avLst/>
            </a:prstTxWarp>
            <a:spAutoFit/>
          </a:bodyPr>
          <a:lstStyle/>
          <a:p>
            <a:pPr eaLnBrk="1" hangingPunct="1"/>
            <a:r>
              <a:rPr lang="en-US" sz="3200"/>
              <a:t>Range of possible GC ages </a:t>
            </a:r>
            <a:r>
              <a:rPr lang="en-US" sz="2800"/>
              <a:t>(Chaboyer &amp; Krauss 2003)</a:t>
            </a:r>
          </a:p>
        </p:txBody>
      </p:sp>
      <p:pic>
        <p:nvPicPr>
          <p:cNvPr id="132099" name="Picture 3" descr="hist_FINAL"/>
          <p:cNvPicPr>
            <a:picLocks noChangeAspect="1" noChangeArrowheads="1"/>
          </p:cNvPicPr>
          <p:nvPr/>
        </p:nvPicPr>
        <p:blipFill>
          <a:blip r:embed="rId3"/>
          <a:srcRect/>
          <a:stretch>
            <a:fillRect/>
          </a:stretch>
        </p:blipFill>
        <p:spPr bwMode="auto">
          <a:xfrm>
            <a:off x="649288" y="1447800"/>
            <a:ext cx="7275512" cy="5295900"/>
          </a:xfrm>
          <a:prstGeom prst="rect">
            <a:avLst/>
          </a:prstGeo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228600" y="381000"/>
            <a:ext cx="8763000" cy="457200"/>
          </a:xfrm>
        </p:spPr>
        <p:txBody>
          <a:bodyPr>
            <a:normAutofit fontScale="90000"/>
          </a:bodyPr>
          <a:lstStyle/>
          <a:p>
            <a:r>
              <a:rPr lang="en-US" sz="3600"/>
              <a:t>Blue Stragglers: Stellar Merger Products?</a:t>
            </a:r>
            <a:endParaRPr lang="en-US" sz="2400">
              <a:solidFill>
                <a:srgbClr val="FFCC00"/>
              </a:solidFill>
            </a:endParaRPr>
          </a:p>
        </p:txBody>
      </p:sp>
      <p:pic>
        <p:nvPicPr>
          <p:cNvPr id="69635" name="Picture 3" descr="C:\Documents and Settings\gmeylan\My Documents\talks\20020624padova\sandageM3CMDfigure.jpg"/>
          <p:cNvPicPr>
            <a:picLocks noChangeAspect="1" noChangeArrowheads="1"/>
          </p:cNvPicPr>
          <p:nvPr/>
        </p:nvPicPr>
        <p:blipFill>
          <a:blip r:embed="rId2">
            <a:lum bright="10000" contrast="44000"/>
          </a:blip>
          <a:srcRect/>
          <a:stretch>
            <a:fillRect/>
          </a:stretch>
        </p:blipFill>
        <p:spPr bwMode="auto">
          <a:xfrm>
            <a:off x="1371600" y="990600"/>
            <a:ext cx="6523038" cy="4425950"/>
          </a:xfrm>
          <a:prstGeom prst="rect">
            <a:avLst/>
          </a:prstGeom>
          <a:noFill/>
          <a:ln w="9525">
            <a:noFill/>
            <a:miter lim="800000"/>
            <a:headEnd/>
            <a:tailEnd/>
          </a:ln>
        </p:spPr>
      </p:pic>
      <p:sp>
        <p:nvSpPr>
          <p:cNvPr id="69636" name="Text Box 4"/>
          <p:cNvSpPr txBox="1">
            <a:spLocks noChangeArrowheads="1"/>
          </p:cNvSpPr>
          <p:nvPr/>
        </p:nvSpPr>
        <p:spPr bwMode="auto">
          <a:xfrm>
            <a:off x="5791200" y="4572000"/>
            <a:ext cx="1724025" cy="519113"/>
          </a:xfrm>
          <a:prstGeom prst="rect">
            <a:avLst/>
          </a:prstGeom>
          <a:noFill/>
          <a:ln w="9525">
            <a:noFill/>
            <a:miter lim="800000"/>
            <a:headEnd/>
            <a:tailEnd/>
          </a:ln>
          <a:effectLst/>
        </p:spPr>
        <p:txBody>
          <a:bodyPr wrap="none">
            <a:prstTxWarp prst="textNoShape">
              <a:avLst/>
            </a:prstTxWarp>
            <a:spAutoFit/>
          </a:bodyPr>
          <a:lstStyle/>
          <a:p>
            <a:pPr eaLnBrk="1" hangingPunct="1"/>
            <a:r>
              <a:rPr lang="en-US" sz="2800" b="1">
                <a:solidFill>
                  <a:srgbClr val="FF0000"/>
                </a:solidFill>
                <a:latin typeface="Times New Roman" charset="0"/>
              </a:rPr>
              <a:t>M3  CMD</a:t>
            </a:r>
          </a:p>
        </p:txBody>
      </p:sp>
      <p:sp>
        <p:nvSpPr>
          <p:cNvPr id="69637" name="Oval 5"/>
          <p:cNvSpPr>
            <a:spLocks noChangeArrowheads="1"/>
          </p:cNvSpPr>
          <p:nvPr/>
        </p:nvSpPr>
        <p:spPr bwMode="auto">
          <a:xfrm>
            <a:off x="3429000" y="3048000"/>
            <a:ext cx="1219200" cy="1143000"/>
          </a:xfrm>
          <a:prstGeom prst="ellipse">
            <a:avLst/>
          </a:prstGeom>
          <a:noFill/>
          <a:ln w="38100">
            <a:solidFill>
              <a:srgbClr val="343EFF"/>
            </a:solidFill>
            <a:round/>
            <a:headEnd/>
            <a:tailEnd/>
          </a:ln>
          <a:effectLst/>
        </p:spPr>
        <p:txBody>
          <a:bodyPr wrap="none" anchor="ctr">
            <a:prstTxWarp prst="textNoShape">
              <a:avLst/>
            </a:prstTxWarp>
          </a:bodyPr>
          <a:lstStyle/>
          <a:p>
            <a:endParaRPr lang="en-US"/>
          </a:p>
        </p:txBody>
      </p:sp>
      <p:sp>
        <p:nvSpPr>
          <p:cNvPr id="69638" name="Text Box 6"/>
          <p:cNvSpPr txBox="1">
            <a:spLocks noChangeArrowheads="1"/>
          </p:cNvSpPr>
          <p:nvPr/>
        </p:nvSpPr>
        <p:spPr bwMode="auto">
          <a:xfrm>
            <a:off x="517525" y="5654675"/>
            <a:ext cx="8321675" cy="822325"/>
          </a:xfrm>
          <a:prstGeom prst="rect">
            <a:avLst/>
          </a:prstGeom>
          <a:noFill/>
          <a:ln w="9525">
            <a:noFill/>
            <a:miter lim="800000"/>
            <a:headEnd/>
            <a:tailEnd/>
          </a:ln>
          <a:effectLst/>
        </p:spPr>
        <p:txBody>
          <a:bodyPr>
            <a:prstTxWarp prst="textNoShape">
              <a:avLst/>
            </a:prstTxWarp>
            <a:spAutoFit/>
          </a:bodyPr>
          <a:lstStyle/>
          <a:p>
            <a:r>
              <a:rPr lang="en-US"/>
              <a:t>Commonly seen in globular clusters, as an extension of the main sequence, and with masses up to twice the turnoff mass</a:t>
            </a:r>
          </a:p>
        </p:txBody>
      </p:sp>
    </p:spTree>
  </p:cSld>
  <p:clrMapOvr>
    <a:masterClrMapping/>
  </p:clrMapOvr>
  <p:transition/>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a:xfrm>
            <a:off x="609600" y="152400"/>
            <a:ext cx="7772400" cy="685800"/>
          </a:xfrm>
        </p:spPr>
        <p:txBody>
          <a:bodyPr>
            <a:normAutofit fontScale="90000"/>
          </a:bodyPr>
          <a:lstStyle/>
          <a:p>
            <a:r>
              <a:rPr lang="en-US" sz="4000" b="1">
                <a:solidFill>
                  <a:schemeClr val="accent2"/>
                </a:solidFill>
              </a:rPr>
              <a:t>White Dwarf Cooling Curves</a:t>
            </a:r>
            <a:endParaRPr lang="en-US" sz="2800"/>
          </a:p>
        </p:txBody>
      </p:sp>
      <p:sp>
        <p:nvSpPr>
          <p:cNvPr id="134147" name="Rectangle 3"/>
          <p:cNvSpPr>
            <a:spLocks noGrp="1" noChangeArrowheads="1"/>
          </p:cNvSpPr>
          <p:nvPr>
            <p:ph type="body" idx="1"/>
          </p:nvPr>
        </p:nvSpPr>
        <p:spPr>
          <a:xfrm>
            <a:off x="228600" y="1066800"/>
            <a:ext cx="8686800" cy="5638800"/>
          </a:xfrm>
        </p:spPr>
        <p:txBody>
          <a:bodyPr/>
          <a:lstStyle/>
          <a:p>
            <a:pPr>
              <a:lnSpc>
                <a:spcPct val="90000"/>
              </a:lnSpc>
            </a:pPr>
            <a:r>
              <a:rPr lang="en-US" sz="2400">
                <a:sym typeface="Symbol" charset="2"/>
              </a:rPr>
              <a:t>White dwarfs are the end stage of stellar evolution for stars with initial masses &lt; 8 M</a:t>
            </a:r>
            <a:r>
              <a:rPr lang="en-US" sz="2400" baseline="-25000">
                <a:sym typeface="Wingdings" charset="2"/>
              </a:rPr>
              <a:t> </a:t>
            </a:r>
          </a:p>
          <a:p>
            <a:pPr>
              <a:lnSpc>
                <a:spcPct val="90000"/>
              </a:lnSpc>
            </a:pPr>
            <a:r>
              <a:rPr lang="en-US" sz="2400">
                <a:sym typeface="Wingdings" charset="2"/>
              </a:rPr>
              <a:t>They are supported by electron degeneracy pressure (not fusion) and are slowly cooling and fading as they radiate</a:t>
            </a:r>
          </a:p>
          <a:p>
            <a:pPr>
              <a:lnSpc>
                <a:spcPct val="90000"/>
              </a:lnSpc>
            </a:pPr>
            <a:r>
              <a:rPr lang="en-US" sz="2400">
                <a:sym typeface="Wingdings" charset="2"/>
              </a:rPr>
              <a:t>We can use the luminosity of the faintest WDs in a cluster to estimate the cluster age by comparing the observed luminosities to theoretical cooling curves</a:t>
            </a:r>
          </a:p>
          <a:p>
            <a:pPr>
              <a:lnSpc>
                <a:spcPct val="90000"/>
              </a:lnSpc>
            </a:pPr>
            <a:r>
              <a:rPr lang="en-US" sz="2400">
                <a:sym typeface="Symbol" charset="2"/>
              </a:rPr>
              <a:t>Theoretical curves are subject to uncertainties related to the core composition of white dwarfs, detailed radiative transfer calculations which are difficult at cool temperatures</a:t>
            </a:r>
          </a:p>
          <a:p>
            <a:pPr>
              <a:lnSpc>
                <a:spcPct val="90000"/>
              </a:lnSpc>
            </a:pPr>
            <a:r>
              <a:rPr lang="en-US" sz="2400">
                <a:sym typeface="Symbol" charset="2"/>
              </a:rPr>
              <a:t>White dwarfs are faint so this is hard to do.  Need deep HST observations</a:t>
            </a:r>
          </a:p>
          <a:p>
            <a:pPr>
              <a:lnSpc>
                <a:spcPct val="90000"/>
              </a:lnSpc>
            </a:pPr>
            <a:r>
              <a:rPr lang="en-US" sz="2400">
                <a:sym typeface="Symbol" charset="2"/>
              </a:rPr>
              <a:t>Only been done for one globular cluster, consistent with the ages of GCs found from the main sequence turnoff luminosities, would be nice if there were more</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6194" name="Text Box 2"/>
          <p:cNvSpPr txBox="1">
            <a:spLocks noChangeArrowheads="1"/>
          </p:cNvSpPr>
          <p:nvPr/>
        </p:nvSpPr>
        <p:spPr bwMode="auto">
          <a:xfrm>
            <a:off x="6400800" y="1568450"/>
            <a:ext cx="184150" cy="473075"/>
          </a:xfrm>
          <a:prstGeom prst="rect">
            <a:avLst/>
          </a:prstGeom>
          <a:noFill/>
          <a:ln w="9525">
            <a:noFill/>
            <a:miter lim="800000"/>
            <a:headEnd/>
            <a:tailEnd/>
          </a:ln>
          <a:effectLst/>
        </p:spPr>
        <p:txBody>
          <a:bodyPr wrap="none">
            <a:prstTxWarp prst="textNoShape">
              <a:avLst/>
            </a:prstTxWarp>
            <a:spAutoFit/>
          </a:bodyPr>
          <a:lstStyle/>
          <a:p>
            <a:pPr eaLnBrk="1" hangingPunct="1"/>
            <a:endParaRPr lang="en-US" sz="2500">
              <a:latin typeface="Times New Roman" charset="0"/>
            </a:endParaRPr>
          </a:p>
        </p:txBody>
      </p:sp>
      <p:sp>
        <p:nvSpPr>
          <p:cNvPr id="136195" name="Text Box 3"/>
          <p:cNvSpPr txBox="1">
            <a:spLocks noChangeArrowheads="1"/>
          </p:cNvSpPr>
          <p:nvPr/>
        </p:nvSpPr>
        <p:spPr bwMode="auto">
          <a:xfrm>
            <a:off x="152400" y="177800"/>
            <a:ext cx="8755063" cy="641350"/>
          </a:xfrm>
          <a:prstGeom prst="rect">
            <a:avLst/>
          </a:prstGeom>
          <a:noFill/>
          <a:ln w="9525">
            <a:noFill/>
            <a:miter lim="800000"/>
            <a:headEnd/>
            <a:tailEnd/>
          </a:ln>
          <a:effectLst/>
        </p:spPr>
        <p:txBody>
          <a:bodyPr wrap="none">
            <a:prstTxWarp prst="textNoShape">
              <a:avLst/>
            </a:prstTxWarp>
            <a:spAutoFit/>
          </a:bodyPr>
          <a:lstStyle/>
          <a:p>
            <a:pPr eaLnBrk="1" hangingPunct="1"/>
            <a:r>
              <a:rPr lang="en-US" sz="3600" b="1">
                <a:solidFill>
                  <a:schemeClr val="accent2"/>
                </a:solidFill>
                <a:latin typeface="Times New Roman" charset="0"/>
              </a:rPr>
              <a:t>An Example:  White Dwarf Sequence of M4</a:t>
            </a:r>
          </a:p>
        </p:txBody>
      </p:sp>
      <p:pic>
        <p:nvPicPr>
          <p:cNvPr id="136196" name="Picture 4" descr="fg1"/>
          <p:cNvPicPr>
            <a:picLocks noChangeAspect="1" noChangeArrowheads="1"/>
          </p:cNvPicPr>
          <p:nvPr/>
        </p:nvPicPr>
        <p:blipFill>
          <a:blip r:embed="rId3">
            <a:lum bright="-16000" contrast="30000"/>
          </a:blip>
          <a:srcRect/>
          <a:stretch>
            <a:fillRect/>
          </a:stretch>
        </p:blipFill>
        <p:spPr bwMode="auto">
          <a:xfrm>
            <a:off x="304800" y="1250950"/>
            <a:ext cx="5181600" cy="5119688"/>
          </a:xfrm>
          <a:prstGeom prst="rect">
            <a:avLst/>
          </a:prstGeom>
          <a:noFill/>
        </p:spPr>
      </p:pic>
      <p:sp>
        <p:nvSpPr>
          <p:cNvPr id="136197" name="Text Box 5"/>
          <p:cNvSpPr txBox="1">
            <a:spLocks noChangeArrowheads="1"/>
          </p:cNvSpPr>
          <p:nvPr/>
        </p:nvSpPr>
        <p:spPr bwMode="auto">
          <a:xfrm>
            <a:off x="6172200" y="4800600"/>
            <a:ext cx="2514600" cy="1766888"/>
          </a:xfrm>
          <a:prstGeom prst="rect">
            <a:avLst/>
          </a:prstGeom>
          <a:noFill/>
          <a:ln w="9525">
            <a:noFill/>
            <a:miter lim="800000"/>
            <a:headEnd/>
            <a:tailEnd/>
          </a:ln>
          <a:effectLst/>
        </p:spPr>
        <p:txBody>
          <a:bodyPr>
            <a:prstTxWarp prst="textNoShape">
              <a:avLst/>
            </a:prstTxWarp>
            <a:spAutoFit/>
          </a:bodyPr>
          <a:lstStyle/>
          <a:p>
            <a:pPr eaLnBrk="1" hangingPunct="1"/>
            <a:r>
              <a:rPr lang="en-US" sz="2200">
                <a:latin typeface="Times New Roman" charset="0"/>
              </a:rPr>
              <a:t>Blue = hydrogen </a:t>
            </a:r>
          </a:p>
          <a:p>
            <a:pPr eaLnBrk="1" hangingPunct="1"/>
            <a:r>
              <a:rPr lang="en-US" sz="2200">
                <a:latin typeface="Times New Roman" charset="0"/>
              </a:rPr>
              <a:t>atmosphere models</a:t>
            </a:r>
          </a:p>
          <a:p>
            <a:pPr eaLnBrk="1" hangingPunct="1"/>
            <a:r>
              <a:rPr lang="en-US" sz="2200">
                <a:latin typeface="Times New Roman" charset="0"/>
              </a:rPr>
              <a:t>Red =  helium </a:t>
            </a:r>
          </a:p>
          <a:p>
            <a:pPr eaLnBrk="1" hangingPunct="1"/>
            <a:r>
              <a:rPr lang="en-US" sz="2200">
                <a:latin typeface="Times New Roman" charset="0"/>
              </a:rPr>
              <a:t>atmosphere models for a 0.6 </a:t>
            </a:r>
            <a:r>
              <a:rPr lang="en-US" sz="2200">
                <a:latin typeface="Times New Roman" charset="0"/>
                <a:sym typeface="Symbol" charset="2"/>
              </a:rPr>
              <a:t>M</a:t>
            </a:r>
            <a:r>
              <a:rPr lang="en-US" sz="2200" baseline="-25000">
                <a:latin typeface="Times New Roman" charset="0"/>
                <a:sym typeface="Wingdings" charset="2"/>
              </a:rPr>
              <a:t> </a:t>
            </a:r>
            <a:r>
              <a:rPr lang="en-US" sz="2200">
                <a:latin typeface="Times New Roman" charset="0"/>
                <a:sym typeface="Wingdings" charset="2"/>
              </a:rPr>
              <a:t>WD</a:t>
            </a:r>
            <a:r>
              <a:rPr lang="en-US" sz="2200" baseline="-25000">
                <a:latin typeface="Times New Roman" charset="0"/>
                <a:sym typeface="Wingdings" charset="2"/>
              </a:rPr>
              <a:t> </a:t>
            </a:r>
            <a:endParaRPr lang="en-US" sz="2200">
              <a:latin typeface="Times New Roman" charset="0"/>
            </a:endParaRPr>
          </a:p>
        </p:txBody>
      </p:sp>
      <p:sp>
        <p:nvSpPr>
          <p:cNvPr id="136200" name="Rectangle 8"/>
          <p:cNvSpPr>
            <a:spLocks noChangeArrowheads="1"/>
          </p:cNvSpPr>
          <p:nvPr/>
        </p:nvSpPr>
        <p:spPr bwMode="auto">
          <a:xfrm>
            <a:off x="2209800" y="2332038"/>
            <a:ext cx="2057400" cy="990600"/>
          </a:xfrm>
          <a:prstGeom prst="rect">
            <a:avLst/>
          </a:prstGeom>
          <a:solidFill>
            <a:schemeClr val="bg1"/>
          </a:solidFill>
          <a:ln w="3175">
            <a:noFill/>
            <a:miter lim="800000"/>
            <a:headEnd/>
            <a:tailEnd/>
          </a:ln>
          <a:effectLst/>
        </p:spPr>
        <p:txBody>
          <a:bodyPr wrap="none" anchor="ctr">
            <a:prstTxWarp prst="textNoShape">
              <a:avLst/>
            </a:prstTxWarp>
          </a:bodyPr>
          <a:lstStyle/>
          <a:p>
            <a:pPr eaLnBrk="1" hangingPunct="1">
              <a:lnSpc>
                <a:spcPct val="90000"/>
              </a:lnSpc>
            </a:pPr>
            <a:r>
              <a:rPr lang="en-US" sz="2200">
                <a:latin typeface="Times New Roman" charset="0"/>
              </a:rPr>
              <a:t>White dwarfs</a:t>
            </a:r>
          </a:p>
          <a:p>
            <a:pPr eaLnBrk="1" hangingPunct="1">
              <a:lnSpc>
                <a:spcPct val="90000"/>
              </a:lnSpc>
            </a:pPr>
            <a:r>
              <a:rPr lang="en-US" sz="2200">
                <a:latin typeface="Times New Roman" charset="0"/>
              </a:rPr>
              <a:t>cooling sequence</a:t>
            </a:r>
          </a:p>
          <a:p>
            <a:pPr eaLnBrk="1" hangingPunct="1">
              <a:lnSpc>
                <a:spcPct val="90000"/>
              </a:lnSpc>
            </a:pPr>
            <a:r>
              <a:rPr lang="en-US" sz="2200">
                <a:latin typeface="Times New Roman" charset="0"/>
                <a:sym typeface="Wingdings" charset="2"/>
              </a:rPr>
              <a:t></a:t>
            </a:r>
          </a:p>
        </p:txBody>
      </p:sp>
      <p:sp>
        <p:nvSpPr>
          <p:cNvPr id="136201" name="Rectangle 9"/>
          <p:cNvSpPr>
            <a:spLocks noChangeArrowheads="1"/>
          </p:cNvSpPr>
          <p:nvPr/>
        </p:nvSpPr>
        <p:spPr bwMode="auto">
          <a:xfrm>
            <a:off x="4343400" y="1036638"/>
            <a:ext cx="2057400" cy="685800"/>
          </a:xfrm>
          <a:prstGeom prst="rect">
            <a:avLst/>
          </a:prstGeom>
          <a:solidFill>
            <a:schemeClr val="bg1"/>
          </a:solidFill>
          <a:ln w="9525">
            <a:noFill/>
            <a:miter lim="800000"/>
            <a:headEnd/>
            <a:tailEnd/>
          </a:ln>
          <a:effectLst/>
        </p:spPr>
        <p:txBody>
          <a:bodyPr wrap="none" anchor="ctr">
            <a:prstTxWarp prst="textNoShape">
              <a:avLst/>
            </a:prstTxWarp>
          </a:bodyPr>
          <a:lstStyle/>
          <a:p>
            <a:pPr eaLnBrk="1" hangingPunct="1">
              <a:buFont typeface="Wingdings" charset="2"/>
              <a:buNone/>
            </a:pPr>
            <a:r>
              <a:rPr lang="en-US" sz="2200">
                <a:latin typeface="Times New Roman" charset="0"/>
              </a:rPr>
              <a:t>Main sequence</a:t>
            </a:r>
          </a:p>
          <a:p>
            <a:pPr eaLnBrk="1" hangingPunct="1">
              <a:buFont typeface="Wingdings" charset="2"/>
              <a:buNone/>
            </a:pPr>
            <a:r>
              <a:rPr lang="en-US" sz="2200">
                <a:latin typeface="Times New Roman" charset="0"/>
                <a:sym typeface="Wingdings" charset="2"/>
              </a:rPr>
              <a:t></a:t>
            </a:r>
          </a:p>
        </p:txBody>
      </p:sp>
      <p:sp>
        <p:nvSpPr>
          <p:cNvPr id="136202" name="Text Box 10"/>
          <p:cNvSpPr txBox="1">
            <a:spLocks noChangeArrowheads="1"/>
          </p:cNvSpPr>
          <p:nvPr/>
        </p:nvSpPr>
        <p:spPr bwMode="auto">
          <a:xfrm>
            <a:off x="5715000" y="1828800"/>
            <a:ext cx="2971800" cy="1479550"/>
          </a:xfrm>
          <a:prstGeom prst="rect">
            <a:avLst/>
          </a:prstGeom>
          <a:noFill/>
          <a:ln w="9525">
            <a:noFill/>
            <a:miter lim="800000"/>
            <a:headEnd/>
            <a:tailEnd/>
          </a:ln>
          <a:effectLst/>
        </p:spPr>
        <p:txBody>
          <a:bodyPr>
            <a:prstTxWarp prst="textNoShape">
              <a:avLst/>
            </a:prstTxWarp>
            <a:spAutoFit/>
          </a:bodyPr>
          <a:lstStyle/>
          <a:p>
            <a:pPr eaLnBrk="1" hangingPunct="1">
              <a:lnSpc>
                <a:spcPct val="90000"/>
              </a:lnSpc>
              <a:spcBef>
                <a:spcPct val="20000"/>
              </a:spcBef>
            </a:pPr>
            <a:r>
              <a:rPr lang="en-US">
                <a:sym typeface="Symbol" charset="2"/>
              </a:rPr>
              <a:t>Hansen </a:t>
            </a:r>
            <a:r>
              <a:rPr lang="en-US" i="1">
                <a:sym typeface="Symbol" charset="2"/>
              </a:rPr>
              <a:t>et al</a:t>
            </a:r>
            <a:r>
              <a:rPr lang="en-US">
                <a:sym typeface="Symbol" charset="2"/>
              </a:rPr>
              <a:t>. (2002) find an age of</a:t>
            </a:r>
          </a:p>
          <a:p>
            <a:pPr eaLnBrk="1" hangingPunct="1">
              <a:lnSpc>
                <a:spcPct val="90000"/>
              </a:lnSpc>
              <a:spcBef>
                <a:spcPct val="20000"/>
              </a:spcBef>
            </a:pPr>
            <a:r>
              <a:rPr lang="en-US">
                <a:sym typeface="Symbol" charset="2"/>
              </a:rPr>
              <a:t>12.7  0.7 Gyr for the globular cluster M4</a:t>
            </a:r>
            <a:endParaRPr lang="en-US"/>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7218" name="Text Box 2"/>
          <p:cNvSpPr txBox="1">
            <a:spLocks noChangeArrowheads="1"/>
          </p:cNvSpPr>
          <p:nvPr/>
        </p:nvSpPr>
        <p:spPr bwMode="auto">
          <a:xfrm>
            <a:off x="6400800" y="1828800"/>
            <a:ext cx="184150" cy="457200"/>
          </a:xfrm>
          <a:prstGeom prst="rect">
            <a:avLst/>
          </a:prstGeom>
          <a:noFill/>
          <a:ln w="9525">
            <a:noFill/>
            <a:miter lim="800000"/>
            <a:headEnd/>
            <a:tailEnd/>
          </a:ln>
          <a:effectLst/>
        </p:spPr>
        <p:txBody>
          <a:bodyPr wrap="none">
            <a:prstTxWarp prst="textNoShape">
              <a:avLst/>
            </a:prstTxWarp>
            <a:spAutoFit/>
          </a:bodyPr>
          <a:lstStyle/>
          <a:p>
            <a:pPr eaLnBrk="1" hangingPunct="1"/>
            <a:endParaRPr lang="en-US">
              <a:latin typeface="Tahoma" charset="0"/>
            </a:endParaRPr>
          </a:p>
        </p:txBody>
      </p:sp>
      <p:sp>
        <p:nvSpPr>
          <p:cNvPr id="137219" name="Text Box 3"/>
          <p:cNvSpPr txBox="1">
            <a:spLocks noChangeArrowheads="1"/>
          </p:cNvSpPr>
          <p:nvPr/>
        </p:nvSpPr>
        <p:spPr bwMode="auto">
          <a:xfrm>
            <a:off x="6019800" y="1331913"/>
            <a:ext cx="2971800" cy="2282825"/>
          </a:xfrm>
          <a:prstGeom prst="rect">
            <a:avLst/>
          </a:prstGeom>
          <a:noFill/>
          <a:ln w="9525">
            <a:noFill/>
            <a:miter lim="800000"/>
            <a:headEnd/>
            <a:tailEnd/>
          </a:ln>
          <a:effectLst/>
        </p:spPr>
        <p:txBody>
          <a:bodyPr>
            <a:prstTxWarp prst="textNoShape">
              <a:avLst/>
            </a:prstTxWarp>
            <a:spAutoFit/>
          </a:bodyPr>
          <a:lstStyle/>
          <a:p>
            <a:pPr eaLnBrk="1" hangingPunct="1"/>
            <a:r>
              <a:rPr lang="en-US">
                <a:latin typeface="Times New Roman" charset="0"/>
              </a:rPr>
              <a:t>Observed WD luminosity function compared to theoretical predictions</a:t>
            </a:r>
          </a:p>
          <a:p>
            <a:pPr eaLnBrk="1" hangingPunct="1"/>
            <a:r>
              <a:rPr lang="en-US">
                <a:latin typeface="Times New Roman" charset="0"/>
              </a:rPr>
              <a:t>for various ages from</a:t>
            </a:r>
          </a:p>
          <a:p>
            <a:pPr eaLnBrk="1" hangingPunct="1"/>
            <a:r>
              <a:rPr lang="en-US">
                <a:latin typeface="Times New Roman" charset="0"/>
              </a:rPr>
              <a:t>Hansen </a:t>
            </a:r>
            <a:r>
              <a:rPr lang="en-US" i="1">
                <a:latin typeface="Times New Roman" charset="0"/>
              </a:rPr>
              <a:t>et al.</a:t>
            </a:r>
            <a:r>
              <a:rPr lang="en-US">
                <a:latin typeface="Times New Roman" charset="0"/>
              </a:rPr>
              <a:t> (2002)</a:t>
            </a:r>
          </a:p>
        </p:txBody>
      </p:sp>
      <p:pic>
        <p:nvPicPr>
          <p:cNvPr id="137220" name="Picture 4" descr="fg4"/>
          <p:cNvPicPr>
            <a:picLocks noChangeAspect="1" noChangeArrowheads="1"/>
          </p:cNvPicPr>
          <p:nvPr/>
        </p:nvPicPr>
        <p:blipFill>
          <a:blip r:embed="rId3">
            <a:lum bright="-10000" contrast="30000"/>
          </a:blip>
          <a:srcRect/>
          <a:stretch>
            <a:fillRect/>
          </a:stretch>
        </p:blipFill>
        <p:spPr bwMode="auto">
          <a:xfrm>
            <a:off x="228600" y="1123950"/>
            <a:ext cx="5638800" cy="5429250"/>
          </a:xfrm>
          <a:prstGeom prst="rect">
            <a:avLst/>
          </a:prstGeom>
          <a:noFill/>
        </p:spPr>
      </p:pic>
      <p:sp>
        <p:nvSpPr>
          <p:cNvPr id="137221" name="Text Box 5"/>
          <p:cNvSpPr txBox="1">
            <a:spLocks noChangeArrowheads="1"/>
          </p:cNvSpPr>
          <p:nvPr/>
        </p:nvSpPr>
        <p:spPr bwMode="auto">
          <a:xfrm>
            <a:off x="354013" y="228600"/>
            <a:ext cx="8256587" cy="579438"/>
          </a:xfrm>
          <a:prstGeom prst="rect">
            <a:avLst/>
          </a:prstGeom>
          <a:noFill/>
          <a:ln w="9525">
            <a:noFill/>
            <a:miter lim="800000"/>
            <a:headEnd/>
            <a:tailEnd/>
          </a:ln>
          <a:effectLst/>
        </p:spPr>
        <p:txBody>
          <a:bodyPr wrap="none">
            <a:prstTxWarp prst="textNoShape">
              <a:avLst/>
            </a:prstTxWarp>
            <a:spAutoFit/>
          </a:bodyPr>
          <a:lstStyle/>
          <a:p>
            <a:pPr eaLnBrk="1" hangingPunct="1"/>
            <a:r>
              <a:rPr lang="en-US" sz="3200" b="1">
                <a:solidFill>
                  <a:schemeClr val="accent2"/>
                </a:solidFill>
                <a:latin typeface="Times New Roman" charset="0"/>
              </a:rPr>
              <a:t>An Example:  WD Luminosity Function of M4</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381000" y="381000"/>
            <a:ext cx="3200400" cy="1752600"/>
          </a:xfrm>
        </p:spPr>
        <p:txBody>
          <a:bodyPr/>
          <a:lstStyle/>
          <a:p>
            <a:r>
              <a:rPr lang="en-US" sz="3600"/>
              <a:t>Characteristic</a:t>
            </a:r>
            <a:br>
              <a:rPr lang="en-US" sz="3600"/>
            </a:br>
            <a:r>
              <a:rPr lang="en-US" sz="3600"/>
              <a:t>Dynamical</a:t>
            </a:r>
            <a:br>
              <a:rPr lang="en-US" sz="3600"/>
            </a:br>
            <a:r>
              <a:rPr lang="en-US" sz="3600"/>
              <a:t>Time Scales:</a:t>
            </a:r>
            <a:endParaRPr lang="en-US" sz="2800" u="sng">
              <a:solidFill>
                <a:schemeClr val="tx1"/>
              </a:solidFill>
            </a:endParaRPr>
          </a:p>
        </p:txBody>
      </p:sp>
      <p:sp>
        <p:nvSpPr>
          <p:cNvPr id="40965" name="Text Box 5"/>
          <p:cNvSpPr txBox="1">
            <a:spLocks noChangeArrowheads="1"/>
          </p:cNvSpPr>
          <p:nvPr/>
        </p:nvSpPr>
        <p:spPr bwMode="auto">
          <a:xfrm>
            <a:off x="457200" y="4876800"/>
            <a:ext cx="8610600" cy="1766888"/>
          </a:xfrm>
          <a:prstGeom prst="rect">
            <a:avLst/>
          </a:prstGeom>
          <a:noFill/>
          <a:ln w="9525">
            <a:noFill/>
            <a:miter lim="800000"/>
            <a:headEnd/>
            <a:tailEnd/>
          </a:ln>
          <a:effectLst/>
        </p:spPr>
        <p:txBody>
          <a:bodyPr>
            <a:prstTxWarp prst="textNoShape">
              <a:avLst/>
            </a:prstTxWarp>
            <a:spAutoFit/>
          </a:bodyPr>
          <a:lstStyle/>
          <a:p>
            <a:pPr eaLnBrk="1" hangingPunct="1">
              <a:buFont typeface="Symbol" charset="2"/>
              <a:buNone/>
            </a:pPr>
            <a:r>
              <a:rPr lang="en-US" sz="2200">
                <a:latin typeface="Times New Roman" charset="0"/>
                <a:sym typeface="Symbol" charset="2"/>
              </a:rPr>
              <a:t>GCs represent an interesting class  of dynamical stellar systems </a:t>
            </a:r>
            <a:r>
              <a:rPr lang="en-US" sz="2200">
                <a:latin typeface="Times New Roman" charset="0"/>
              </a:rPr>
              <a:t>in which various dynamical processes take place on timescales shorter then the age of the universe.  Thus, they </a:t>
            </a:r>
            <a:r>
              <a:rPr lang="en-US" sz="2200">
                <a:latin typeface="Times New Roman" charset="0"/>
                <a:sym typeface="Symbol" charset="2"/>
              </a:rPr>
              <a:t>are unique laboratories for learning about  2-body relaxation,  mass segregation from equipartition of energy,  stellar collisions and mergers,  core collapse, etc.</a:t>
            </a:r>
            <a:endParaRPr lang="en-US" sz="2200">
              <a:latin typeface="Times New Roman" charset="0"/>
            </a:endParaRPr>
          </a:p>
        </p:txBody>
      </p:sp>
      <p:sp>
        <p:nvSpPr>
          <p:cNvPr id="40968" name="Text Box 8"/>
          <p:cNvSpPr txBox="1">
            <a:spLocks noChangeArrowheads="1"/>
          </p:cNvSpPr>
          <p:nvPr/>
        </p:nvSpPr>
        <p:spPr bwMode="auto">
          <a:xfrm>
            <a:off x="3890963" y="533400"/>
            <a:ext cx="4519612" cy="1582738"/>
          </a:xfrm>
          <a:prstGeom prst="rect">
            <a:avLst/>
          </a:prstGeom>
          <a:noFill/>
          <a:ln w="28575">
            <a:solidFill>
              <a:schemeClr val="tx1"/>
            </a:solidFill>
            <a:miter lim="800000"/>
            <a:headEnd/>
            <a:tailEnd/>
          </a:ln>
          <a:effectLst/>
        </p:spPr>
        <p:txBody>
          <a:bodyPr wrap="none">
            <a:prstTxWarp prst="textNoShape">
              <a:avLst/>
            </a:prstTxWarp>
            <a:spAutoFit/>
          </a:bodyPr>
          <a:lstStyle/>
          <a:p>
            <a:r>
              <a:rPr lang="en-US" sz="3200"/>
              <a:t>Crossing time </a:t>
            </a:r>
            <a:r>
              <a:rPr lang="en-US" sz="3200" i="1"/>
              <a:t>t</a:t>
            </a:r>
            <a:r>
              <a:rPr lang="en-US" sz="3200" i="1" baseline="-25000"/>
              <a:t>c</a:t>
            </a:r>
            <a:r>
              <a:rPr lang="en-US" sz="3200"/>
              <a:t> ~ 10</a:t>
            </a:r>
            <a:r>
              <a:rPr lang="en-US" sz="3200" baseline="30000"/>
              <a:t>6</a:t>
            </a:r>
            <a:r>
              <a:rPr lang="en-US" sz="3200"/>
              <a:t> yr</a:t>
            </a:r>
          </a:p>
          <a:p>
            <a:r>
              <a:rPr lang="en-US" sz="3200"/>
              <a:t>Relaxation time </a:t>
            </a:r>
            <a:r>
              <a:rPr lang="en-US" sz="3200" i="1"/>
              <a:t>t</a:t>
            </a:r>
            <a:r>
              <a:rPr lang="en-US" sz="3200" i="1" baseline="-25000"/>
              <a:t>r</a:t>
            </a:r>
            <a:r>
              <a:rPr lang="en-US" sz="3200"/>
              <a:t> ~ 10</a:t>
            </a:r>
            <a:r>
              <a:rPr lang="en-US" sz="3200" baseline="30000"/>
              <a:t>8</a:t>
            </a:r>
            <a:r>
              <a:rPr lang="en-US" sz="3200"/>
              <a:t> yr</a:t>
            </a:r>
          </a:p>
          <a:p>
            <a:r>
              <a:rPr lang="en-US" sz="3200"/>
              <a:t>Evolution time </a:t>
            </a:r>
            <a:r>
              <a:rPr lang="en-US" sz="3200" i="1"/>
              <a:t>t</a:t>
            </a:r>
            <a:r>
              <a:rPr lang="en-US" sz="3200" i="1" baseline="-25000"/>
              <a:t>e</a:t>
            </a:r>
            <a:r>
              <a:rPr lang="en-US" sz="3200"/>
              <a:t> ~ 10</a:t>
            </a:r>
            <a:r>
              <a:rPr lang="en-US" sz="3200" baseline="30000"/>
              <a:t>10</a:t>
            </a:r>
            <a:r>
              <a:rPr lang="en-US" sz="3200"/>
              <a:t> yr</a:t>
            </a:r>
          </a:p>
        </p:txBody>
      </p:sp>
      <p:sp>
        <p:nvSpPr>
          <p:cNvPr id="40969" name="Text Box 9"/>
          <p:cNvSpPr txBox="1">
            <a:spLocks noChangeArrowheads="1"/>
          </p:cNvSpPr>
          <p:nvPr/>
        </p:nvSpPr>
        <p:spPr bwMode="auto">
          <a:xfrm>
            <a:off x="762000" y="2362200"/>
            <a:ext cx="7848600" cy="2441575"/>
          </a:xfrm>
          <a:prstGeom prst="rect">
            <a:avLst/>
          </a:prstGeom>
          <a:noFill/>
          <a:ln w="9525">
            <a:noFill/>
            <a:miter lim="800000"/>
            <a:headEnd/>
            <a:tailEnd/>
          </a:ln>
          <a:effectLst/>
        </p:spPr>
        <p:txBody>
          <a:bodyPr>
            <a:prstTxWarp prst="textNoShape">
              <a:avLst/>
            </a:prstTxWarp>
            <a:spAutoFit/>
          </a:bodyPr>
          <a:lstStyle/>
          <a:p>
            <a:pPr>
              <a:lnSpc>
                <a:spcPct val="90000"/>
              </a:lnSpc>
              <a:spcBef>
                <a:spcPct val="50000"/>
              </a:spcBef>
            </a:pPr>
            <a:r>
              <a:rPr lang="en-US" sz="2800" b="1"/>
              <a:t>Open clusters:</a:t>
            </a:r>
            <a:r>
              <a:rPr lang="en-US" sz="2800"/>
              <a:t>    </a:t>
            </a:r>
            <a:r>
              <a:rPr lang="en-US" sz="2800" i="1"/>
              <a:t>t</a:t>
            </a:r>
            <a:r>
              <a:rPr lang="en-US" sz="2800" i="1" baseline="-25000"/>
              <a:t>c</a:t>
            </a:r>
            <a:r>
              <a:rPr lang="en-US" sz="2800"/>
              <a:t> ~ </a:t>
            </a:r>
            <a:r>
              <a:rPr lang="en-US" sz="2800" i="1"/>
              <a:t>t</a:t>
            </a:r>
            <a:r>
              <a:rPr lang="en-US" sz="2800" i="1" baseline="-25000"/>
              <a:t>r</a:t>
            </a:r>
            <a:r>
              <a:rPr lang="en-US" sz="2800"/>
              <a:t> &lt; </a:t>
            </a:r>
            <a:r>
              <a:rPr lang="en-US" sz="2800" i="1"/>
              <a:t>t</a:t>
            </a:r>
            <a:r>
              <a:rPr lang="en-US" sz="2800" i="1" baseline="-25000"/>
              <a:t>e</a:t>
            </a:r>
            <a:r>
              <a:rPr lang="en-US" sz="2800"/>
              <a:t>    </a:t>
            </a:r>
            <a:r>
              <a:rPr lang="en-US" sz="2800">
                <a:sym typeface="Monotype Sorts" charset="2"/>
              </a:rPr>
              <a:t>  quickly dissolved</a:t>
            </a:r>
          </a:p>
          <a:p>
            <a:pPr>
              <a:lnSpc>
                <a:spcPct val="90000"/>
              </a:lnSpc>
              <a:spcBef>
                <a:spcPct val="50000"/>
              </a:spcBef>
            </a:pPr>
            <a:r>
              <a:rPr lang="en-US" sz="2800" b="1">
                <a:sym typeface="Monotype Sorts" charset="2"/>
              </a:rPr>
              <a:t>Globular clusters:</a:t>
            </a:r>
            <a:r>
              <a:rPr lang="en-US" sz="2800">
                <a:sym typeface="Monotype Sorts" charset="2"/>
              </a:rPr>
              <a:t>    </a:t>
            </a:r>
            <a:r>
              <a:rPr lang="en-US" sz="2800" i="1"/>
              <a:t>t</a:t>
            </a:r>
            <a:r>
              <a:rPr lang="en-US" sz="2800" i="1" baseline="-25000"/>
              <a:t>c</a:t>
            </a:r>
            <a:r>
              <a:rPr lang="en-US" sz="2800"/>
              <a:t> &lt;&lt; </a:t>
            </a:r>
            <a:r>
              <a:rPr lang="en-US" sz="2800" i="1"/>
              <a:t>t</a:t>
            </a:r>
            <a:r>
              <a:rPr lang="en-US" sz="2800" i="1" baseline="-25000"/>
              <a:t>r</a:t>
            </a:r>
            <a:r>
              <a:rPr lang="en-US" sz="2800"/>
              <a:t> &lt;&lt; </a:t>
            </a:r>
            <a:r>
              <a:rPr lang="en-US" sz="2800" i="1"/>
              <a:t>t</a:t>
            </a:r>
            <a:r>
              <a:rPr lang="en-US" sz="2800" i="1" baseline="-25000"/>
              <a:t>e</a:t>
            </a:r>
            <a:r>
              <a:rPr lang="en-US" sz="2800"/>
              <a:t>  </a:t>
            </a:r>
            <a:r>
              <a:rPr lang="en-US" sz="2800">
                <a:sym typeface="Monotype Sorts" charset="2"/>
              </a:rPr>
              <a:t>  a variety of dynamical evolution states must be present</a:t>
            </a:r>
          </a:p>
          <a:p>
            <a:pPr>
              <a:lnSpc>
                <a:spcPct val="90000"/>
              </a:lnSpc>
              <a:spcBef>
                <a:spcPct val="50000"/>
              </a:spcBef>
            </a:pPr>
            <a:r>
              <a:rPr lang="en-US" sz="2800" b="1">
                <a:sym typeface="Monotype Sorts" charset="2"/>
              </a:rPr>
              <a:t>Ellipticals:</a:t>
            </a:r>
            <a:r>
              <a:rPr lang="en-US" sz="2800">
                <a:sym typeface="Monotype Sorts" charset="2"/>
              </a:rPr>
              <a:t>    </a:t>
            </a:r>
            <a:r>
              <a:rPr lang="en-US" sz="2800" i="1"/>
              <a:t>t</a:t>
            </a:r>
            <a:r>
              <a:rPr lang="en-US" sz="2800" i="1" baseline="-25000"/>
              <a:t>c</a:t>
            </a:r>
            <a:r>
              <a:rPr lang="en-US" sz="2800"/>
              <a:t> &lt;&lt; </a:t>
            </a:r>
            <a:r>
              <a:rPr lang="en-US" sz="2800" i="1"/>
              <a:t>t</a:t>
            </a:r>
            <a:r>
              <a:rPr lang="en-US" sz="2800" i="1" baseline="-25000"/>
              <a:t>r</a:t>
            </a:r>
            <a:r>
              <a:rPr lang="en-US" sz="2800"/>
              <a:t> ~ </a:t>
            </a:r>
            <a:r>
              <a:rPr lang="en-US" sz="2800" i="1"/>
              <a:t>t</a:t>
            </a:r>
            <a:r>
              <a:rPr lang="en-US" sz="2800" i="1" baseline="-25000"/>
              <a:t>e</a:t>
            </a:r>
            <a:r>
              <a:rPr lang="en-US" sz="2800"/>
              <a:t>    </a:t>
            </a:r>
            <a:r>
              <a:rPr lang="en-US" sz="2800">
                <a:sym typeface="Monotype Sorts" charset="2"/>
              </a:rPr>
              <a:t>  dynamical evolution not driven by 2-body relaxation</a:t>
            </a:r>
          </a:p>
        </p:txBody>
      </p:sp>
    </p:spTree>
  </p:cSld>
  <p:clrMapOvr>
    <a:masterClrMapping/>
  </p:clrMapOvr>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228600" y="152400"/>
            <a:ext cx="8839200" cy="609600"/>
          </a:xfrm>
        </p:spPr>
        <p:txBody>
          <a:bodyPr>
            <a:normAutofit fontScale="90000"/>
          </a:bodyPr>
          <a:lstStyle/>
          <a:p>
            <a:r>
              <a:rPr lang="en-US"/>
              <a:t>Star Clusters</a:t>
            </a:r>
          </a:p>
        </p:txBody>
      </p:sp>
      <p:sp>
        <p:nvSpPr>
          <p:cNvPr id="66563" name="Rectangle 3"/>
          <p:cNvSpPr>
            <a:spLocks noGrp="1" noChangeArrowheads="1"/>
          </p:cNvSpPr>
          <p:nvPr>
            <p:ph type="body" idx="1"/>
          </p:nvPr>
        </p:nvSpPr>
        <p:spPr>
          <a:xfrm>
            <a:off x="228600" y="5334000"/>
            <a:ext cx="8763000" cy="1295400"/>
          </a:xfrm>
        </p:spPr>
        <p:txBody>
          <a:bodyPr/>
          <a:lstStyle/>
          <a:p>
            <a:pPr>
              <a:lnSpc>
                <a:spcPct val="80000"/>
              </a:lnSpc>
            </a:pPr>
            <a:r>
              <a:rPr lang="en-US"/>
              <a:t>Great “laboratories” for stellar dynamics</a:t>
            </a:r>
          </a:p>
          <a:p>
            <a:pPr>
              <a:lnSpc>
                <a:spcPct val="80000"/>
              </a:lnSpc>
            </a:pPr>
            <a:r>
              <a:rPr lang="en-US"/>
              <a:t>Dynamical and evolutionary time scales &lt; or &lt;&lt; Galaxy’s age, and a broad range of evolutionary states is present</a:t>
            </a:r>
          </a:p>
        </p:txBody>
      </p:sp>
      <p:pic>
        <p:nvPicPr>
          <p:cNvPr id="66564" name="Picture 4" descr="m45.jpg                                                        00053D81Macintosh HD                   B7465B8A:"/>
          <p:cNvPicPr>
            <a:picLocks noChangeAspect="1" noChangeArrowheads="1"/>
          </p:cNvPicPr>
          <p:nvPr/>
        </p:nvPicPr>
        <p:blipFill>
          <a:blip r:embed="rId2"/>
          <a:srcRect l="3810" r="3810" b="10770"/>
          <a:stretch>
            <a:fillRect/>
          </a:stretch>
        </p:blipFill>
        <p:spPr bwMode="auto">
          <a:xfrm>
            <a:off x="396875" y="2057400"/>
            <a:ext cx="3870325" cy="3086100"/>
          </a:xfrm>
          <a:prstGeom prst="rect">
            <a:avLst/>
          </a:prstGeom>
          <a:noFill/>
        </p:spPr>
      </p:pic>
      <p:pic>
        <p:nvPicPr>
          <p:cNvPr id="66565" name="Picture 5" descr=" m2big.jpg                                                      00038FF1G'disk                         BCFC62BF:"/>
          <p:cNvPicPr>
            <a:picLocks noChangeAspect="1" noChangeArrowheads="1"/>
          </p:cNvPicPr>
          <p:nvPr/>
        </p:nvPicPr>
        <p:blipFill>
          <a:blip r:embed="rId3"/>
          <a:srcRect l="10989" t="2718" r="10989" b="5435"/>
          <a:stretch>
            <a:fillRect/>
          </a:stretch>
        </p:blipFill>
        <p:spPr bwMode="auto">
          <a:xfrm>
            <a:off x="4876800" y="2057400"/>
            <a:ext cx="3897313" cy="3089275"/>
          </a:xfrm>
          <a:prstGeom prst="rect">
            <a:avLst/>
          </a:prstGeom>
          <a:noFill/>
        </p:spPr>
      </p:pic>
      <p:sp>
        <p:nvSpPr>
          <p:cNvPr id="66566" name="Text Box 6"/>
          <p:cNvSpPr txBox="1">
            <a:spLocks noChangeArrowheads="1"/>
          </p:cNvSpPr>
          <p:nvPr/>
        </p:nvSpPr>
        <p:spPr bwMode="auto">
          <a:xfrm>
            <a:off x="852488" y="808038"/>
            <a:ext cx="2576512" cy="1249362"/>
          </a:xfrm>
          <a:prstGeom prst="rect">
            <a:avLst/>
          </a:prstGeom>
          <a:noFill/>
          <a:ln w="9525">
            <a:noFill/>
            <a:miter lim="800000"/>
            <a:headEnd/>
            <a:tailEnd/>
          </a:ln>
          <a:effectLst/>
        </p:spPr>
        <p:txBody>
          <a:bodyPr wrap="none">
            <a:prstTxWarp prst="textNoShape">
              <a:avLst/>
            </a:prstTxWarp>
            <a:spAutoFit/>
          </a:bodyPr>
          <a:lstStyle/>
          <a:p>
            <a:pPr algn="ctr"/>
            <a:r>
              <a:rPr lang="en-US" sz="2800" b="1"/>
              <a:t>Open (or Disk):</a:t>
            </a:r>
          </a:p>
          <a:p>
            <a:pPr algn="ctr"/>
            <a:r>
              <a:rPr lang="en-US"/>
              <a:t>N</a:t>
            </a:r>
            <a:r>
              <a:rPr lang="en-US" baseline="-25000">
                <a:sym typeface="Monotype Sorts" charset="2"/>
              </a:rPr>
              <a:t></a:t>
            </a:r>
            <a:r>
              <a:rPr lang="en-US">
                <a:sym typeface="Monotype Sorts" charset="2"/>
              </a:rPr>
              <a:t> ~ 10</a:t>
            </a:r>
            <a:r>
              <a:rPr lang="en-US" baseline="30000">
                <a:sym typeface="Monotype Sorts" charset="2"/>
              </a:rPr>
              <a:t>2</a:t>
            </a:r>
            <a:r>
              <a:rPr lang="en-US">
                <a:sym typeface="Monotype Sorts" charset="2"/>
              </a:rPr>
              <a:t> - 10</a:t>
            </a:r>
            <a:r>
              <a:rPr lang="en-US" baseline="30000">
                <a:sym typeface="Monotype Sorts" charset="2"/>
              </a:rPr>
              <a:t>3</a:t>
            </a:r>
            <a:endParaRPr lang="en-US">
              <a:sym typeface="Monotype Sorts" charset="2"/>
            </a:endParaRPr>
          </a:p>
          <a:p>
            <a:pPr algn="ctr"/>
            <a:r>
              <a:rPr lang="en-US">
                <a:sym typeface="Monotype Sorts" charset="2"/>
              </a:rPr>
              <a:t>Ages ~ 10</a:t>
            </a:r>
            <a:r>
              <a:rPr lang="en-US" baseline="30000">
                <a:sym typeface="Monotype Sorts" charset="2"/>
              </a:rPr>
              <a:t>7</a:t>
            </a:r>
            <a:r>
              <a:rPr lang="en-US">
                <a:sym typeface="Monotype Sorts" charset="2"/>
              </a:rPr>
              <a:t> - 10</a:t>
            </a:r>
            <a:r>
              <a:rPr lang="en-US" baseline="30000">
                <a:sym typeface="Monotype Sorts" charset="2"/>
              </a:rPr>
              <a:t>9</a:t>
            </a:r>
            <a:r>
              <a:rPr lang="en-US">
                <a:sym typeface="Monotype Sorts" charset="2"/>
              </a:rPr>
              <a:t> yr</a:t>
            </a:r>
            <a:endParaRPr lang="en-US"/>
          </a:p>
        </p:txBody>
      </p:sp>
      <p:sp>
        <p:nvSpPr>
          <p:cNvPr id="66567" name="Text Box 7"/>
          <p:cNvSpPr txBox="1">
            <a:spLocks noChangeArrowheads="1"/>
          </p:cNvSpPr>
          <p:nvPr/>
        </p:nvSpPr>
        <p:spPr bwMode="auto">
          <a:xfrm>
            <a:off x="5594350" y="808038"/>
            <a:ext cx="2543175" cy="1249362"/>
          </a:xfrm>
          <a:prstGeom prst="rect">
            <a:avLst/>
          </a:prstGeom>
          <a:noFill/>
          <a:ln w="9525">
            <a:noFill/>
            <a:miter lim="800000"/>
            <a:headEnd/>
            <a:tailEnd/>
          </a:ln>
          <a:effectLst/>
        </p:spPr>
        <p:txBody>
          <a:bodyPr wrap="none">
            <a:prstTxWarp prst="textNoShape">
              <a:avLst/>
            </a:prstTxWarp>
            <a:spAutoFit/>
          </a:bodyPr>
          <a:lstStyle/>
          <a:p>
            <a:pPr algn="ctr"/>
            <a:r>
              <a:rPr lang="en-US" sz="2800" b="1"/>
              <a:t>Globular:</a:t>
            </a:r>
          </a:p>
          <a:p>
            <a:pPr algn="ctr"/>
            <a:r>
              <a:rPr lang="en-US"/>
              <a:t>N</a:t>
            </a:r>
            <a:r>
              <a:rPr lang="en-US" baseline="-25000">
                <a:sym typeface="Monotype Sorts" charset="2"/>
              </a:rPr>
              <a:t></a:t>
            </a:r>
            <a:r>
              <a:rPr lang="en-US">
                <a:sym typeface="Monotype Sorts" charset="2"/>
              </a:rPr>
              <a:t> ~ 10</a:t>
            </a:r>
            <a:r>
              <a:rPr lang="en-US" baseline="30000">
                <a:sym typeface="Monotype Sorts" charset="2"/>
              </a:rPr>
              <a:t>4</a:t>
            </a:r>
            <a:r>
              <a:rPr lang="en-US">
                <a:sym typeface="Monotype Sorts" charset="2"/>
              </a:rPr>
              <a:t> - 10</a:t>
            </a:r>
            <a:r>
              <a:rPr lang="en-US" baseline="30000">
                <a:sym typeface="Monotype Sorts" charset="2"/>
              </a:rPr>
              <a:t>7</a:t>
            </a:r>
            <a:endParaRPr lang="en-US">
              <a:sym typeface="Monotype Sorts" charset="2"/>
            </a:endParaRPr>
          </a:p>
          <a:p>
            <a:pPr algn="ctr"/>
            <a:r>
              <a:rPr lang="en-US">
                <a:sym typeface="Monotype Sorts" charset="2"/>
              </a:rPr>
              <a:t>Ages ~ 10 - 13 Gyr</a:t>
            </a:r>
            <a:endParaRPr lang="en-US"/>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457200" y="228600"/>
            <a:ext cx="8153400" cy="533400"/>
          </a:xfrm>
        </p:spPr>
        <p:txBody>
          <a:bodyPr/>
          <a:lstStyle/>
          <a:p>
            <a:r>
              <a:rPr lang="en-US" sz="2800"/>
              <a:t>King Models: A Good Description of GC Structure</a:t>
            </a:r>
            <a:endParaRPr lang="en-US" sz="2800">
              <a:solidFill>
                <a:schemeClr val="tx1"/>
              </a:solidFill>
            </a:endParaRPr>
          </a:p>
        </p:txBody>
      </p:sp>
      <p:pic>
        <p:nvPicPr>
          <p:cNvPr id="43011" name="Picture 3" descr="C:\Documents and Settings\gmeylan\My Documents\talks\20020624padova\IRKing1966grid.jpg"/>
          <p:cNvPicPr>
            <a:picLocks noChangeAspect="1" noChangeArrowheads="1"/>
          </p:cNvPicPr>
          <p:nvPr/>
        </p:nvPicPr>
        <p:blipFill>
          <a:blip r:embed="rId4">
            <a:lum bright="-16000" contrast="36000"/>
          </a:blip>
          <a:srcRect/>
          <a:stretch>
            <a:fillRect/>
          </a:stretch>
        </p:blipFill>
        <p:spPr bwMode="auto">
          <a:xfrm>
            <a:off x="914400" y="838200"/>
            <a:ext cx="7315200" cy="4543425"/>
          </a:xfrm>
          <a:prstGeom prst="rect">
            <a:avLst/>
          </a:prstGeom>
          <a:noFill/>
          <a:ln w="9525">
            <a:noFill/>
            <a:miter lim="800000"/>
            <a:headEnd/>
            <a:tailEnd/>
          </a:ln>
        </p:spPr>
      </p:pic>
      <p:sp>
        <p:nvSpPr>
          <p:cNvPr id="43012" name="Line 4"/>
          <p:cNvSpPr>
            <a:spLocks noChangeShapeType="1"/>
          </p:cNvSpPr>
          <p:nvPr/>
        </p:nvSpPr>
        <p:spPr bwMode="auto">
          <a:xfrm>
            <a:off x="3124200" y="4191000"/>
            <a:ext cx="609600" cy="0"/>
          </a:xfrm>
          <a:prstGeom prst="line">
            <a:avLst/>
          </a:prstGeom>
          <a:noFill/>
          <a:ln w="28575">
            <a:solidFill>
              <a:srgbClr val="FF0000"/>
            </a:solidFill>
            <a:round/>
            <a:headEnd/>
            <a:tailEnd type="triangle" w="med" len="med"/>
          </a:ln>
          <a:effectLst/>
        </p:spPr>
        <p:txBody>
          <a:bodyPr>
            <a:prstTxWarp prst="textNoShape">
              <a:avLst/>
            </a:prstTxWarp>
          </a:bodyPr>
          <a:lstStyle/>
          <a:p>
            <a:endParaRPr lang="en-US"/>
          </a:p>
        </p:txBody>
      </p:sp>
      <p:sp>
        <p:nvSpPr>
          <p:cNvPr id="43013" name="Line 5"/>
          <p:cNvSpPr>
            <a:spLocks noChangeShapeType="1"/>
          </p:cNvSpPr>
          <p:nvPr/>
        </p:nvSpPr>
        <p:spPr bwMode="auto">
          <a:xfrm>
            <a:off x="6629400" y="2514600"/>
            <a:ext cx="0" cy="1066800"/>
          </a:xfrm>
          <a:prstGeom prst="line">
            <a:avLst/>
          </a:prstGeom>
          <a:noFill/>
          <a:ln w="28575">
            <a:solidFill>
              <a:srgbClr val="FF0000"/>
            </a:solidFill>
            <a:round/>
            <a:headEnd/>
            <a:tailEnd type="triangle" w="med" len="med"/>
          </a:ln>
          <a:effectLst/>
        </p:spPr>
        <p:txBody>
          <a:bodyPr>
            <a:prstTxWarp prst="textNoShape">
              <a:avLst/>
            </a:prstTxWarp>
          </a:bodyPr>
          <a:lstStyle/>
          <a:p>
            <a:endParaRPr lang="en-US"/>
          </a:p>
        </p:txBody>
      </p:sp>
      <p:sp>
        <p:nvSpPr>
          <p:cNvPr id="43014" name="Text Box 6"/>
          <p:cNvSpPr txBox="1">
            <a:spLocks noChangeArrowheads="1"/>
          </p:cNvSpPr>
          <p:nvPr/>
        </p:nvSpPr>
        <p:spPr bwMode="auto">
          <a:xfrm>
            <a:off x="1295400" y="3962400"/>
            <a:ext cx="1828800" cy="366713"/>
          </a:xfrm>
          <a:prstGeom prst="rect">
            <a:avLst/>
          </a:prstGeom>
          <a:noFill/>
          <a:ln w="9525">
            <a:noFill/>
            <a:miter lim="800000"/>
            <a:headEnd/>
            <a:tailEnd/>
          </a:ln>
          <a:effectLst/>
        </p:spPr>
        <p:txBody>
          <a:bodyPr wrap="none">
            <a:prstTxWarp prst="textNoShape">
              <a:avLst/>
            </a:prstTxWarp>
            <a:spAutoFit/>
          </a:bodyPr>
          <a:lstStyle/>
          <a:p>
            <a:pPr eaLnBrk="1" hangingPunct="1"/>
            <a:r>
              <a:rPr lang="en-US" sz="1800">
                <a:latin typeface="Times New Roman" charset="0"/>
              </a:rPr>
              <a:t>low concentration</a:t>
            </a:r>
          </a:p>
        </p:txBody>
      </p:sp>
      <p:sp>
        <p:nvSpPr>
          <p:cNvPr id="43015" name="Text Box 7"/>
          <p:cNvSpPr txBox="1">
            <a:spLocks noChangeArrowheads="1"/>
          </p:cNvSpPr>
          <p:nvPr/>
        </p:nvSpPr>
        <p:spPr bwMode="auto">
          <a:xfrm>
            <a:off x="6019800" y="2147888"/>
            <a:ext cx="1892300" cy="366712"/>
          </a:xfrm>
          <a:prstGeom prst="rect">
            <a:avLst/>
          </a:prstGeom>
          <a:noFill/>
          <a:ln w="9525">
            <a:noFill/>
            <a:miter lim="800000"/>
            <a:headEnd/>
            <a:tailEnd/>
          </a:ln>
          <a:effectLst/>
        </p:spPr>
        <p:txBody>
          <a:bodyPr wrap="none">
            <a:prstTxWarp prst="textNoShape">
              <a:avLst/>
            </a:prstTxWarp>
            <a:spAutoFit/>
          </a:bodyPr>
          <a:lstStyle/>
          <a:p>
            <a:pPr eaLnBrk="1" hangingPunct="1"/>
            <a:r>
              <a:rPr lang="en-US" sz="1800">
                <a:latin typeface="Times New Roman" charset="0"/>
              </a:rPr>
              <a:t>high concentration</a:t>
            </a:r>
          </a:p>
        </p:txBody>
      </p:sp>
      <p:graphicFrame>
        <p:nvGraphicFramePr>
          <p:cNvPr id="43016" name="Object 8"/>
          <p:cNvGraphicFramePr>
            <a:graphicFrameLocks noChangeAspect="1"/>
          </p:cNvGraphicFramePr>
          <p:nvPr/>
        </p:nvGraphicFramePr>
        <p:xfrm>
          <a:off x="4724400" y="1371600"/>
          <a:ext cx="1219200" cy="896938"/>
        </p:xfrm>
        <a:graphic>
          <a:graphicData uri="http://schemas.openxmlformats.org/presentationml/2006/ole">
            <p:oleObj spid="_x0000_s447490" name="Equation" r:id="rId5" imgW="774761" imgH="482787" progId="Equation.3">
              <p:embed/>
            </p:oleObj>
          </a:graphicData>
        </a:graphic>
      </p:graphicFrame>
      <p:sp>
        <p:nvSpPr>
          <p:cNvPr id="43019" name="Text Box 11"/>
          <p:cNvSpPr txBox="1">
            <a:spLocks noChangeArrowheads="1"/>
          </p:cNvSpPr>
          <p:nvPr/>
        </p:nvSpPr>
        <p:spPr bwMode="auto">
          <a:xfrm>
            <a:off x="593725" y="5410200"/>
            <a:ext cx="8245475" cy="1187450"/>
          </a:xfrm>
          <a:prstGeom prst="rect">
            <a:avLst/>
          </a:prstGeom>
          <a:noFill/>
          <a:ln w="9525">
            <a:noFill/>
            <a:miter lim="800000"/>
            <a:headEnd/>
            <a:tailEnd/>
          </a:ln>
          <a:effectLst/>
        </p:spPr>
        <p:txBody>
          <a:bodyPr>
            <a:prstTxWarp prst="textNoShape">
              <a:avLst/>
            </a:prstTxWarp>
            <a:spAutoFit/>
          </a:bodyPr>
          <a:lstStyle/>
          <a:p>
            <a:r>
              <a:rPr lang="en-US"/>
              <a:t>Assume isotropic, Maxwellian velocity distribution, in a cluster embedded in the Galactic tidal field.  Parametrized by the mass, concentration (alias central potential), and tidal radius.</a:t>
            </a:r>
          </a:p>
        </p:txBody>
      </p:sp>
    </p:spTree>
  </p:cSld>
  <p:clrMapOvr>
    <a:masterClrMapping/>
  </p:clrMapOvr>
  <p:transition/>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152400" y="152400"/>
            <a:ext cx="8763000" cy="1219200"/>
          </a:xfrm>
        </p:spPr>
        <p:txBody>
          <a:bodyPr/>
          <a:lstStyle/>
          <a:p>
            <a:pPr>
              <a:lnSpc>
                <a:spcPct val="90000"/>
              </a:lnSpc>
            </a:pPr>
            <a:r>
              <a:rPr lang="en-US"/>
              <a:t>Core Collapse, aka </a:t>
            </a:r>
            <a:br>
              <a:rPr lang="en-US"/>
            </a:br>
            <a:r>
              <a:rPr lang="en-US"/>
              <a:t>The Gravothermal Catastrophe</a:t>
            </a:r>
          </a:p>
        </p:txBody>
      </p:sp>
      <p:sp>
        <p:nvSpPr>
          <p:cNvPr id="72707" name="AutoShape 3"/>
          <p:cNvSpPr>
            <a:spLocks noChangeArrowheads="1"/>
          </p:cNvSpPr>
          <p:nvPr/>
        </p:nvSpPr>
        <p:spPr bwMode="auto">
          <a:xfrm>
            <a:off x="304800" y="1600200"/>
            <a:ext cx="1219200" cy="1219200"/>
          </a:xfrm>
          <a:prstGeom prst="flowChartAlternateProcess">
            <a:avLst/>
          </a:prstGeom>
          <a:solidFill>
            <a:srgbClr val="FFFF08"/>
          </a:solidFill>
          <a:ln w="19050">
            <a:solidFill>
              <a:schemeClr val="tx1"/>
            </a:solidFill>
            <a:miter lim="800000"/>
            <a:headEnd/>
            <a:tailEnd/>
          </a:ln>
          <a:effectLst/>
        </p:spPr>
        <p:txBody>
          <a:bodyPr wrap="none" anchor="ctr">
            <a:prstTxWarp prst="textNoShape">
              <a:avLst/>
            </a:prstTxWarp>
          </a:bodyPr>
          <a:lstStyle/>
          <a:p>
            <a:pPr algn="ctr">
              <a:lnSpc>
                <a:spcPct val="90000"/>
              </a:lnSpc>
            </a:pPr>
            <a:r>
              <a:rPr lang="en-US"/>
              <a:t>Core</a:t>
            </a:r>
          </a:p>
          <a:p>
            <a:pPr algn="ctr">
              <a:lnSpc>
                <a:spcPct val="90000"/>
              </a:lnSpc>
            </a:pPr>
            <a:r>
              <a:rPr lang="en-US"/>
              <a:t>shrinks</a:t>
            </a:r>
          </a:p>
          <a:p>
            <a:pPr algn="ctr">
              <a:lnSpc>
                <a:spcPct val="90000"/>
              </a:lnSpc>
            </a:pPr>
            <a:r>
              <a:rPr lang="en-US"/>
              <a:t>a little</a:t>
            </a:r>
          </a:p>
        </p:txBody>
      </p:sp>
      <p:sp>
        <p:nvSpPr>
          <p:cNvPr id="72708" name="AutoShape 4"/>
          <p:cNvSpPr>
            <a:spLocks noChangeArrowheads="1"/>
          </p:cNvSpPr>
          <p:nvPr/>
        </p:nvSpPr>
        <p:spPr bwMode="auto">
          <a:xfrm>
            <a:off x="2133600" y="1600200"/>
            <a:ext cx="2743200" cy="1219200"/>
          </a:xfrm>
          <a:prstGeom prst="flowChartAlternateProcess">
            <a:avLst/>
          </a:prstGeom>
          <a:solidFill>
            <a:srgbClr val="FFFF08"/>
          </a:solidFill>
          <a:ln w="19050">
            <a:solidFill>
              <a:schemeClr val="tx1"/>
            </a:solidFill>
            <a:miter lim="800000"/>
            <a:headEnd/>
            <a:tailEnd/>
          </a:ln>
          <a:effectLst/>
        </p:spPr>
        <p:txBody>
          <a:bodyPr wrap="none" anchor="ctr">
            <a:prstTxWarp prst="textNoShape">
              <a:avLst/>
            </a:prstTxWarp>
          </a:bodyPr>
          <a:lstStyle/>
          <a:p>
            <a:pPr algn="ctr">
              <a:lnSpc>
                <a:spcPct val="90000"/>
              </a:lnSpc>
            </a:pPr>
            <a:r>
              <a:rPr lang="en-US"/>
              <a:t>Gets a little hotter,</a:t>
            </a:r>
          </a:p>
          <a:p>
            <a:pPr algn="ctr">
              <a:lnSpc>
                <a:spcPct val="90000"/>
              </a:lnSpc>
            </a:pPr>
            <a:r>
              <a:rPr lang="en-US"/>
              <a:t>so that E</a:t>
            </a:r>
            <a:r>
              <a:rPr lang="en-US" baseline="-25000"/>
              <a:t>kin</a:t>
            </a:r>
            <a:r>
              <a:rPr lang="en-US"/>
              <a:t> balances</a:t>
            </a:r>
          </a:p>
          <a:p>
            <a:pPr algn="ctr">
              <a:lnSpc>
                <a:spcPct val="90000"/>
              </a:lnSpc>
            </a:pPr>
            <a:r>
              <a:rPr lang="en-US"/>
              <a:t>the increased E</a:t>
            </a:r>
            <a:r>
              <a:rPr lang="en-US" baseline="-25000"/>
              <a:t>pot</a:t>
            </a:r>
            <a:endParaRPr lang="en-US"/>
          </a:p>
        </p:txBody>
      </p:sp>
      <p:sp>
        <p:nvSpPr>
          <p:cNvPr id="72709" name="AutoShape 5"/>
          <p:cNvSpPr>
            <a:spLocks noChangeArrowheads="1"/>
          </p:cNvSpPr>
          <p:nvPr/>
        </p:nvSpPr>
        <p:spPr bwMode="auto">
          <a:xfrm>
            <a:off x="7315200" y="1600200"/>
            <a:ext cx="1524000" cy="1219200"/>
          </a:xfrm>
          <a:prstGeom prst="flowChartAlternateProcess">
            <a:avLst/>
          </a:prstGeom>
          <a:solidFill>
            <a:srgbClr val="FFFF08"/>
          </a:solidFill>
          <a:ln w="19050">
            <a:solidFill>
              <a:schemeClr val="tx1"/>
            </a:solidFill>
            <a:miter lim="800000"/>
            <a:headEnd/>
            <a:tailEnd/>
          </a:ln>
          <a:effectLst/>
        </p:spPr>
        <p:txBody>
          <a:bodyPr wrap="none" anchor="ctr">
            <a:prstTxWarp prst="textNoShape">
              <a:avLst/>
            </a:prstTxWarp>
          </a:bodyPr>
          <a:lstStyle/>
          <a:p>
            <a:pPr algn="ctr">
              <a:lnSpc>
                <a:spcPct val="90000"/>
              </a:lnSpc>
            </a:pPr>
            <a:r>
              <a:rPr lang="en-US"/>
              <a:t>Core</a:t>
            </a:r>
          </a:p>
          <a:p>
            <a:pPr algn="ctr">
              <a:lnSpc>
                <a:spcPct val="90000"/>
              </a:lnSpc>
            </a:pPr>
            <a:r>
              <a:rPr lang="en-US"/>
              <a:t>shrinks</a:t>
            </a:r>
          </a:p>
          <a:p>
            <a:pPr algn="ctr">
              <a:lnSpc>
                <a:spcPct val="90000"/>
              </a:lnSpc>
            </a:pPr>
            <a:r>
              <a:rPr lang="en-US"/>
              <a:t>some more</a:t>
            </a:r>
          </a:p>
        </p:txBody>
      </p:sp>
      <p:sp>
        <p:nvSpPr>
          <p:cNvPr id="72711" name="AutoShape 7"/>
          <p:cNvSpPr>
            <a:spLocks noChangeArrowheads="1"/>
          </p:cNvSpPr>
          <p:nvPr/>
        </p:nvSpPr>
        <p:spPr bwMode="auto">
          <a:xfrm>
            <a:off x="5486400" y="1600200"/>
            <a:ext cx="1219200" cy="1219200"/>
          </a:xfrm>
          <a:prstGeom prst="flowChartAlternateProcess">
            <a:avLst/>
          </a:prstGeom>
          <a:solidFill>
            <a:srgbClr val="FFFF08"/>
          </a:solidFill>
          <a:ln w="19050">
            <a:solidFill>
              <a:schemeClr val="tx1"/>
            </a:solidFill>
            <a:miter lim="800000"/>
            <a:headEnd/>
            <a:tailEnd/>
          </a:ln>
          <a:effectLst/>
        </p:spPr>
        <p:txBody>
          <a:bodyPr wrap="none" anchor="ctr">
            <a:prstTxWarp prst="textNoShape">
              <a:avLst/>
            </a:prstTxWarp>
          </a:bodyPr>
          <a:lstStyle/>
          <a:p>
            <a:pPr algn="ctr">
              <a:lnSpc>
                <a:spcPct val="90000"/>
              </a:lnSpc>
            </a:pPr>
            <a:r>
              <a:rPr lang="en-US"/>
              <a:t>Faster</a:t>
            </a:r>
          </a:p>
          <a:p>
            <a:pPr algn="ctr">
              <a:lnSpc>
                <a:spcPct val="90000"/>
              </a:lnSpc>
            </a:pPr>
            <a:r>
              <a:rPr lang="en-US"/>
              <a:t>stars</a:t>
            </a:r>
          </a:p>
          <a:p>
            <a:pPr algn="ctr">
              <a:lnSpc>
                <a:spcPct val="90000"/>
              </a:lnSpc>
            </a:pPr>
            <a:r>
              <a:rPr lang="en-US"/>
              <a:t>escape</a:t>
            </a:r>
          </a:p>
        </p:txBody>
      </p:sp>
      <p:sp>
        <p:nvSpPr>
          <p:cNvPr id="72712" name="AutoShape 8"/>
          <p:cNvSpPr>
            <a:spLocks noChangeArrowheads="1"/>
          </p:cNvSpPr>
          <p:nvPr/>
        </p:nvSpPr>
        <p:spPr bwMode="auto">
          <a:xfrm>
            <a:off x="1600200" y="1981200"/>
            <a:ext cx="457200" cy="485775"/>
          </a:xfrm>
          <a:prstGeom prst="rightArrow">
            <a:avLst>
              <a:gd name="adj1" fmla="val 33333"/>
              <a:gd name="adj2" fmla="val 49106"/>
            </a:avLst>
          </a:prstGeom>
          <a:solidFill>
            <a:srgbClr val="CF130C"/>
          </a:solidFill>
          <a:ln w="9525">
            <a:solidFill>
              <a:schemeClr val="tx1"/>
            </a:solidFill>
            <a:miter lim="800000"/>
            <a:headEnd/>
            <a:tailEnd/>
          </a:ln>
          <a:effectLst/>
        </p:spPr>
        <p:txBody>
          <a:bodyPr wrap="none" anchor="ctr">
            <a:prstTxWarp prst="textNoShape">
              <a:avLst/>
            </a:prstTxWarp>
          </a:bodyPr>
          <a:lstStyle/>
          <a:p>
            <a:endParaRPr lang="en-US"/>
          </a:p>
        </p:txBody>
      </p:sp>
      <p:sp>
        <p:nvSpPr>
          <p:cNvPr id="72713" name="AutoShape 9"/>
          <p:cNvSpPr>
            <a:spLocks noChangeArrowheads="1"/>
          </p:cNvSpPr>
          <p:nvPr/>
        </p:nvSpPr>
        <p:spPr bwMode="auto">
          <a:xfrm>
            <a:off x="6781800" y="1981200"/>
            <a:ext cx="457200" cy="485775"/>
          </a:xfrm>
          <a:prstGeom prst="rightArrow">
            <a:avLst>
              <a:gd name="adj1" fmla="val 33333"/>
              <a:gd name="adj2" fmla="val 49106"/>
            </a:avLst>
          </a:prstGeom>
          <a:solidFill>
            <a:srgbClr val="CF130C"/>
          </a:solidFill>
          <a:ln w="9525">
            <a:solidFill>
              <a:schemeClr val="tx1"/>
            </a:solidFill>
            <a:miter lim="800000"/>
            <a:headEnd/>
            <a:tailEnd/>
          </a:ln>
          <a:effectLst/>
        </p:spPr>
        <p:txBody>
          <a:bodyPr wrap="none" anchor="ctr">
            <a:prstTxWarp prst="textNoShape">
              <a:avLst/>
            </a:prstTxWarp>
          </a:bodyPr>
          <a:lstStyle/>
          <a:p>
            <a:endParaRPr lang="en-US"/>
          </a:p>
        </p:txBody>
      </p:sp>
      <p:sp>
        <p:nvSpPr>
          <p:cNvPr id="72714" name="AutoShape 10"/>
          <p:cNvSpPr>
            <a:spLocks noChangeArrowheads="1"/>
          </p:cNvSpPr>
          <p:nvPr/>
        </p:nvSpPr>
        <p:spPr bwMode="auto">
          <a:xfrm>
            <a:off x="4953000" y="1981200"/>
            <a:ext cx="457200" cy="485775"/>
          </a:xfrm>
          <a:prstGeom prst="rightArrow">
            <a:avLst>
              <a:gd name="adj1" fmla="val 33333"/>
              <a:gd name="adj2" fmla="val 49106"/>
            </a:avLst>
          </a:prstGeom>
          <a:solidFill>
            <a:srgbClr val="CF130C"/>
          </a:solidFill>
          <a:ln w="9525">
            <a:solidFill>
              <a:schemeClr val="tx1"/>
            </a:solidFill>
            <a:miter lim="800000"/>
            <a:headEnd/>
            <a:tailEnd/>
          </a:ln>
          <a:effectLst/>
        </p:spPr>
        <p:txBody>
          <a:bodyPr wrap="none" anchor="ctr">
            <a:prstTxWarp prst="textNoShape">
              <a:avLst/>
            </a:prstTxWarp>
          </a:bodyPr>
          <a:lstStyle/>
          <a:p>
            <a:endParaRPr lang="en-US"/>
          </a:p>
        </p:txBody>
      </p:sp>
      <p:sp>
        <p:nvSpPr>
          <p:cNvPr id="72718" name="Rectangle 14"/>
          <p:cNvSpPr>
            <a:spLocks noChangeArrowheads="1"/>
          </p:cNvSpPr>
          <p:nvPr/>
        </p:nvSpPr>
        <p:spPr bwMode="auto">
          <a:xfrm>
            <a:off x="3505200" y="3200400"/>
            <a:ext cx="4724400" cy="152400"/>
          </a:xfrm>
          <a:prstGeom prst="rect">
            <a:avLst/>
          </a:prstGeom>
          <a:solidFill>
            <a:srgbClr val="CF130C"/>
          </a:solidFill>
          <a:ln w="9525">
            <a:solidFill>
              <a:schemeClr val="tx1"/>
            </a:solidFill>
            <a:miter lim="800000"/>
            <a:headEnd/>
            <a:tailEnd/>
          </a:ln>
          <a:effectLst/>
        </p:spPr>
        <p:txBody>
          <a:bodyPr wrap="none" anchor="ctr">
            <a:prstTxWarp prst="textNoShape">
              <a:avLst/>
            </a:prstTxWarp>
          </a:bodyPr>
          <a:lstStyle/>
          <a:p>
            <a:endParaRPr lang="en-US"/>
          </a:p>
        </p:txBody>
      </p:sp>
      <p:sp>
        <p:nvSpPr>
          <p:cNvPr id="72719" name="Rectangle 15"/>
          <p:cNvSpPr>
            <a:spLocks noChangeArrowheads="1"/>
          </p:cNvSpPr>
          <p:nvPr/>
        </p:nvSpPr>
        <p:spPr bwMode="auto">
          <a:xfrm>
            <a:off x="8077200" y="2895600"/>
            <a:ext cx="152400" cy="457200"/>
          </a:xfrm>
          <a:prstGeom prst="rect">
            <a:avLst/>
          </a:prstGeom>
          <a:solidFill>
            <a:srgbClr val="CF130C"/>
          </a:solidFill>
          <a:ln w="9525">
            <a:solidFill>
              <a:schemeClr val="tx1"/>
            </a:solidFill>
            <a:miter lim="800000"/>
            <a:headEnd/>
            <a:tailEnd/>
          </a:ln>
          <a:effectLst/>
        </p:spPr>
        <p:txBody>
          <a:bodyPr wrap="none" anchor="ctr">
            <a:prstTxWarp prst="textNoShape">
              <a:avLst/>
            </a:prstTxWarp>
          </a:bodyPr>
          <a:lstStyle/>
          <a:p>
            <a:endParaRPr lang="en-US"/>
          </a:p>
        </p:txBody>
      </p:sp>
      <p:sp>
        <p:nvSpPr>
          <p:cNvPr id="72720" name="Text Box 16"/>
          <p:cNvSpPr txBox="1">
            <a:spLocks noChangeArrowheads="1"/>
          </p:cNvSpPr>
          <p:nvPr/>
        </p:nvSpPr>
        <p:spPr bwMode="auto">
          <a:xfrm>
            <a:off x="381000" y="3746500"/>
            <a:ext cx="8382000" cy="2654300"/>
          </a:xfrm>
          <a:prstGeom prst="rect">
            <a:avLst/>
          </a:prstGeom>
          <a:noFill/>
          <a:ln w="9525">
            <a:noFill/>
            <a:miter lim="800000"/>
            <a:headEnd/>
            <a:tailEnd/>
          </a:ln>
          <a:effectLst/>
        </p:spPr>
        <p:txBody>
          <a:bodyPr>
            <a:prstTxWarp prst="textNoShape">
              <a:avLst/>
            </a:prstTxWarp>
            <a:spAutoFit/>
          </a:bodyPr>
          <a:lstStyle/>
          <a:p>
            <a:r>
              <a:rPr lang="en-US" sz="2800"/>
              <a:t>The only way to arrest the collapse is to provide </a:t>
            </a:r>
            <a:r>
              <a:rPr lang="en-US" sz="2800" i="1"/>
              <a:t>a source of energy</a:t>
            </a:r>
            <a:r>
              <a:rPr lang="en-US" sz="2800"/>
              <a:t> in the center, to replace the escaped heat.</a:t>
            </a:r>
          </a:p>
          <a:p>
            <a:r>
              <a:rPr lang="en-US" sz="2800"/>
              <a:t>In the case of (proto)stars, this is accomplished by thermonuclear reactions.</a:t>
            </a:r>
          </a:p>
          <a:p>
            <a:r>
              <a:rPr lang="en-US" sz="2800"/>
              <a:t>In the case of globular clusters, it is accomplished by </a:t>
            </a:r>
            <a:r>
              <a:rPr lang="en-US" sz="2800" b="1" i="1"/>
              <a:t>hard binaries.</a:t>
            </a:r>
          </a:p>
        </p:txBody>
      </p:sp>
      <p:sp>
        <p:nvSpPr>
          <p:cNvPr id="72721" name="AutoShape 17"/>
          <p:cNvSpPr>
            <a:spLocks noChangeArrowheads="1"/>
          </p:cNvSpPr>
          <p:nvPr/>
        </p:nvSpPr>
        <p:spPr bwMode="auto">
          <a:xfrm flipH="1">
            <a:off x="3352800" y="2895600"/>
            <a:ext cx="914400" cy="457200"/>
          </a:xfrm>
          <a:custGeom>
            <a:avLst/>
            <a:gdLst>
              <a:gd name="G0" fmla="+- 9257 0 0"/>
              <a:gd name="G1" fmla="+- 18056 0 0"/>
              <a:gd name="G2" fmla="+- 9257 0 0"/>
              <a:gd name="G3" fmla="*/ 9257 1 2"/>
              <a:gd name="G4" fmla="+- G3 10800 0"/>
              <a:gd name="G5" fmla="+- 21600 9257 18056"/>
              <a:gd name="G6" fmla="+- 18056 9257 0"/>
              <a:gd name="G7" fmla="*/ G6 1 2"/>
              <a:gd name="G8" fmla="*/ 18056 2 1"/>
              <a:gd name="G9" fmla="+- G8 0 21600"/>
              <a:gd name="G10" fmla="*/ 21600 G0 G1"/>
              <a:gd name="G11" fmla="*/ 21600 G4 G1"/>
              <a:gd name="G12" fmla="*/ 21600 G5 G1"/>
              <a:gd name="G13" fmla="*/ 21600 G7 G1"/>
              <a:gd name="G14" fmla="*/ 18056 1 2"/>
              <a:gd name="G15" fmla="+- G5 0 G4"/>
              <a:gd name="G16" fmla="+- G0 0 G4"/>
              <a:gd name="G17" fmla="*/ G2 G15 G16"/>
              <a:gd name="T0" fmla="*/ 15429 w 21600"/>
              <a:gd name="T1" fmla="*/ 0 h 21600"/>
              <a:gd name="T2" fmla="*/ 9257 w 21600"/>
              <a:gd name="T3" fmla="*/ 9257 h 21600"/>
              <a:gd name="T4" fmla="*/ 0 w 21600"/>
              <a:gd name="T5" fmla="*/ 18457 h 21600"/>
              <a:gd name="T6" fmla="*/ 9028 w 21600"/>
              <a:gd name="T7" fmla="*/ 21600 h 21600"/>
              <a:gd name="T8" fmla="*/ 18056 w 21600"/>
              <a:gd name="T9" fmla="*/ 16338 h 21600"/>
              <a:gd name="T10" fmla="*/ 21600 w 21600"/>
              <a:gd name="T11" fmla="*/ 9257 h 21600"/>
              <a:gd name="T12" fmla="*/ 17694720 60000 65536"/>
              <a:gd name="T13" fmla="*/ 11796480 60000 65536"/>
              <a:gd name="T14" fmla="*/ 11796480 60000 65536"/>
              <a:gd name="T15" fmla="*/ 5898240 60000 65536"/>
              <a:gd name="T16" fmla="*/ 0 60000 65536"/>
              <a:gd name="T17" fmla="*/ 0 60000 65536"/>
              <a:gd name="T18" fmla="*/ 0 w 21600"/>
              <a:gd name="T19" fmla="*/ G12 h 21600"/>
              <a:gd name="T20" fmla="*/ G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9257"/>
                </a:lnTo>
                <a:lnTo>
                  <a:pt x="12801" y="9257"/>
                </a:lnTo>
                <a:lnTo>
                  <a:pt x="12801" y="15314"/>
                </a:lnTo>
                <a:lnTo>
                  <a:pt x="0" y="15314"/>
                </a:lnTo>
                <a:lnTo>
                  <a:pt x="0" y="21600"/>
                </a:lnTo>
                <a:lnTo>
                  <a:pt x="18056" y="21600"/>
                </a:lnTo>
                <a:lnTo>
                  <a:pt x="18056" y="9257"/>
                </a:lnTo>
                <a:lnTo>
                  <a:pt x="21600" y="9257"/>
                </a:lnTo>
                <a:close/>
              </a:path>
            </a:pathLst>
          </a:custGeom>
          <a:solidFill>
            <a:srgbClr val="CF130C"/>
          </a:solidFill>
          <a:ln w="9525">
            <a:solidFill>
              <a:schemeClr val="tx1"/>
            </a:solidFill>
            <a:miter lim="800000"/>
            <a:headEnd/>
            <a:tailEnd/>
          </a:ln>
          <a:effectLst/>
        </p:spPr>
        <p:txBody>
          <a:bodyPr wrap="none" anchor="ctr">
            <a:prstTxWarp prst="textNoShape">
              <a:avLst/>
            </a:prstTxWarp>
          </a:bodyPr>
          <a:lstStyle/>
          <a:p>
            <a:endParaRPr lang="en-US"/>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normAutofit fontScale="90000"/>
          </a:bodyPr>
          <a:lstStyle/>
          <a:p>
            <a:r>
              <a:rPr lang="en-US"/>
              <a:t>Evolution Towards the Core Collapse</a:t>
            </a:r>
          </a:p>
        </p:txBody>
      </p:sp>
      <p:pic>
        <p:nvPicPr>
          <p:cNvPr id="61443" name="Picture 3" descr="corecollapse-FP.pdf                                            00041414G'disk                         BCFC62BF:"/>
          <p:cNvPicPr>
            <a:picLocks noChangeAspect="1" noChangeArrowheads="1"/>
          </p:cNvPicPr>
          <p:nvPr/>
        </p:nvPicPr>
        <p:blipFill>
          <a:blip r:embed="rId2"/>
          <a:srcRect/>
          <a:stretch>
            <a:fillRect/>
          </a:stretch>
        </p:blipFill>
        <p:spPr bwMode="auto">
          <a:xfrm>
            <a:off x="4114800" y="2286000"/>
            <a:ext cx="4876800" cy="4333875"/>
          </a:xfrm>
          <a:prstGeom prst="rect">
            <a:avLst/>
          </a:prstGeom>
          <a:noFill/>
        </p:spPr>
      </p:pic>
      <p:sp>
        <p:nvSpPr>
          <p:cNvPr id="61444" name="Text Box 4"/>
          <p:cNvSpPr txBox="1">
            <a:spLocks noChangeArrowheads="1"/>
          </p:cNvSpPr>
          <p:nvPr/>
        </p:nvSpPr>
        <p:spPr bwMode="auto">
          <a:xfrm>
            <a:off x="381000" y="838200"/>
            <a:ext cx="8382000" cy="1616075"/>
          </a:xfrm>
          <a:prstGeom prst="rect">
            <a:avLst/>
          </a:prstGeom>
          <a:noFill/>
          <a:ln w="9525">
            <a:noFill/>
            <a:miter lim="800000"/>
            <a:headEnd/>
            <a:tailEnd/>
          </a:ln>
          <a:effectLst/>
        </p:spPr>
        <p:txBody>
          <a:bodyPr>
            <a:prstTxWarp prst="textNoShape">
              <a:avLst/>
            </a:prstTxWarp>
            <a:spAutoFit/>
          </a:bodyPr>
          <a:lstStyle/>
          <a:p>
            <a:r>
              <a:rPr lang="en-US" sz="2500"/>
              <a:t>King models are quasi-stationary.  However, above a certain concentration, they become gravothermally unstable.  The core shrinks, and the concentration increases.  The density profile becomes a power-law cusp.</a:t>
            </a:r>
          </a:p>
        </p:txBody>
      </p:sp>
      <p:sp>
        <p:nvSpPr>
          <p:cNvPr id="61445" name="Text Box 5"/>
          <p:cNvSpPr txBox="1">
            <a:spLocks noChangeArrowheads="1"/>
          </p:cNvSpPr>
          <p:nvPr/>
        </p:nvSpPr>
        <p:spPr bwMode="auto">
          <a:xfrm>
            <a:off x="6629400" y="4572000"/>
            <a:ext cx="369888" cy="457200"/>
          </a:xfrm>
          <a:prstGeom prst="rect">
            <a:avLst/>
          </a:prstGeom>
          <a:noFill/>
          <a:ln w="9525">
            <a:noFill/>
            <a:miter lim="800000"/>
            <a:headEnd/>
            <a:tailEnd/>
          </a:ln>
          <a:effectLst/>
        </p:spPr>
        <p:txBody>
          <a:bodyPr wrap="none">
            <a:prstTxWarp prst="textNoShape">
              <a:avLst/>
            </a:prstTxWarp>
            <a:spAutoFit/>
          </a:bodyPr>
          <a:lstStyle/>
          <a:p>
            <a:r>
              <a:rPr lang="en-US"/>
              <a:t>t</a:t>
            </a:r>
            <a:r>
              <a:rPr lang="en-US" baseline="-25000"/>
              <a:t>2</a:t>
            </a:r>
            <a:endParaRPr lang="en-US"/>
          </a:p>
        </p:txBody>
      </p:sp>
      <p:sp>
        <p:nvSpPr>
          <p:cNvPr id="61446" name="Text Box 6"/>
          <p:cNvSpPr txBox="1">
            <a:spLocks noChangeArrowheads="1"/>
          </p:cNvSpPr>
          <p:nvPr/>
        </p:nvSpPr>
        <p:spPr bwMode="auto">
          <a:xfrm>
            <a:off x="6945313" y="4800600"/>
            <a:ext cx="369887" cy="457200"/>
          </a:xfrm>
          <a:prstGeom prst="rect">
            <a:avLst/>
          </a:prstGeom>
          <a:noFill/>
          <a:ln w="9525">
            <a:noFill/>
            <a:miter lim="800000"/>
            <a:headEnd/>
            <a:tailEnd/>
          </a:ln>
          <a:effectLst/>
        </p:spPr>
        <p:txBody>
          <a:bodyPr wrap="none">
            <a:prstTxWarp prst="textNoShape">
              <a:avLst/>
            </a:prstTxWarp>
            <a:spAutoFit/>
          </a:bodyPr>
          <a:lstStyle/>
          <a:p>
            <a:r>
              <a:rPr lang="en-US"/>
              <a:t>t</a:t>
            </a:r>
            <a:r>
              <a:rPr lang="en-US" baseline="-25000"/>
              <a:t>1</a:t>
            </a:r>
            <a:endParaRPr lang="en-US"/>
          </a:p>
        </p:txBody>
      </p:sp>
      <p:sp>
        <p:nvSpPr>
          <p:cNvPr id="61447" name="Text Box 7"/>
          <p:cNvSpPr txBox="1">
            <a:spLocks noChangeArrowheads="1"/>
          </p:cNvSpPr>
          <p:nvPr/>
        </p:nvSpPr>
        <p:spPr bwMode="auto">
          <a:xfrm>
            <a:off x="4735513" y="3048000"/>
            <a:ext cx="369887" cy="457200"/>
          </a:xfrm>
          <a:prstGeom prst="rect">
            <a:avLst/>
          </a:prstGeom>
          <a:noFill/>
          <a:ln w="9525">
            <a:noFill/>
            <a:miter lim="800000"/>
            <a:headEnd/>
            <a:tailEnd/>
          </a:ln>
          <a:effectLst/>
        </p:spPr>
        <p:txBody>
          <a:bodyPr wrap="none">
            <a:prstTxWarp prst="textNoShape">
              <a:avLst/>
            </a:prstTxWarp>
            <a:spAutoFit/>
          </a:bodyPr>
          <a:lstStyle/>
          <a:p>
            <a:r>
              <a:rPr lang="en-US"/>
              <a:t>t</a:t>
            </a:r>
            <a:r>
              <a:rPr lang="en-US" baseline="-25000"/>
              <a:t>n</a:t>
            </a:r>
            <a:endParaRPr lang="en-US"/>
          </a:p>
        </p:txBody>
      </p:sp>
      <p:sp>
        <p:nvSpPr>
          <p:cNvPr id="61448" name="Line 8"/>
          <p:cNvSpPr>
            <a:spLocks noChangeShapeType="1"/>
          </p:cNvSpPr>
          <p:nvPr/>
        </p:nvSpPr>
        <p:spPr bwMode="auto">
          <a:xfrm flipH="1" flipV="1">
            <a:off x="6477000" y="3429000"/>
            <a:ext cx="1371600" cy="1143000"/>
          </a:xfrm>
          <a:prstGeom prst="line">
            <a:avLst/>
          </a:prstGeom>
          <a:noFill/>
          <a:ln w="28575">
            <a:solidFill>
              <a:srgbClr val="CF130C"/>
            </a:solidFill>
            <a:round/>
            <a:headEnd/>
            <a:tailEnd type="triangle" w="med" len="med"/>
          </a:ln>
          <a:effectLst/>
        </p:spPr>
        <p:txBody>
          <a:bodyPr wrap="none" anchor="ctr">
            <a:prstTxWarp prst="textNoShape">
              <a:avLst/>
            </a:prstTxWarp>
          </a:bodyPr>
          <a:lstStyle/>
          <a:p>
            <a:endParaRPr lang="en-US"/>
          </a:p>
        </p:txBody>
      </p:sp>
      <p:sp>
        <p:nvSpPr>
          <p:cNvPr id="61449" name="Text Box 9"/>
          <p:cNvSpPr txBox="1">
            <a:spLocks noChangeArrowheads="1"/>
          </p:cNvSpPr>
          <p:nvPr/>
        </p:nvSpPr>
        <p:spPr bwMode="auto">
          <a:xfrm>
            <a:off x="914400" y="5105400"/>
            <a:ext cx="2819400" cy="1006475"/>
          </a:xfrm>
          <a:prstGeom prst="rect">
            <a:avLst/>
          </a:prstGeom>
          <a:noFill/>
          <a:ln w="9525">
            <a:noFill/>
            <a:miter lim="800000"/>
            <a:headEnd/>
            <a:tailEnd/>
          </a:ln>
          <a:effectLst/>
        </p:spPr>
        <p:txBody>
          <a:bodyPr>
            <a:prstTxWarp prst="textNoShape">
              <a:avLst/>
            </a:prstTxWarp>
            <a:spAutoFit/>
          </a:bodyPr>
          <a:lstStyle/>
          <a:p>
            <a:r>
              <a:rPr lang="en-US" sz="2000" i="1"/>
              <a:t>(Numerical simulation of a collapsing cluster, from H. Cohn)</a:t>
            </a: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normAutofit fontScale="90000"/>
          </a:bodyPr>
          <a:lstStyle/>
          <a:p>
            <a:r>
              <a:rPr lang="en-US"/>
              <a:t>Examples of 3-Body Interactions</a:t>
            </a:r>
          </a:p>
        </p:txBody>
      </p:sp>
      <p:pic>
        <p:nvPicPr>
          <p:cNvPr id="63491" name="Picture 3" descr="HutBah-3body-1.pdf                                             00041414G'disk                         BCFC62BF:"/>
          <p:cNvPicPr>
            <a:picLocks noChangeAspect="1" noChangeArrowheads="1"/>
          </p:cNvPicPr>
          <p:nvPr/>
        </p:nvPicPr>
        <p:blipFill>
          <a:blip r:embed="rId2">
            <a:lum bright="-10000" contrast="28000"/>
          </a:blip>
          <a:srcRect/>
          <a:stretch>
            <a:fillRect/>
          </a:stretch>
        </p:blipFill>
        <p:spPr bwMode="auto">
          <a:xfrm>
            <a:off x="914400" y="889000"/>
            <a:ext cx="6629400" cy="5737225"/>
          </a:xfrm>
          <a:prstGeom prst="rect">
            <a:avLst/>
          </a:prstGeom>
          <a:noFill/>
        </p:spPr>
      </p:pic>
      <p:sp>
        <p:nvSpPr>
          <p:cNvPr id="63492" name="Text Box 4"/>
          <p:cNvSpPr txBox="1">
            <a:spLocks noChangeArrowheads="1"/>
          </p:cNvSpPr>
          <p:nvPr/>
        </p:nvSpPr>
        <p:spPr bwMode="auto">
          <a:xfrm>
            <a:off x="5927725" y="974725"/>
            <a:ext cx="2835275" cy="701675"/>
          </a:xfrm>
          <a:prstGeom prst="rect">
            <a:avLst/>
          </a:prstGeom>
          <a:noFill/>
          <a:ln w="9525">
            <a:noFill/>
            <a:miter lim="800000"/>
            <a:headEnd/>
            <a:tailEnd/>
          </a:ln>
          <a:effectLst/>
        </p:spPr>
        <p:txBody>
          <a:bodyPr>
            <a:prstTxWarp prst="textNoShape">
              <a:avLst/>
            </a:prstTxWarp>
            <a:spAutoFit/>
          </a:bodyPr>
          <a:lstStyle/>
          <a:p>
            <a:r>
              <a:rPr lang="en-US" sz="2000" i="1"/>
              <a:t>(Numerical simulation by P. Hut and J. Bahcall)</a:t>
            </a:r>
          </a:p>
        </p:txBody>
      </p:sp>
      <p:sp>
        <p:nvSpPr>
          <p:cNvPr id="63493" name="Text Box 5"/>
          <p:cNvSpPr txBox="1">
            <a:spLocks noChangeArrowheads="1"/>
          </p:cNvSpPr>
          <p:nvPr/>
        </p:nvSpPr>
        <p:spPr bwMode="auto">
          <a:xfrm>
            <a:off x="5791200" y="4800600"/>
            <a:ext cx="3124200" cy="1800225"/>
          </a:xfrm>
          <a:prstGeom prst="rect">
            <a:avLst/>
          </a:prstGeom>
          <a:noFill/>
          <a:ln w="9525">
            <a:noFill/>
            <a:miter lim="800000"/>
            <a:headEnd/>
            <a:tailEnd/>
          </a:ln>
          <a:effectLst/>
        </p:spPr>
        <p:txBody>
          <a:bodyPr>
            <a:prstTxWarp prst="textNoShape">
              <a:avLst/>
            </a:prstTxWarp>
            <a:spAutoFit/>
          </a:bodyPr>
          <a:lstStyle/>
          <a:p>
            <a:r>
              <a:rPr lang="en-US" sz="2800"/>
              <a:t>A binary can either take away or give kinetic energy to a passing star</a:t>
            </a: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normAutofit fontScale="90000"/>
          </a:bodyPr>
          <a:lstStyle/>
          <a:p>
            <a:r>
              <a:rPr lang="en-US"/>
              <a:t>Examples of 3-Body Interactions</a:t>
            </a:r>
          </a:p>
        </p:txBody>
      </p:sp>
      <p:pic>
        <p:nvPicPr>
          <p:cNvPr id="64515" name="Picture 3" descr="HutBah-3body-2.pdf                                             00041414G'disk                         BCFC62BF:"/>
          <p:cNvPicPr>
            <a:picLocks noChangeAspect="1" noChangeArrowheads="1"/>
          </p:cNvPicPr>
          <p:nvPr/>
        </p:nvPicPr>
        <p:blipFill>
          <a:blip r:embed="rId2">
            <a:lum bright="-8000" contrast="28000"/>
          </a:blip>
          <a:srcRect/>
          <a:stretch>
            <a:fillRect/>
          </a:stretch>
        </p:blipFill>
        <p:spPr bwMode="auto">
          <a:xfrm>
            <a:off x="2438400" y="958850"/>
            <a:ext cx="6705600" cy="5899150"/>
          </a:xfrm>
          <a:prstGeom prst="rect">
            <a:avLst/>
          </a:prstGeom>
          <a:noFill/>
        </p:spPr>
      </p:pic>
      <p:sp>
        <p:nvSpPr>
          <p:cNvPr id="64516" name="Text Box 4"/>
          <p:cNvSpPr txBox="1">
            <a:spLocks noChangeArrowheads="1"/>
          </p:cNvSpPr>
          <p:nvPr/>
        </p:nvSpPr>
        <p:spPr bwMode="auto">
          <a:xfrm>
            <a:off x="304800" y="1009650"/>
            <a:ext cx="3200400" cy="5578475"/>
          </a:xfrm>
          <a:prstGeom prst="rect">
            <a:avLst/>
          </a:prstGeom>
          <a:noFill/>
          <a:ln w="9525">
            <a:noFill/>
            <a:miter lim="800000"/>
            <a:headEnd/>
            <a:tailEnd/>
          </a:ln>
          <a:effectLst/>
        </p:spPr>
        <p:txBody>
          <a:bodyPr>
            <a:prstTxWarp prst="textNoShape">
              <a:avLst/>
            </a:prstTxWarp>
            <a:spAutoFit/>
          </a:bodyPr>
          <a:lstStyle/>
          <a:p>
            <a:pPr>
              <a:lnSpc>
                <a:spcPct val="90000"/>
              </a:lnSpc>
            </a:pPr>
            <a:r>
              <a:rPr lang="en-US" sz="2500"/>
              <a:t>All types of interactions</a:t>
            </a:r>
          </a:p>
          <a:p>
            <a:pPr>
              <a:lnSpc>
                <a:spcPct val="90000"/>
              </a:lnSpc>
            </a:pPr>
            <a:r>
              <a:rPr lang="en-US" sz="2500"/>
              <a:t>can occur, but on average, </a:t>
            </a:r>
            <a:r>
              <a:rPr lang="en-US" sz="2500" b="1"/>
              <a:t>hard binaries</a:t>
            </a:r>
            <a:r>
              <a:rPr lang="en-US" sz="2500"/>
              <a:t> (those bound more tightly than the average binding energy in the cluster) give away more energy than they absorb, and become ever more tightly bound.  They serve as the </a:t>
            </a:r>
            <a:r>
              <a:rPr lang="en-US" sz="2500" b="1" i="1"/>
              <a:t>energy source which arrests the core collapse</a:t>
            </a:r>
            <a:r>
              <a:rPr lang="en-US" sz="2500"/>
              <a:t> and stabilize the cluster.</a:t>
            </a:r>
            <a:endParaRPr lang="en-US" sz="2500" b="1" i="1"/>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685800" y="228600"/>
            <a:ext cx="7924800" cy="1066800"/>
          </a:xfrm>
        </p:spPr>
        <p:txBody>
          <a:bodyPr>
            <a:normAutofit fontScale="90000"/>
          </a:bodyPr>
          <a:lstStyle/>
          <a:p>
            <a:r>
              <a:rPr lang="en-US" sz="3200"/>
              <a:t>GC Surface Brightness Profiles:</a:t>
            </a:r>
            <a:br>
              <a:rPr lang="en-US" sz="3200"/>
            </a:br>
            <a:r>
              <a:rPr lang="en-US" sz="3200"/>
              <a:t>The Evidence for Core Collapse</a:t>
            </a:r>
            <a:endParaRPr lang="en-US" sz="3200">
              <a:solidFill>
                <a:srgbClr val="FFCC00"/>
              </a:solidFill>
            </a:endParaRPr>
          </a:p>
        </p:txBody>
      </p:sp>
      <p:pic>
        <p:nvPicPr>
          <p:cNvPr id="73731" name="Picture 3" descr="C:\Documents and Settings\gmeylan\My Documents\talks\20020624padova\djoking2beornot2becollapsed.jpg"/>
          <p:cNvPicPr>
            <a:picLocks noChangeAspect="1" noChangeArrowheads="1"/>
          </p:cNvPicPr>
          <p:nvPr/>
        </p:nvPicPr>
        <p:blipFill>
          <a:blip r:embed="rId2">
            <a:lum bright="10000" contrast="30000"/>
          </a:blip>
          <a:srcRect/>
          <a:stretch>
            <a:fillRect/>
          </a:stretch>
        </p:blipFill>
        <p:spPr bwMode="auto">
          <a:xfrm>
            <a:off x="228600" y="1331913"/>
            <a:ext cx="8686800" cy="4589462"/>
          </a:xfrm>
          <a:prstGeom prst="rect">
            <a:avLst/>
          </a:prstGeom>
          <a:noFill/>
          <a:ln w="9525">
            <a:noFill/>
            <a:miter lim="800000"/>
            <a:headEnd/>
            <a:tailEnd/>
          </a:ln>
        </p:spPr>
      </p:pic>
      <p:sp>
        <p:nvSpPr>
          <p:cNvPr id="73732" name="Text Box 4"/>
          <p:cNvSpPr txBox="1">
            <a:spLocks noChangeArrowheads="1"/>
          </p:cNvSpPr>
          <p:nvPr/>
        </p:nvSpPr>
        <p:spPr bwMode="auto">
          <a:xfrm>
            <a:off x="685800" y="5957888"/>
            <a:ext cx="8008938" cy="519112"/>
          </a:xfrm>
          <a:prstGeom prst="rect">
            <a:avLst/>
          </a:prstGeom>
          <a:noFill/>
          <a:ln w="9525">
            <a:noFill/>
            <a:miter lim="800000"/>
            <a:headEnd/>
            <a:tailEnd/>
          </a:ln>
          <a:effectLst/>
        </p:spPr>
        <p:txBody>
          <a:bodyPr wrap="none">
            <a:prstTxWarp prst="textNoShape">
              <a:avLst/>
            </a:prstTxWarp>
            <a:spAutoFit/>
          </a:bodyPr>
          <a:lstStyle/>
          <a:p>
            <a:r>
              <a:rPr lang="en-US" sz="2800"/>
              <a:t>About 20% of all Galactic globulars show cuspy cores.</a:t>
            </a:r>
          </a:p>
        </p:txBody>
      </p:sp>
      <p:sp>
        <p:nvSpPr>
          <p:cNvPr id="73733" name="Text Box 5"/>
          <p:cNvSpPr txBox="1">
            <a:spLocks noChangeArrowheads="1"/>
          </p:cNvSpPr>
          <p:nvPr/>
        </p:nvSpPr>
        <p:spPr bwMode="auto">
          <a:xfrm>
            <a:off x="1371600" y="2286000"/>
            <a:ext cx="1108075" cy="661988"/>
          </a:xfrm>
          <a:prstGeom prst="rect">
            <a:avLst/>
          </a:prstGeom>
          <a:noFill/>
          <a:ln w="9525">
            <a:noFill/>
            <a:miter lim="800000"/>
            <a:headEnd/>
            <a:tailEnd/>
          </a:ln>
          <a:effectLst/>
        </p:spPr>
        <p:txBody>
          <a:bodyPr wrap="none">
            <a:prstTxWarp prst="textNoShape">
              <a:avLst/>
            </a:prstTxWarp>
            <a:spAutoFit/>
          </a:bodyPr>
          <a:lstStyle/>
          <a:p>
            <a:r>
              <a:rPr lang="en-US" sz="2200"/>
              <a:t>Note</a:t>
            </a:r>
          </a:p>
          <a:p>
            <a:pPr>
              <a:lnSpc>
                <a:spcPct val="70000"/>
              </a:lnSpc>
            </a:pPr>
            <a:r>
              <a:rPr lang="en-US" sz="2200"/>
              <a:t>flat core</a:t>
            </a:r>
          </a:p>
        </p:txBody>
      </p:sp>
      <p:sp>
        <p:nvSpPr>
          <p:cNvPr id="73734" name="Text Box 6"/>
          <p:cNvSpPr txBox="1">
            <a:spLocks noChangeArrowheads="1"/>
          </p:cNvSpPr>
          <p:nvPr/>
        </p:nvSpPr>
        <p:spPr bwMode="auto">
          <a:xfrm>
            <a:off x="5410200" y="2514600"/>
            <a:ext cx="990600" cy="628650"/>
          </a:xfrm>
          <a:prstGeom prst="rect">
            <a:avLst/>
          </a:prstGeom>
          <a:noFill/>
          <a:ln w="9525">
            <a:noFill/>
            <a:miter lim="800000"/>
            <a:headEnd/>
            <a:tailEnd/>
          </a:ln>
          <a:effectLst/>
        </p:spPr>
        <p:txBody>
          <a:bodyPr>
            <a:prstTxWarp prst="textNoShape">
              <a:avLst/>
            </a:prstTxWarp>
            <a:spAutoFit/>
          </a:bodyPr>
          <a:lstStyle/>
          <a:p>
            <a:pPr>
              <a:lnSpc>
                <a:spcPct val="80000"/>
              </a:lnSpc>
            </a:pPr>
            <a:r>
              <a:rPr lang="en-US" sz="2200"/>
              <a:t>Seeing disk</a:t>
            </a:r>
          </a:p>
        </p:txBody>
      </p:sp>
      <p:sp>
        <p:nvSpPr>
          <p:cNvPr id="73735" name="Text Box 7"/>
          <p:cNvSpPr txBox="1">
            <a:spLocks noChangeArrowheads="1"/>
          </p:cNvSpPr>
          <p:nvPr/>
        </p:nvSpPr>
        <p:spPr bwMode="auto">
          <a:xfrm>
            <a:off x="7086600" y="1828800"/>
            <a:ext cx="1447800" cy="628650"/>
          </a:xfrm>
          <a:prstGeom prst="rect">
            <a:avLst/>
          </a:prstGeom>
          <a:noFill/>
          <a:ln w="9525">
            <a:noFill/>
            <a:miter lim="800000"/>
            <a:headEnd/>
            <a:tailEnd/>
          </a:ln>
          <a:effectLst/>
        </p:spPr>
        <p:txBody>
          <a:bodyPr>
            <a:prstTxWarp prst="textNoShape">
              <a:avLst/>
            </a:prstTxWarp>
            <a:spAutoFit/>
          </a:bodyPr>
          <a:lstStyle/>
          <a:p>
            <a:pPr algn="r">
              <a:lnSpc>
                <a:spcPct val="80000"/>
              </a:lnSpc>
            </a:pPr>
            <a:r>
              <a:rPr lang="en-US" sz="2200"/>
              <a:t>Power-law profile</a:t>
            </a:r>
          </a:p>
        </p:txBody>
      </p:sp>
      <p:sp>
        <p:nvSpPr>
          <p:cNvPr id="73736" name="Line 8"/>
          <p:cNvSpPr>
            <a:spLocks noChangeShapeType="1"/>
          </p:cNvSpPr>
          <p:nvPr/>
        </p:nvSpPr>
        <p:spPr bwMode="auto">
          <a:xfrm flipV="1">
            <a:off x="1676400" y="1905000"/>
            <a:ext cx="0" cy="381000"/>
          </a:xfrm>
          <a:prstGeom prst="line">
            <a:avLst/>
          </a:prstGeom>
          <a:noFill/>
          <a:ln w="28575">
            <a:solidFill>
              <a:srgbClr val="CF130C"/>
            </a:solidFill>
            <a:round/>
            <a:headEnd/>
            <a:tailEnd type="triangle" w="med" len="med"/>
          </a:ln>
          <a:effectLst/>
        </p:spPr>
        <p:txBody>
          <a:bodyPr wrap="none" anchor="ctr">
            <a:prstTxWarp prst="textNoShape">
              <a:avLst/>
            </a:prstTxWarp>
          </a:bodyPr>
          <a:lstStyle/>
          <a:p>
            <a:endParaRPr lang="en-US"/>
          </a:p>
        </p:txBody>
      </p:sp>
      <p:sp>
        <p:nvSpPr>
          <p:cNvPr id="73737" name="Line 9"/>
          <p:cNvSpPr>
            <a:spLocks noChangeShapeType="1"/>
          </p:cNvSpPr>
          <p:nvPr/>
        </p:nvSpPr>
        <p:spPr bwMode="auto">
          <a:xfrm flipV="1">
            <a:off x="5562600" y="1905000"/>
            <a:ext cx="0" cy="533400"/>
          </a:xfrm>
          <a:prstGeom prst="line">
            <a:avLst/>
          </a:prstGeom>
          <a:noFill/>
          <a:ln w="28575">
            <a:solidFill>
              <a:srgbClr val="CF130C"/>
            </a:solidFill>
            <a:round/>
            <a:headEnd/>
            <a:tailEnd type="triangle" w="med" len="med"/>
          </a:ln>
          <a:effectLst/>
        </p:spPr>
        <p:txBody>
          <a:bodyPr wrap="none" anchor="ctr">
            <a:prstTxWarp prst="textNoShape">
              <a:avLst/>
            </a:prstTxWarp>
          </a:bodyPr>
          <a:lstStyle/>
          <a:p>
            <a:endParaRPr lang="en-US"/>
          </a:p>
        </p:txBody>
      </p:sp>
      <p:sp>
        <p:nvSpPr>
          <p:cNvPr id="73738" name="Line 10"/>
          <p:cNvSpPr>
            <a:spLocks noChangeShapeType="1"/>
          </p:cNvSpPr>
          <p:nvPr/>
        </p:nvSpPr>
        <p:spPr bwMode="auto">
          <a:xfrm flipH="1">
            <a:off x="7010400" y="2209800"/>
            <a:ext cx="457200" cy="381000"/>
          </a:xfrm>
          <a:prstGeom prst="line">
            <a:avLst/>
          </a:prstGeom>
          <a:noFill/>
          <a:ln w="28575">
            <a:solidFill>
              <a:srgbClr val="CF130C"/>
            </a:solidFill>
            <a:round/>
            <a:headEnd/>
            <a:tailEnd type="triangle" w="med" len="med"/>
          </a:ln>
          <a:effectLst/>
        </p:spPr>
        <p:txBody>
          <a:bodyPr wrap="none" anchor="ctr">
            <a:prstTxWarp prst="textNoShape">
              <a:avLst/>
            </a:prstTxWarp>
          </a:bodyPr>
          <a:lstStyle/>
          <a:p>
            <a:endParaRPr lang="en-US"/>
          </a:p>
        </p:txBody>
      </p:sp>
    </p:spTree>
  </p:cSld>
  <p:clrMapOvr>
    <a:masterClrMapping/>
  </p:clrMapOvr>
  <p:transition/>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304800" y="0"/>
            <a:ext cx="8534400" cy="1143000"/>
          </a:xfrm>
        </p:spPr>
        <p:txBody>
          <a:bodyPr/>
          <a:lstStyle/>
          <a:p>
            <a:r>
              <a:rPr lang="en-US" sz="3200"/>
              <a:t>Core Properties of Globular Clusters: Driven by the Evolution Towards the Core Collapse?</a:t>
            </a:r>
            <a:endParaRPr lang="en-US"/>
          </a:p>
        </p:txBody>
      </p:sp>
      <p:pic>
        <p:nvPicPr>
          <p:cNvPr id="78851" name="Picture 3" descr="gc-aj-fig10.jpg                                                0004155AG'disk                         BCFC62BF:"/>
          <p:cNvPicPr>
            <a:picLocks noChangeAspect="1" noChangeArrowheads="1"/>
          </p:cNvPicPr>
          <p:nvPr/>
        </p:nvPicPr>
        <p:blipFill>
          <a:blip r:embed="rId2">
            <a:lum bright="-16000" contrast="30000"/>
          </a:blip>
          <a:srcRect/>
          <a:stretch>
            <a:fillRect/>
          </a:stretch>
        </p:blipFill>
        <p:spPr bwMode="auto">
          <a:xfrm>
            <a:off x="1600200" y="1447800"/>
            <a:ext cx="5486400" cy="5064125"/>
          </a:xfrm>
          <a:prstGeom prst="rect">
            <a:avLst/>
          </a:prstGeom>
          <a:noFill/>
        </p:spPr>
      </p:pic>
      <p:sp>
        <p:nvSpPr>
          <p:cNvPr id="78852" name="Text Box 4"/>
          <p:cNvSpPr txBox="1">
            <a:spLocks noChangeArrowheads="1"/>
          </p:cNvSpPr>
          <p:nvPr/>
        </p:nvSpPr>
        <p:spPr bwMode="auto">
          <a:xfrm>
            <a:off x="381000" y="1600200"/>
            <a:ext cx="1806575" cy="427038"/>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2200"/>
              <a:t>concentration</a:t>
            </a:r>
          </a:p>
        </p:txBody>
      </p:sp>
      <p:sp>
        <p:nvSpPr>
          <p:cNvPr id="78853" name="Text Box 5"/>
          <p:cNvSpPr txBox="1">
            <a:spLocks noChangeArrowheads="1"/>
          </p:cNvSpPr>
          <p:nvPr/>
        </p:nvSpPr>
        <p:spPr bwMode="auto">
          <a:xfrm>
            <a:off x="7162800" y="1524000"/>
            <a:ext cx="1371600" cy="896938"/>
          </a:xfrm>
          <a:prstGeom prst="rect">
            <a:avLst/>
          </a:prstGeom>
          <a:noFill/>
          <a:ln w="9525">
            <a:noFill/>
            <a:miter lim="800000"/>
            <a:headEnd/>
            <a:tailEnd/>
          </a:ln>
          <a:effectLst/>
        </p:spPr>
        <p:txBody>
          <a:bodyPr>
            <a:prstTxWarp prst="textNoShape">
              <a:avLst/>
            </a:prstTxWarp>
            <a:spAutoFit/>
          </a:bodyPr>
          <a:lstStyle/>
          <a:p>
            <a:pPr>
              <a:lnSpc>
                <a:spcPct val="80000"/>
              </a:lnSpc>
              <a:spcBef>
                <a:spcPct val="50000"/>
              </a:spcBef>
            </a:pPr>
            <a:r>
              <a:rPr lang="en-US" sz="2200"/>
              <a:t>central surface brightness</a:t>
            </a:r>
          </a:p>
        </p:txBody>
      </p:sp>
      <p:sp>
        <p:nvSpPr>
          <p:cNvPr id="78854" name="Text Box 6"/>
          <p:cNvSpPr txBox="1">
            <a:spLocks noChangeArrowheads="1"/>
          </p:cNvSpPr>
          <p:nvPr/>
        </p:nvSpPr>
        <p:spPr bwMode="auto">
          <a:xfrm>
            <a:off x="457200" y="3962400"/>
            <a:ext cx="1371600" cy="896938"/>
          </a:xfrm>
          <a:prstGeom prst="rect">
            <a:avLst/>
          </a:prstGeom>
          <a:noFill/>
          <a:ln w="9525">
            <a:noFill/>
            <a:miter lim="800000"/>
            <a:headEnd/>
            <a:tailEnd/>
          </a:ln>
          <a:effectLst/>
        </p:spPr>
        <p:txBody>
          <a:bodyPr>
            <a:prstTxWarp prst="textNoShape">
              <a:avLst/>
            </a:prstTxWarp>
            <a:spAutoFit/>
          </a:bodyPr>
          <a:lstStyle/>
          <a:p>
            <a:pPr>
              <a:lnSpc>
                <a:spcPct val="80000"/>
              </a:lnSpc>
              <a:spcBef>
                <a:spcPct val="50000"/>
              </a:spcBef>
            </a:pPr>
            <a:r>
              <a:rPr lang="en-US" sz="2200"/>
              <a:t>central relaxation time</a:t>
            </a:r>
          </a:p>
        </p:txBody>
      </p:sp>
      <p:sp>
        <p:nvSpPr>
          <p:cNvPr id="78855" name="Text Box 7"/>
          <p:cNvSpPr txBox="1">
            <a:spLocks noChangeArrowheads="1"/>
          </p:cNvSpPr>
          <p:nvPr/>
        </p:nvSpPr>
        <p:spPr bwMode="auto">
          <a:xfrm>
            <a:off x="6858000" y="3581400"/>
            <a:ext cx="1806575" cy="427038"/>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2200"/>
              <a:t>core radius</a:t>
            </a: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685800" y="152400"/>
            <a:ext cx="7924800" cy="1752600"/>
          </a:xfrm>
        </p:spPr>
        <p:txBody>
          <a:bodyPr/>
          <a:lstStyle/>
          <a:p>
            <a:r>
              <a:rPr lang="en-US" sz="3200"/>
              <a:t>The Process Can Repeat Itself in Gravothermal Oscillations:</a:t>
            </a:r>
            <a:br>
              <a:rPr lang="en-US" sz="3200"/>
            </a:br>
            <a:r>
              <a:rPr lang="en-US" sz="3200"/>
              <a:t>Core Collapse </a:t>
            </a:r>
            <a:r>
              <a:rPr lang="en-US" sz="3200">
                <a:sym typeface="Monotype Sorts" charset="2"/>
              </a:rPr>
              <a:t> Bounce  </a:t>
            </a:r>
            <a:r>
              <a:rPr lang="en-US" sz="3200"/>
              <a:t>Collapse …</a:t>
            </a:r>
            <a:endParaRPr lang="en-US" sz="3200">
              <a:solidFill>
                <a:schemeClr val="tx1"/>
              </a:solidFill>
            </a:endParaRPr>
          </a:p>
        </p:txBody>
      </p:sp>
      <p:pic>
        <p:nvPicPr>
          <p:cNvPr id="49155" name="Picture 3" descr="C:\Documents and Settings\gmeylan\My Documents\talks\20020624padova\goodmancorecollapse.gif"/>
          <p:cNvPicPr>
            <a:picLocks noChangeAspect="1" noChangeArrowheads="1"/>
          </p:cNvPicPr>
          <p:nvPr/>
        </p:nvPicPr>
        <p:blipFill>
          <a:blip r:embed="rId2">
            <a:lum bright="2000" contrast="32000"/>
          </a:blip>
          <a:srcRect/>
          <a:stretch>
            <a:fillRect/>
          </a:stretch>
        </p:blipFill>
        <p:spPr bwMode="auto">
          <a:xfrm>
            <a:off x="1117600" y="1952625"/>
            <a:ext cx="6883400" cy="4905375"/>
          </a:xfrm>
          <a:prstGeom prst="rect">
            <a:avLst/>
          </a:prstGeom>
          <a:noFill/>
        </p:spPr>
      </p:pic>
      <p:sp>
        <p:nvSpPr>
          <p:cNvPr id="49156" name="Text Box 4"/>
          <p:cNvSpPr txBox="1">
            <a:spLocks noChangeArrowheads="1"/>
          </p:cNvSpPr>
          <p:nvPr/>
        </p:nvSpPr>
        <p:spPr bwMode="auto">
          <a:xfrm>
            <a:off x="762000" y="2819400"/>
            <a:ext cx="915988" cy="701675"/>
          </a:xfrm>
          <a:prstGeom prst="rect">
            <a:avLst/>
          </a:prstGeom>
          <a:noFill/>
          <a:ln w="9525">
            <a:noFill/>
            <a:miter lim="800000"/>
            <a:headEnd/>
            <a:tailEnd/>
          </a:ln>
          <a:effectLst/>
        </p:spPr>
        <p:txBody>
          <a:bodyPr wrap="none">
            <a:prstTxWarp prst="textNoShape">
              <a:avLst/>
            </a:prstTxWarp>
            <a:spAutoFit/>
          </a:bodyPr>
          <a:lstStyle/>
          <a:p>
            <a:pPr eaLnBrk="1" hangingPunct="1"/>
            <a:r>
              <a:rPr lang="en-US" sz="2000">
                <a:latin typeface="Times New Roman" charset="0"/>
              </a:rPr>
              <a:t>core</a:t>
            </a:r>
          </a:p>
          <a:p>
            <a:pPr eaLnBrk="1" hangingPunct="1"/>
            <a:r>
              <a:rPr lang="en-US" sz="2000">
                <a:latin typeface="Times New Roman" charset="0"/>
              </a:rPr>
              <a:t>density</a:t>
            </a:r>
          </a:p>
        </p:txBody>
      </p:sp>
      <p:sp>
        <p:nvSpPr>
          <p:cNvPr id="49157" name="Text Box 5"/>
          <p:cNvSpPr txBox="1">
            <a:spLocks noChangeArrowheads="1"/>
          </p:cNvSpPr>
          <p:nvPr/>
        </p:nvSpPr>
        <p:spPr bwMode="auto">
          <a:xfrm>
            <a:off x="6757988" y="6310313"/>
            <a:ext cx="633412" cy="396875"/>
          </a:xfrm>
          <a:prstGeom prst="rect">
            <a:avLst/>
          </a:prstGeom>
          <a:noFill/>
          <a:ln w="9525">
            <a:noFill/>
            <a:miter lim="800000"/>
            <a:headEnd/>
            <a:tailEnd/>
          </a:ln>
          <a:effectLst/>
        </p:spPr>
        <p:txBody>
          <a:bodyPr wrap="none">
            <a:prstTxWarp prst="textNoShape">
              <a:avLst/>
            </a:prstTxWarp>
            <a:spAutoFit/>
          </a:bodyPr>
          <a:lstStyle/>
          <a:p>
            <a:pPr eaLnBrk="1" hangingPunct="1"/>
            <a:r>
              <a:rPr lang="en-US" sz="2000">
                <a:latin typeface="Times New Roman" charset="0"/>
              </a:rPr>
              <a:t>time</a:t>
            </a:r>
          </a:p>
        </p:txBody>
      </p:sp>
      <p:sp>
        <p:nvSpPr>
          <p:cNvPr id="49158" name="Text Box 6"/>
          <p:cNvSpPr txBox="1">
            <a:spLocks noChangeArrowheads="1"/>
          </p:cNvSpPr>
          <p:nvPr/>
        </p:nvSpPr>
        <p:spPr bwMode="auto">
          <a:xfrm>
            <a:off x="2362200" y="2755900"/>
            <a:ext cx="1844675" cy="2647950"/>
          </a:xfrm>
          <a:prstGeom prst="rect">
            <a:avLst/>
          </a:prstGeom>
          <a:noFill/>
          <a:ln w="9525">
            <a:noFill/>
            <a:miter lim="800000"/>
            <a:headEnd/>
            <a:tailEnd/>
          </a:ln>
          <a:effectLst/>
        </p:spPr>
        <p:txBody>
          <a:bodyPr>
            <a:prstTxWarp prst="textNoShape">
              <a:avLst/>
            </a:prstTxWarp>
            <a:spAutoFit/>
          </a:bodyPr>
          <a:lstStyle/>
          <a:p>
            <a:pPr eaLnBrk="1" hangingPunct="1"/>
            <a:r>
              <a:rPr lang="en-US">
                <a:latin typeface="Times New Roman" charset="0"/>
              </a:rPr>
              <a:t>     </a:t>
            </a:r>
            <a:r>
              <a:rPr lang="en-US" u="sng">
                <a:latin typeface="Times New Roman" charset="0"/>
              </a:rPr>
              <a:t>collapsed</a:t>
            </a:r>
          </a:p>
          <a:p>
            <a:pPr eaLnBrk="1" hangingPunct="1"/>
            <a:endParaRPr lang="en-US">
              <a:latin typeface="Times New Roman" charset="0"/>
            </a:endParaRPr>
          </a:p>
          <a:p>
            <a:pPr eaLnBrk="1" hangingPunct="1"/>
            <a:endParaRPr lang="en-US">
              <a:latin typeface="Times New Roman" charset="0"/>
            </a:endParaRPr>
          </a:p>
          <a:p>
            <a:pPr eaLnBrk="1" hangingPunct="1"/>
            <a:endParaRPr lang="en-US">
              <a:latin typeface="Times New Roman" charset="0"/>
            </a:endParaRPr>
          </a:p>
          <a:p>
            <a:pPr eaLnBrk="1" hangingPunct="1"/>
            <a:endParaRPr lang="en-US">
              <a:latin typeface="Times New Roman" charset="0"/>
            </a:endParaRPr>
          </a:p>
          <a:p>
            <a:pPr eaLnBrk="1" hangingPunct="1"/>
            <a:endParaRPr lang="en-US">
              <a:latin typeface="Times New Roman" charset="0"/>
            </a:endParaRPr>
          </a:p>
          <a:p>
            <a:pPr eaLnBrk="1" hangingPunct="1"/>
            <a:r>
              <a:rPr lang="en-US" u="sng">
                <a:latin typeface="Times New Roman" charset="0"/>
              </a:rPr>
              <a:t>pre-collapsed</a:t>
            </a:r>
          </a:p>
        </p:txBody>
      </p:sp>
      <p:sp>
        <p:nvSpPr>
          <p:cNvPr id="49159" name="Line 7"/>
          <p:cNvSpPr>
            <a:spLocks noChangeShapeType="1"/>
          </p:cNvSpPr>
          <p:nvPr/>
        </p:nvSpPr>
        <p:spPr bwMode="auto">
          <a:xfrm>
            <a:off x="4114800" y="3019425"/>
            <a:ext cx="685800" cy="0"/>
          </a:xfrm>
          <a:prstGeom prst="line">
            <a:avLst/>
          </a:prstGeom>
          <a:noFill/>
          <a:ln w="28575">
            <a:solidFill>
              <a:srgbClr val="FF0000"/>
            </a:solidFill>
            <a:round/>
            <a:headEnd/>
            <a:tailEnd type="triangle" w="med" len="med"/>
          </a:ln>
          <a:effectLst/>
        </p:spPr>
        <p:txBody>
          <a:bodyPr>
            <a:prstTxWarp prst="textNoShape">
              <a:avLst/>
            </a:prstTxWarp>
          </a:bodyPr>
          <a:lstStyle/>
          <a:p>
            <a:endParaRPr lang="en-US"/>
          </a:p>
        </p:txBody>
      </p:sp>
      <p:sp>
        <p:nvSpPr>
          <p:cNvPr id="49160" name="Line 8"/>
          <p:cNvSpPr>
            <a:spLocks noChangeShapeType="1"/>
          </p:cNvSpPr>
          <p:nvPr/>
        </p:nvSpPr>
        <p:spPr bwMode="auto">
          <a:xfrm>
            <a:off x="3048000" y="5381625"/>
            <a:ext cx="0" cy="457200"/>
          </a:xfrm>
          <a:prstGeom prst="line">
            <a:avLst/>
          </a:prstGeom>
          <a:noFill/>
          <a:ln w="28575">
            <a:solidFill>
              <a:srgbClr val="FF0000"/>
            </a:solidFill>
            <a:round/>
            <a:headEnd/>
            <a:tailEnd type="triangle" w="med" len="med"/>
          </a:ln>
          <a:effectLst/>
        </p:spPr>
        <p:txBody>
          <a:bodyPr>
            <a:prstTxWarp prst="textNoShape">
              <a:avLst/>
            </a:prstTxWarp>
          </a:bodyPr>
          <a:lstStyle/>
          <a:p>
            <a:endParaRPr lang="en-US"/>
          </a:p>
        </p:txBody>
      </p:sp>
    </p:spTree>
  </p:cSld>
  <p:clrMapOvr>
    <a:masterClrMapping/>
  </p:clrMapOvr>
  <p:transition/>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152400" y="228600"/>
            <a:ext cx="8839200" cy="609600"/>
          </a:xfrm>
        </p:spPr>
        <p:txBody>
          <a:bodyPr>
            <a:normAutofit fontScale="90000"/>
          </a:bodyPr>
          <a:lstStyle/>
          <a:p>
            <a:r>
              <a:rPr lang="en-US" sz="3600"/>
              <a:t>Tidal Evaporation of Globular Clusters</a:t>
            </a:r>
            <a:endParaRPr lang="en-US"/>
          </a:p>
        </p:txBody>
      </p:sp>
      <p:sp>
        <p:nvSpPr>
          <p:cNvPr id="79875" name="Oval 3"/>
          <p:cNvSpPr>
            <a:spLocks noChangeArrowheads="1"/>
          </p:cNvSpPr>
          <p:nvPr/>
        </p:nvSpPr>
        <p:spPr bwMode="auto">
          <a:xfrm>
            <a:off x="0" y="4876800"/>
            <a:ext cx="9144000" cy="1905000"/>
          </a:xfrm>
          <a:prstGeom prst="ellipse">
            <a:avLst/>
          </a:prstGeom>
          <a:gradFill rotWithShape="0">
            <a:gsLst>
              <a:gs pos="0">
                <a:schemeClr val="accent2"/>
              </a:gs>
              <a:gs pos="100000">
                <a:schemeClr val="accent2">
                  <a:gamma/>
                  <a:tint val="0"/>
                  <a:invGamma/>
                </a:schemeClr>
              </a:gs>
            </a:gsLst>
            <a:path path="shape">
              <a:fillToRect l="50000" t="50000" r="50000" b="50000"/>
            </a:path>
          </a:gradFill>
          <a:ln w="3175">
            <a:noFill/>
            <a:round/>
            <a:headEnd/>
            <a:tailEnd/>
          </a:ln>
          <a:effectLst/>
        </p:spPr>
        <p:txBody>
          <a:bodyPr wrap="none" anchor="ctr">
            <a:prstTxWarp prst="textNoShape">
              <a:avLst/>
            </a:prstTxWarp>
          </a:bodyPr>
          <a:lstStyle/>
          <a:p>
            <a:pPr algn="ctr"/>
            <a:r>
              <a:rPr lang="en-US" sz="2800" b="1"/>
              <a:t>Galaxy</a:t>
            </a:r>
          </a:p>
          <a:p>
            <a:pPr algn="ctr"/>
            <a:endParaRPr lang="en-US" sz="2800" b="1"/>
          </a:p>
          <a:p>
            <a:pPr algn="ctr"/>
            <a:endParaRPr lang="en-US" sz="2800" b="1"/>
          </a:p>
          <a:p>
            <a:pPr algn="ctr"/>
            <a:endParaRPr lang="en-US" sz="2800" b="1"/>
          </a:p>
        </p:txBody>
      </p:sp>
      <p:sp>
        <p:nvSpPr>
          <p:cNvPr id="79876" name="Oval 4"/>
          <p:cNvSpPr>
            <a:spLocks noChangeArrowheads="1"/>
          </p:cNvSpPr>
          <p:nvPr/>
        </p:nvSpPr>
        <p:spPr bwMode="auto">
          <a:xfrm>
            <a:off x="609600" y="1905000"/>
            <a:ext cx="1752600" cy="1524000"/>
          </a:xfrm>
          <a:prstGeom prst="ellipse">
            <a:avLst/>
          </a:prstGeom>
          <a:gradFill rotWithShape="0">
            <a:gsLst>
              <a:gs pos="0">
                <a:srgbClr val="CF130C"/>
              </a:gs>
              <a:gs pos="100000">
                <a:srgbClr val="CF130C">
                  <a:gamma/>
                  <a:tint val="0"/>
                  <a:invGamma/>
                </a:srgbClr>
              </a:gs>
            </a:gsLst>
            <a:path path="shape">
              <a:fillToRect l="50000" t="50000" r="50000" b="50000"/>
            </a:path>
          </a:gradFill>
          <a:ln w="3175">
            <a:noFill/>
            <a:round/>
            <a:headEnd/>
            <a:tailEnd/>
          </a:ln>
          <a:effectLst/>
        </p:spPr>
        <p:txBody>
          <a:bodyPr wrap="none" anchor="ctr">
            <a:prstTxWarp prst="textNoShape">
              <a:avLst/>
            </a:prstTxWarp>
          </a:bodyPr>
          <a:lstStyle/>
          <a:p>
            <a:pPr algn="ctr"/>
            <a:r>
              <a:rPr lang="en-US" sz="2800" b="1"/>
              <a:t>GC   </a:t>
            </a:r>
          </a:p>
          <a:p>
            <a:pPr algn="ctr"/>
            <a:r>
              <a:rPr lang="en-US" sz="2800" b="1"/>
              <a:t> </a:t>
            </a:r>
          </a:p>
        </p:txBody>
      </p:sp>
      <p:sp>
        <p:nvSpPr>
          <p:cNvPr id="79877" name="AutoShape 5"/>
          <p:cNvSpPr>
            <a:spLocks noChangeArrowheads="1"/>
          </p:cNvSpPr>
          <p:nvPr/>
        </p:nvSpPr>
        <p:spPr bwMode="auto">
          <a:xfrm rot="-5349764">
            <a:off x="4419600" y="5334000"/>
            <a:ext cx="304800" cy="609600"/>
          </a:xfrm>
          <a:prstGeom prst="flowChartDelay">
            <a:avLst/>
          </a:prstGeom>
          <a:gradFill rotWithShape="0">
            <a:gsLst>
              <a:gs pos="0">
                <a:srgbClr val="CF2724"/>
              </a:gs>
              <a:gs pos="100000">
                <a:srgbClr val="CF2724">
                  <a:gamma/>
                  <a:shade val="93725"/>
                  <a:invGamma/>
                </a:srgbClr>
              </a:gs>
            </a:gsLst>
            <a:path path="shape">
              <a:fillToRect l="50000" t="50000" r="50000" b="50000"/>
            </a:path>
          </a:gradFill>
          <a:ln w="9525">
            <a:noFill/>
            <a:miter lim="800000"/>
            <a:headEnd/>
            <a:tailEnd/>
          </a:ln>
          <a:effectLst/>
        </p:spPr>
        <p:txBody>
          <a:bodyPr wrap="none" anchor="ctr">
            <a:prstTxWarp prst="textNoShape">
              <a:avLst/>
            </a:prstTxWarp>
          </a:bodyPr>
          <a:lstStyle/>
          <a:p>
            <a:endParaRPr lang="en-US"/>
          </a:p>
        </p:txBody>
      </p:sp>
      <p:sp>
        <p:nvSpPr>
          <p:cNvPr id="79878" name="Oval 6"/>
          <p:cNvSpPr>
            <a:spLocks noChangeArrowheads="1"/>
          </p:cNvSpPr>
          <p:nvPr/>
        </p:nvSpPr>
        <p:spPr bwMode="auto">
          <a:xfrm>
            <a:off x="381000" y="1828800"/>
            <a:ext cx="2286000" cy="1676400"/>
          </a:xfrm>
          <a:prstGeom prst="ellipse">
            <a:avLst/>
          </a:prstGeom>
          <a:noFill/>
          <a:ln w="9525">
            <a:solidFill>
              <a:schemeClr val="tx1"/>
            </a:solidFill>
            <a:prstDash val="sysDot"/>
            <a:round/>
            <a:headEnd/>
            <a:tailEnd/>
          </a:ln>
          <a:effectLst/>
        </p:spPr>
        <p:txBody>
          <a:bodyPr wrap="none" anchor="ctr">
            <a:prstTxWarp prst="textNoShape">
              <a:avLst/>
            </a:prstTxWarp>
          </a:bodyPr>
          <a:lstStyle/>
          <a:p>
            <a:endParaRPr lang="en-US"/>
          </a:p>
        </p:txBody>
      </p:sp>
      <p:sp>
        <p:nvSpPr>
          <p:cNvPr id="79879" name="AutoShape 7"/>
          <p:cNvSpPr>
            <a:spLocks noChangeArrowheads="1"/>
          </p:cNvSpPr>
          <p:nvPr/>
        </p:nvSpPr>
        <p:spPr bwMode="auto">
          <a:xfrm flipH="1">
            <a:off x="2514600" y="2895600"/>
            <a:ext cx="381000" cy="304800"/>
          </a:xfrm>
          <a:prstGeom prst="star5">
            <a:avLst/>
          </a:prstGeom>
          <a:solidFill>
            <a:srgbClr val="FFFF08"/>
          </a:solidFill>
          <a:ln w="9525">
            <a:solidFill>
              <a:schemeClr val="tx1"/>
            </a:solidFill>
            <a:miter lim="800000"/>
            <a:headEnd/>
            <a:tailEnd/>
          </a:ln>
          <a:effectLst/>
        </p:spPr>
        <p:txBody>
          <a:bodyPr wrap="none" anchor="ctr">
            <a:prstTxWarp prst="textNoShape">
              <a:avLst/>
            </a:prstTxWarp>
          </a:bodyPr>
          <a:lstStyle/>
          <a:p>
            <a:endParaRPr lang="en-US"/>
          </a:p>
        </p:txBody>
      </p:sp>
      <p:sp>
        <p:nvSpPr>
          <p:cNvPr id="79880" name="Line 8"/>
          <p:cNvSpPr>
            <a:spLocks noChangeShapeType="1"/>
          </p:cNvSpPr>
          <p:nvPr/>
        </p:nvSpPr>
        <p:spPr bwMode="auto">
          <a:xfrm>
            <a:off x="2819400" y="3124200"/>
            <a:ext cx="381000" cy="152400"/>
          </a:xfrm>
          <a:prstGeom prst="line">
            <a:avLst/>
          </a:prstGeom>
          <a:noFill/>
          <a:ln w="19050">
            <a:solidFill>
              <a:schemeClr val="tx1"/>
            </a:solidFill>
            <a:round/>
            <a:headEnd/>
            <a:tailEnd type="triangle" w="med" len="med"/>
          </a:ln>
          <a:effectLst/>
        </p:spPr>
        <p:txBody>
          <a:bodyPr wrap="none" anchor="ctr">
            <a:prstTxWarp prst="textNoShape">
              <a:avLst/>
            </a:prstTxWarp>
          </a:bodyPr>
          <a:lstStyle/>
          <a:p>
            <a:endParaRPr lang="en-US"/>
          </a:p>
        </p:txBody>
      </p:sp>
      <p:sp>
        <p:nvSpPr>
          <p:cNvPr id="79881" name="Text Box 9"/>
          <p:cNvSpPr txBox="1">
            <a:spLocks noChangeArrowheads="1"/>
          </p:cNvSpPr>
          <p:nvPr/>
        </p:nvSpPr>
        <p:spPr bwMode="auto">
          <a:xfrm>
            <a:off x="1600200" y="1371600"/>
            <a:ext cx="2052638" cy="457200"/>
          </a:xfrm>
          <a:prstGeom prst="rect">
            <a:avLst/>
          </a:prstGeom>
          <a:noFill/>
          <a:ln w="9525">
            <a:noFill/>
            <a:miter lim="800000"/>
            <a:headEnd/>
            <a:tailEnd/>
          </a:ln>
          <a:effectLst/>
        </p:spPr>
        <p:txBody>
          <a:bodyPr wrap="none">
            <a:prstTxWarp prst="textNoShape">
              <a:avLst/>
            </a:prstTxWarp>
            <a:spAutoFit/>
          </a:bodyPr>
          <a:lstStyle/>
          <a:p>
            <a:r>
              <a:rPr lang="en-US"/>
              <a:t>Tidal boundary</a:t>
            </a:r>
          </a:p>
        </p:txBody>
      </p:sp>
      <p:sp>
        <p:nvSpPr>
          <p:cNvPr id="79882" name="Line 10"/>
          <p:cNvSpPr>
            <a:spLocks noChangeShapeType="1"/>
          </p:cNvSpPr>
          <p:nvPr/>
        </p:nvSpPr>
        <p:spPr bwMode="auto">
          <a:xfrm flipV="1">
            <a:off x="1524000" y="2362200"/>
            <a:ext cx="1447800" cy="304800"/>
          </a:xfrm>
          <a:prstGeom prst="line">
            <a:avLst/>
          </a:prstGeom>
          <a:noFill/>
          <a:ln w="9525">
            <a:solidFill>
              <a:schemeClr val="tx1"/>
            </a:solidFill>
            <a:round/>
            <a:headEnd/>
            <a:tailEnd type="triangle" w="med" len="med"/>
          </a:ln>
          <a:effectLst/>
        </p:spPr>
        <p:txBody>
          <a:bodyPr wrap="none" anchor="ctr">
            <a:prstTxWarp prst="textNoShape">
              <a:avLst/>
            </a:prstTxWarp>
          </a:bodyPr>
          <a:lstStyle/>
          <a:p>
            <a:endParaRPr lang="en-US"/>
          </a:p>
        </p:txBody>
      </p:sp>
      <p:sp>
        <p:nvSpPr>
          <p:cNvPr id="79883" name="Text Box 11"/>
          <p:cNvSpPr txBox="1">
            <a:spLocks noChangeArrowheads="1"/>
          </p:cNvSpPr>
          <p:nvPr/>
        </p:nvSpPr>
        <p:spPr bwMode="auto">
          <a:xfrm>
            <a:off x="3184525" y="2117725"/>
            <a:ext cx="517525" cy="457200"/>
          </a:xfrm>
          <a:prstGeom prst="rect">
            <a:avLst/>
          </a:prstGeom>
          <a:noFill/>
          <a:ln w="9525">
            <a:noFill/>
            <a:miter lim="800000"/>
            <a:headEnd/>
            <a:tailEnd/>
          </a:ln>
          <a:effectLst/>
        </p:spPr>
        <p:txBody>
          <a:bodyPr wrap="none">
            <a:prstTxWarp prst="textNoShape">
              <a:avLst/>
            </a:prstTxWarp>
            <a:spAutoFit/>
          </a:bodyPr>
          <a:lstStyle/>
          <a:p>
            <a:r>
              <a:rPr lang="en-US" i="1"/>
              <a:t>V</a:t>
            </a:r>
            <a:r>
              <a:rPr lang="en-US" i="1" baseline="-25000"/>
              <a:t>cl</a:t>
            </a:r>
            <a:endParaRPr lang="en-US" i="1"/>
          </a:p>
        </p:txBody>
      </p:sp>
      <p:sp>
        <p:nvSpPr>
          <p:cNvPr id="79884" name="Text Box 12"/>
          <p:cNvSpPr txBox="1">
            <a:spLocks noChangeArrowheads="1"/>
          </p:cNvSpPr>
          <p:nvPr/>
        </p:nvSpPr>
        <p:spPr bwMode="auto">
          <a:xfrm>
            <a:off x="3200400" y="3124200"/>
            <a:ext cx="687388" cy="457200"/>
          </a:xfrm>
          <a:prstGeom prst="rect">
            <a:avLst/>
          </a:prstGeom>
          <a:noFill/>
          <a:ln w="9525">
            <a:noFill/>
            <a:miter lim="800000"/>
            <a:headEnd/>
            <a:tailEnd/>
          </a:ln>
          <a:effectLst/>
        </p:spPr>
        <p:txBody>
          <a:bodyPr wrap="none">
            <a:prstTxWarp prst="textNoShape">
              <a:avLst/>
            </a:prstTxWarp>
            <a:spAutoFit/>
          </a:bodyPr>
          <a:lstStyle/>
          <a:p>
            <a:r>
              <a:rPr lang="en-US" i="1"/>
              <a:t>V</a:t>
            </a:r>
            <a:r>
              <a:rPr lang="en-US" i="1" baseline="-25000"/>
              <a:t>star</a:t>
            </a:r>
            <a:endParaRPr lang="en-US" i="1"/>
          </a:p>
        </p:txBody>
      </p:sp>
      <p:sp>
        <p:nvSpPr>
          <p:cNvPr id="79885" name="Text Box 13"/>
          <p:cNvSpPr txBox="1">
            <a:spLocks noChangeArrowheads="1"/>
          </p:cNvSpPr>
          <p:nvPr/>
        </p:nvSpPr>
        <p:spPr bwMode="auto">
          <a:xfrm>
            <a:off x="4572000" y="1143000"/>
            <a:ext cx="4267200" cy="2647950"/>
          </a:xfrm>
          <a:prstGeom prst="rect">
            <a:avLst/>
          </a:prstGeom>
          <a:noFill/>
          <a:ln w="9525">
            <a:noFill/>
            <a:miter lim="800000"/>
            <a:headEnd/>
            <a:tailEnd/>
          </a:ln>
          <a:effectLst/>
        </p:spPr>
        <p:txBody>
          <a:bodyPr>
            <a:prstTxWarp prst="textNoShape">
              <a:avLst/>
            </a:prstTxWarp>
            <a:spAutoFit/>
          </a:bodyPr>
          <a:lstStyle/>
          <a:p>
            <a:r>
              <a:rPr lang="en-US"/>
              <a:t>Stars evaporate from a cluster as they cross the Roche lobe boundary (equipotential surface)</a:t>
            </a:r>
          </a:p>
          <a:p>
            <a:endParaRPr lang="en-US"/>
          </a:p>
          <a:p>
            <a:r>
              <a:rPr lang="en-US"/>
              <a:t>All of the stellar content of the halo is probably due to dissolved clusters and dwarf galaxies</a:t>
            </a: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685800" y="838200"/>
            <a:ext cx="7848600" cy="762000"/>
          </a:xfrm>
        </p:spPr>
        <p:txBody>
          <a:bodyPr/>
          <a:lstStyle/>
          <a:p>
            <a:r>
              <a:rPr lang="en-US" sz="3600">
                <a:solidFill>
                  <a:schemeClr val="tx1"/>
                </a:solidFill>
              </a:rPr>
              <a:t>Tidal tails</a:t>
            </a:r>
          </a:p>
        </p:txBody>
      </p:sp>
      <p:sp>
        <p:nvSpPr>
          <p:cNvPr id="88068" name="Text Box 4"/>
          <p:cNvSpPr txBox="1">
            <a:spLocks noChangeArrowheads="1"/>
          </p:cNvSpPr>
          <p:nvPr/>
        </p:nvSpPr>
        <p:spPr bwMode="auto">
          <a:xfrm>
            <a:off x="6234113" y="811213"/>
            <a:ext cx="2728807" cy="4216539"/>
          </a:xfrm>
          <a:prstGeom prst="rect">
            <a:avLst/>
          </a:prstGeom>
          <a:noFill/>
          <a:ln w="9525">
            <a:noFill/>
            <a:miter lim="800000"/>
            <a:headEnd/>
            <a:tailEnd/>
          </a:ln>
          <a:effectLst/>
        </p:spPr>
        <p:txBody>
          <a:bodyPr wrap="none">
            <a:prstTxWarp prst="textNoShape">
              <a:avLst/>
            </a:prstTxWarp>
            <a:spAutoFit/>
          </a:bodyPr>
          <a:lstStyle/>
          <a:p>
            <a:r>
              <a:rPr lang="en-US" sz="2000"/>
              <a:t>Combes et al., 1999,</a:t>
            </a:r>
          </a:p>
          <a:p>
            <a:r>
              <a:rPr lang="en-US" sz="2000"/>
              <a:t>A&amp;A, 352, 149</a:t>
            </a:r>
          </a:p>
          <a:p>
            <a:endParaRPr lang="en-US" sz="2000"/>
          </a:p>
          <a:p>
            <a:r>
              <a:rPr lang="en-US" sz="2000"/>
              <a:t>N-body simulations </a:t>
            </a:r>
          </a:p>
          <a:p>
            <a:r>
              <a:rPr lang="en-US" sz="2000"/>
              <a:t>of globular clusters tides</a:t>
            </a:r>
          </a:p>
          <a:p>
            <a:endParaRPr lang="en-US" sz="2000"/>
          </a:p>
          <a:p>
            <a:endParaRPr lang="en-US" sz="2000"/>
          </a:p>
          <a:p>
            <a:endParaRPr lang="en-US" sz="2000"/>
          </a:p>
          <a:p>
            <a:r>
              <a:rPr lang="en-US"/>
              <a:t>Once the particles</a:t>
            </a:r>
          </a:p>
          <a:p>
            <a:r>
              <a:rPr lang="en-US"/>
              <a:t>are unbound, </a:t>
            </a:r>
          </a:p>
          <a:p>
            <a:r>
              <a:rPr lang="en-US"/>
              <a:t>they slowly drift </a:t>
            </a:r>
          </a:p>
          <a:p>
            <a:r>
              <a:rPr lang="en-US"/>
              <a:t>along the GC path</a:t>
            </a:r>
          </a:p>
          <a:p>
            <a:r>
              <a:rPr lang="en-US"/>
              <a:t>and form </a:t>
            </a:r>
          </a:p>
          <a:p>
            <a:r>
              <a:rPr lang="en-US"/>
              <a:t>2 huge tidal tails</a:t>
            </a:r>
          </a:p>
        </p:txBody>
      </p:sp>
      <p:pic>
        <p:nvPicPr>
          <p:cNvPr id="88069" name="Picture 5" descr="C:\Documents and Settings\gmeylan\My Documents\talks\20020624padova\tidalsimulcombesetalfig13.gif"/>
          <p:cNvPicPr>
            <a:picLocks noChangeAspect="1" noChangeArrowheads="1"/>
          </p:cNvPicPr>
          <p:nvPr/>
        </p:nvPicPr>
        <p:blipFill>
          <a:blip r:embed="rId2"/>
          <a:srcRect/>
          <a:stretch>
            <a:fillRect/>
          </a:stretch>
        </p:blipFill>
        <p:spPr bwMode="auto">
          <a:xfrm>
            <a:off x="152400" y="533400"/>
            <a:ext cx="6003925" cy="6186488"/>
          </a:xfrm>
          <a:prstGeom prst="rect">
            <a:avLst/>
          </a:prstGeom>
          <a:noFill/>
        </p:spPr>
      </p:pic>
      <p:sp>
        <p:nvSpPr>
          <p:cNvPr id="88070" name="Line 6"/>
          <p:cNvSpPr>
            <a:spLocks noChangeShapeType="1"/>
          </p:cNvSpPr>
          <p:nvPr/>
        </p:nvSpPr>
        <p:spPr bwMode="auto">
          <a:xfrm>
            <a:off x="228600" y="609600"/>
            <a:ext cx="0" cy="6019800"/>
          </a:xfrm>
          <a:prstGeom prst="line">
            <a:avLst/>
          </a:prstGeom>
          <a:noFill/>
          <a:ln w="57150">
            <a:solidFill>
              <a:schemeClr val="tx1"/>
            </a:solidFill>
            <a:round/>
            <a:headEnd/>
            <a:tailEnd/>
          </a:ln>
          <a:effectLst/>
        </p:spPr>
        <p:txBody>
          <a:bodyPr>
            <a:prstTxWarp prst="textNoShape">
              <a:avLst/>
            </a:prstTxWarp>
          </a:bodyPr>
          <a:lstStyle/>
          <a:p>
            <a:endParaRPr lang="en-US"/>
          </a:p>
        </p:txBody>
      </p:sp>
      <p:sp>
        <p:nvSpPr>
          <p:cNvPr id="88071" name="Line 7"/>
          <p:cNvSpPr>
            <a:spLocks noChangeShapeType="1"/>
          </p:cNvSpPr>
          <p:nvPr/>
        </p:nvSpPr>
        <p:spPr bwMode="auto">
          <a:xfrm>
            <a:off x="228600" y="6629400"/>
            <a:ext cx="5791200" cy="0"/>
          </a:xfrm>
          <a:prstGeom prst="line">
            <a:avLst/>
          </a:prstGeom>
          <a:noFill/>
          <a:ln w="57150">
            <a:solidFill>
              <a:schemeClr val="tx1"/>
            </a:solidFill>
            <a:round/>
            <a:headEnd/>
            <a:tailEnd/>
          </a:ln>
          <a:effectLst/>
        </p:spPr>
        <p:txBody>
          <a:bodyPr>
            <a:prstTxWarp prst="textNoShape">
              <a:avLst/>
            </a:prstTxWarp>
          </a:bodyPr>
          <a:lstStyle/>
          <a:p>
            <a:endParaRPr lang="en-US"/>
          </a:p>
        </p:txBody>
      </p:sp>
      <p:sp>
        <p:nvSpPr>
          <p:cNvPr id="88072" name="Line 8"/>
          <p:cNvSpPr>
            <a:spLocks noChangeShapeType="1"/>
          </p:cNvSpPr>
          <p:nvPr/>
        </p:nvSpPr>
        <p:spPr bwMode="auto">
          <a:xfrm>
            <a:off x="228600" y="609600"/>
            <a:ext cx="5791200" cy="0"/>
          </a:xfrm>
          <a:prstGeom prst="line">
            <a:avLst/>
          </a:prstGeom>
          <a:noFill/>
          <a:ln w="57150">
            <a:solidFill>
              <a:schemeClr val="tx1"/>
            </a:solidFill>
            <a:round/>
            <a:headEnd/>
            <a:tailEnd/>
          </a:ln>
          <a:effectLst/>
        </p:spPr>
        <p:txBody>
          <a:bodyPr>
            <a:prstTxWarp prst="textNoShape">
              <a:avLst/>
            </a:prstTxWarp>
          </a:bodyPr>
          <a:lstStyle/>
          <a:p>
            <a:endParaRPr lang="en-US"/>
          </a:p>
        </p:txBody>
      </p:sp>
      <p:sp>
        <p:nvSpPr>
          <p:cNvPr id="88074" name="Line 10"/>
          <p:cNvSpPr>
            <a:spLocks noChangeShapeType="1"/>
          </p:cNvSpPr>
          <p:nvPr/>
        </p:nvSpPr>
        <p:spPr bwMode="auto">
          <a:xfrm>
            <a:off x="6019800" y="609600"/>
            <a:ext cx="0" cy="6019800"/>
          </a:xfrm>
          <a:prstGeom prst="line">
            <a:avLst/>
          </a:prstGeom>
          <a:noFill/>
          <a:ln w="57150">
            <a:solidFill>
              <a:schemeClr val="tx1"/>
            </a:solidFill>
            <a:round/>
            <a:headEnd/>
            <a:tailEnd/>
          </a:ln>
          <a:effectLst/>
        </p:spPr>
        <p:txBody>
          <a:bodyPr>
            <a:prstTxWarp prst="textNoShape">
              <a:avLst/>
            </a:prstTxWarp>
          </a:bodyPr>
          <a:lstStyle/>
          <a:p>
            <a:endParaRPr lang="en-US"/>
          </a:p>
        </p:txBody>
      </p:sp>
      <p:sp>
        <p:nvSpPr>
          <p:cNvPr id="88075" name="Line 11"/>
          <p:cNvSpPr>
            <a:spLocks noChangeShapeType="1"/>
          </p:cNvSpPr>
          <p:nvPr/>
        </p:nvSpPr>
        <p:spPr bwMode="auto">
          <a:xfrm>
            <a:off x="2209800" y="609600"/>
            <a:ext cx="0" cy="6019800"/>
          </a:xfrm>
          <a:prstGeom prst="line">
            <a:avLst/>
          </a:prstGeom>
          <a:noFill/>
          <a:ln w="28575">
            <a:solidFill>
              <a:schemeClr val="tx1"/>
            </a:solidFill>
            <a:round/>
            <a:headEnd/>
            <a:tailEnd/>
          </a:ln>
          <a:effectLst/>
        </p:spPr>
        <p:txBody>
          <a:bodyPr>
            <a:prstTxWarp prst="textNoShape">
              <a:avLst/>
            </a:prstTxWarp>
          </a:bodyPr>
          <a:lstStyle/>
          <a:p>
            <a:endParaRPr lang="en-US"/>
          </a:p>
        </p:txBody>
      </p:sp>
      <p:sp>
        <p:nvSpPr>
          <p:cNvPr id="88076" name="Line 12"/>
          <p:cNvSpPr>
            <a:spLocks noChangeShapeType="1"/>
          </p:cNvSpPr>
          <p:nvPr/>
        </p:nvSpPr>
        <p:spPr bwMode="auto">
          <a:xfrm flipV="1">
            <a:off x="4114800" y="609600"/>
            <a:ext cx="0" cy="6019800"/>
          </a:xfrm>
          <a:prstGeom prst="line">
            <a:avLst/>
          </a:prstGeom>
          <a:noFill/>
          <a:ln w="28575">
            <a:solidFill>
              <a:schemeClr val="tx1"/>
            </a:solidFill>
            <a:round/>
            <a:headEnd/>
            <a:tailEnd/>
          </a:ln>
          <a:effectLst/>
        </p:spPr>
        <p:txBody>
          <a:bodyPr>
            <a:prstTxWarp prst="textNoShape">
              <a:avLst/>
            </a:prstTxWarp>
          </a:bodyPr>
          <a:lstStyle/>
          <a:p>
            <a:endParaRPr lang="en-US"/>
          </a:p>
        </p:txBody>
      </p:sp>
      <p:sp>
        <p:nvSpPr>
          <p:cNvPr id="88077" name="Line 13"/>
          <p:cNvSpPr>
            <a:spLocks noChangeShapeType="1"/>
          </p:cNvSpPr>
          <p:nvPr/>
        </p:nvSpPr>
        <p:spPr bwMode="auto">
          <a:xfrm>
            <a:off x="228600" y="2667000"/>
            <a:ext cx="5791200" cy="0"/>
          </a:xfrm>
          <a:prstGeom prst="line">
            <a:avLst/>
          </a:prstGeom>
          <a:noFill/>
          <a:ln w="28575">
            <a:solidFill>
              <a:schemeClr val="tx1"/>
            </a:solidFill>
            <a:round/>
            <a:headEnd/>
            <a:tailEnd/>
          </a:ln>
          <a:effectLst/>
        </p:spPr>
        <p:txBody>
          <a:bodyPr>
            <a:prstTxWarp prst="textNoShape">
              <a:avLst/>
            </a:prstTxWarp>
          </a:bodyPr>
          <a:lstStyle/>
          <a:p>
            <a:endParaRPr lang="en-US"/>
          </a:p>
        </p:txBody>
      </p:sp>
      <p:sp>
        <p:nvSpPr>
          <p:cNvPr id="88078" name="Line 14"/>
          <p:cNvSpPr>
            <a:spLocks noChangeShapeType="1"/>
          </p:cNvSpPr>
          <p:nvPr/>
        </p:nvSpPr>
        <p:spPr bwMode="auto">
          <a:xfrm>
            <a:off x="228600" y="4648200"/>
            <a:ext cx="5791200" cy="0"/>
          </a:xfrm>
          <a:prstGeom prst="line">
            <a:avLst/>
          </a:prstGeom>
          <a:noFill/>
          <a:ln w="28575">
            <a:solidFill>
              <a:schemeClr val="tx1"/>
            </a:solidFill>
            <a:round/>
            <a:headEnd/>
            <a:tailEnd/>
          </a:ln>
          <a:effectLst/>
        </p:spPr>
        <p:txBody>
          <a:bodyPr>
            <a:prstTxWarp prst="textNoShape">
              <a:avLst/>
            </a:prstTxWarp>
          </a:bodyPr>
          <a:lstStyle/>
          <a:p>
            <a:endParaRPr lang="en-US"/>
          </a:p>
        </p:txBody>
      </p:sp>
    </p:spTree>
  </p:cSld>
  <p:clrMapOvr>
    <a:masterClrMapping/>
  </p:clrMapOvr>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152400" y="152400"/>
            <a:ext cx="8610600" cy="1295400"/>
          </a:xfrm>
        </p:spPr>
        <p:txBody>
          <a:bodyPr/>
          <a:lstStyle/>
          <a:p>
            <a:r>
              <a:rPr lang="en-US" sz="3200"/>
              <a:t>Basic Properties of Typical, Pressure-Supported Stellar Systems</a:t>
            </a:r>
            <a:endParaRPr lang="en-US"/>
          </a:p>
        </p:txBody>
      </p:sp>
      <p:pic>
        <p:nvPicPr>
          <p:cNvPr id="67587" name="Picture 3" descr="stellar-sys-prop-table.pdf                                     00041414G'disk                         BCFC62BF:"/>
          <p:cNvPicPr>
            <a:picLocks noChangeAspect="1" noChangeArrowheads="1"/>
          </p:cNvPicPr>
          <p:nvPr/>
        </p:nvPicPr>
        <p:blipFill>
          <a:blip r:embed="rId2"/>
          <a:srcRect/>
          <a:stretch>
            <a:fillRect/>
          </a:stretch>
        </p:blipFill>
        <p:spPr bwMode="auto">
          <a:xfrm>
            <a:off x="228600" y="1447800"/>
            <a:ext cx="8686800" cy="4645025"/>
          </a:xfrm>
          <a:prstGeom prst="rect">
            <a:avLst/>
          </a:prstGeom>
          <a:noFill/>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609600" y="228600"/>
            <a:ext cx="7848600" cy="762000"/>
          </a:xfrm>
        </p:spPr>
        <p:txBody>
          <a:bodyPr/>
          <a:lstStyle/>
          <a:p>
            <a:r>
              <a:rPr lang="en-US" sz="3000">
                <a:sym typeface="Symbol" charset="2"/>
              </a:rPr>
              <a:t> Centauri: Overdensities of Tidal-Tail Stars</a:t>
            </a:r>
            <a:endParaRPr lang="en-US" sz="2400">
              <a:solidFill>
                <a:schemeClr val="tx1"/>
              </a:solidFill>
              <a:sym typeface="Symbol" charset="2"/>
            </a:endParaRPr>
          </a:p>
        </p:txBody>
      </p:sp>
      <p:pic>
        <p:nvPicPr>
          <p:cNvPr id="48131" name="Picture 3" descr="C:\Documents and Settings\gmeylan\My Documents\talks\20020624padova\wcentailfilter.jpg"/>
          <p:cNvPicPr>
            <a:picLocks noChangeAspect="1" noChangeArrowheads="1"/>
          </p:cNvPicPr>
          <p:nvPr/>
        </p:nvPicPr>
        <p:blipFill>
          <a:blip r:embed="rId2"/>
          <a:srcRect/>
          <a:stretch>
            <a:fillRect/>
          </a:stretch>
        </p:blipFill>
        <p:spPr bwMode="auto">
          <a:xfrm>
            <a:off x="1676400" y="882650"/>
            <a:ext cx="6705600" cy="5932488"/>
          </a:xfrm>
          <a:prstGeom prst="rect">
            <a:avLst/>
          </a:prstGeom>
          <a:noFill/>
          <a:ln w="28575">
            <a:noFill/>
            <a:miter lim="800000"/>
            <a:headEnd/>
            <a:tailEnd/>
          </a:ln>
        </p:spPr>
      </p:pic>
      <p:sp>
        <p:nvSpPr>
          <p:cNvPr id="48134" name="Text Box 6"/>
          <p:cNvSpPr txBox="1">
            <a:spLocks noChangeArrowheads="1"/>
          </p:cNvSpPr>
          <p:nvPr/>
        </p:nvSpPr>
        <p:spPr bwMode="auto">
          <a:xfrm>
            <a:off x="228600" y="1981200"/>
            <a:ext cx="1062038" cy="822325"/>
          </a:xfrm>
          <a:prstGeom prst="rect">
            <a:avLst/>
          </a:prstGeom>
          <a:noFill/>
          <a:ln w="9525">
            <a:noFill/>
            <a:miter lim="800000"/>
            <a:headEnd/>
            <a:tailEnd/>
          </a:ln>
          <a:effectLst/>
        </p:spPr>
        <p:txBody>
          <a:bodyPr wrap="none">
            <a:prstTxWarp prst="textNoShape">
              <a:avLst/>
            </a:prstTxWarp>
            <a:spAutoFit/>
          </a:bodyPr>
          <a:lstStyle/>
          <a:p>
            <a:pPr eaLnBrk="1" hangingPunct="1"/>
            <a:r>
              <a:rPr lang="en-US">
                <a:latin typeface="Times New Roman" charset="0"/>
              </a:rPr>
              <a:t>filtered</a:t>
            </a:r>
          </a:p>
          <a:p>
            <a:pPr eaLnBrk="1" hangingPunct="1"/>
            <a:r>
              <a:rPr lang="en-US">
                <a:latin typeface="Times New Roman" charset="0"/>
              </a:rPr>
              <a:t>image </a:t>
            </a:r>
          </a:p>
        </p:txBody>
      </p:sp>
      <p:sp>
        <p:nvSpPr>
          <p:cNvPr id="48135" name="Text Box 7"/>
          <p:cNvSpPr txBox="1">
            <a:spLocks noChangeArrowheads="1"/>
          </p:cNvSpPr>
          <p:nvPr/>
        </p:nvSpPr>
        <p:spPr bwMode="auto">
          <a:xfrm>
            <a:off x="304800" y="1447800"/>
            <a:ext cx="1038225" cy="457200"/>
          </a:xfrm>
          <a:prstGeom prst="rect">
            <a:avLst/>
          </a:prstGeom>
          <a:noFill/>
          <a:ln w="9525">
            <a:noFill/>
            <a:miter lim="800000"/>
            <a:headEnd/>
            <a:tailEnd/>
          </a:ln>
          <a:effectLst/>
        </p:spPr>
        <p:txBody>
          <a:bodyPr wrap="none">
            <a:prstTxWarp prst="textNoShape">
              <a:avLst/>
            </a:prstTxWarp>
            <a:spAutoFit/>
          </a:bodyPr>
          <a:lstStyle/>
          <a:p>
            <a:pPr eaLnBrk="1" hangingPunct="1"/>
            <a:r>
              <a:rPr lang="en-US">
                <a:latin typeface="Times New Roman" charset="0"/>
              </a:rPr>
              <a:t>5</a:t>
            </a:r>
            <a:r>
              <a:rPr lang="en-US">
                <a:latin typeface="Times New Roman" charset="0"/>
                <a:ea typeface="Times New Roman" charset="0"/>
                <a:cs typeface="Times New Roman" charset="0"/>
              </a:rPr>
              <a:t>° </a:t>
            </a:r>
            <a:r>
              <a:rPr lang="en-US">
                <a:latin typeface="Times New Roman" charset="0"/>
              </a:rPr>
              <a:t>x 5</a:t>
            </a:r>
            <a:r>
              <a:rPr lang="en-US">
                <a:latin typeface="Times New Roman" charset="0"/>
                <a:ea typeface="Times New Roman" charset="0"/>
                <a:cs typeface="Times New Roman" charset="0"/>
              </a:rPr>
              <a:t>°</a:t>
            </a:r>
            <a:endParaRPr lang="en-US">
              <a:latin typeface="Times New Roman" charset="0"/>
            </a:endParaRPr>
          </a:p>
        </p:txBody>
      </p:sp>
    </p:spTree>
  </p:cSld>
  <p:clrMapOvr>
    <a:masterClrMapping/>
  </p:clrMapOvr>
  <p:transition/>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a:xfrm>
            <a:off x="381000" y="152400"/>
            <a:ext cx="8534400" cy="990600"/>
          </a:xfrm>
        </p:spPr>
        <p:txBody>
          <a:bodyPr>
            <a:normAutofit fontScale="90000"/>
          </a:bodyPr>
          <a:lstStyle/>
          <a:p>
            <a:r>
              <a:rPr lang="en-US" sz="3200"/>
              <a:t>GC Tidal Radii and Densities Depend on the Distance to the Galactic Center</a:t>
            </a:r>
            <a:endParaRPr lang="en-US"/>
          </a:p>
        </p:txBody>
      </p:sp>
      <p:pic>
        <p:nvPicPr>
          <p:cNvPr id="80899" name="Picture 3" descr="djorgovski_fig3.jpg                                            0004153EG'disk                         BCFC62BF:"/>
          <p:cNvPicPr>
            <a:picLocks noChangeAspect="1" noChangeArrowheads="1"/>
          </p:cNvPicPr>
          <p:nvPr/>
        </p:nvPicPr>
        <p:blipFill>
          <a:blip r:embed="rId2">
            <a:lum bright="-10000" contrast="36000"/>
          </a:blip>
          <a:srcRect/>
          <a:stretch>
            <a:fillRect/>
          </a:stretch>
        </p:blipFill>
        <p:spPr bwMode="auto">
          <a:xfrm>
            <a:off x="1676400" y="1447800"/>
            <a:ext cx="5626100" cy="2586038"/>
          </a:xfrm>
          <a:prstGeom prst="rect">
            <a:avLst/>
          </a:prstGeom>
          <a:noFill/>
        </p:spPr>
      </p:pic>
      <p:sp>
        <p:nvSpPr>
          <p:cNvPr id="80900" name="Text Box 4"/>
          <p:cNvSpPr txBox="1">
            <a:spLocks noChangeArrowheads="1"/>
          </p:cNvSpPr>
          <p:nvPr/>
        </p:nvSpPr>
        <p:spPr bwMode="auto">
          <a:xfrm>
            <a:off x="533400" y="1447800"/>
            <a:ext cx="1433513" cy="427038"/>
          </a:xfrm>
          <a:prstGeom prst="rect">
            <a:avLst/>
          </a:prstGeom>
          <a:noFill/>
          <a:ln w="9525">
            <a:noFill/>
            <a:miter lim="800000"/>
            <a:headEnd/>
            <a:tailEnd/>
          </a:ln>
          <a:effectLst/>
        </p:spPr>
        <p:txBody>
          <a:bodyPr wrap="none">
            <a:prstTxWarp prst="textNoShape">
              <a:avLst/>
            </a:prstTxWarp>
            <a:spAutoFit/>
          </a:bodyPr>
          <a:lstStyle/>
          <a:p>
            <a:r>
              <a:rPr lang="en-US" sz="2200"/>
              <a:t>tidal radius</a:t>
            </a:r>
          </a:p>
        </p:txBody>
      </p:sp>
      <p:sp>
        <p:nvSpPr>
          <p:cNvPr id="80901" name="Text Box 5"/>
          <p:cNvSpPr txBox="1">
            <a:spLocks noChangeArrowheads="1"/>
          </p:cNvSpPr>
          <p:nvPr/>
        </p:nvSpPr>
        <p:spPr bwMode="auto">
          <a:xfrm>
            <a:off x="7391400" y="1447800"/>
            <a:ext cx="1665288" cy="427038"/>
          </a:xfrm>
          <a:prstGeom prst="rect">
            <a:avLst/>
          </a:prstGeom>
          <a:noFill/>
          <a:ln w="9525">
            <a:noFill/>
            <a:miter lim="800000"/>
            <a:headEnd/>
            <a:tailEnd/>
          </a:ln>
          <a:effectLst/>
        </p:spPr>
        <p:txBody>
          <a:bodyPr wrap="none">
            <a:prstTxWarp prst="textNoShape">
              <a:avLst/>
            </a:prstTxWarp>
            <a:spAutoFit/>
          </a:bodyPr>
          <a:lstStyle/>
          <a:p>
            <a:r>
              <a:rPr lang="en-US" sz="2200"/>
              <a:t>mean density</a:t>
            </a:r>
          </a:p>
        </p:txBody>
      </p:sp>
      <p:sp>
        <p:nvSpPr>
          <p:cNvPr id="80902" name="Text Box 6"/>
          <p:cNvSpPr txBox="1">
            <a:spLocks noChangeArrowheads="1"/>
          </p:cNvSpPr>
          <p:nvPr/>
        </p:nvSpPr>
        <p:spPr bwMode="auto">
          <a:xfrm>
            <a:off x="3003550" y="4114800"/>
            <a:ext cx="3549650" cy="427038"/>
          </a:xfrm>
          <a:prstGeom prst="rect">
            <a:avLst/>
          </a:prstGeom>
          <a:noFill/>
          <a:ln w="9525">
            <a:noFill/>
            <a:miter lim="800000"/>
            <a:headEnd/>
            <a:tailEnd/>
          </a:ln>
          <a:effectLst/>
        </p:spPr>
        <p:txBody>
          <a:bodyPr wrap="none">
            <a:prstTxWarp prst="textNoShape">
              <a:avLst/>
            </a:prstTxWarp>
            <a:spAutoFit/>
          </a:bodyPr>
          <a:lstStyle/>
          <a:p>
            <a:r>
              <a:rPr lang="en-US" sz="2200"/>
              <a:t>distance to the Galactic center</a:t>
            </a:r>
          </a:p>
        </p:txBody>
      </p:sp>
      <p:sp>
        <p:nvSpPr>
          <p:cNvPr id="80903" name="Text Box 7"/>
          <p:cNvSpPr txBox="1">
            <a:spLocks noChangeArrowheads="1"/>
          </p:cNvSpPr>
          <p:nvPr/>
        </p:nvSpPr>
        <p:spPr bwMode="auto">
          <a:xfrm>
            <a:off x="914400" y="4648200"/>
            <a:ext cx="7620000" cy="1798638"/>
          </a:xfrm>
          <a:prstGeom prst="rect">
            <a:avLst/>
          </a:prstGeom>
          <a:noFill/>
          <a:ln w="9525">
            <a:noFill/>
            <a:miter lim="800000"/>
            <a:headEnd/>
            <a:tailEnd/>
          </a:ln>
          <a:effectLst/>
        </p:spPr>
        <p:txBody>
          <a:bodyPr>
            <a:prstTxWarp prst="textNoShape">
              <a:avLst/>
            </a:prstTxWarp>
            <a:spAutoFit/>
          </a:bodyPr>
          <a:lstStyle/>
          <a:p>
            <a:pPr>
              <a:lnSpc>
                <a:spcPct val="80000"/>
              </a:lnSpc>
            </a:pPr>
            <a:r>
              <a:rPr lang="en-US" sz="2800"/>
              <a:t>The trend follows the halo density profile, </a:t>
            </a:r>
            <a:r>
              <a:rPr lang="en-US" sz="2800">
                <a:sym typeface="Symbol" charset="2"/>
              </a:rPr>
              <a:t> ~ </a:t>
            </a:r>
            <a:r>
              <a:rPr lang="en-US" sz="2800" i="1">
                <a:sym typeface="Symbol" charset="2"/>
              </a:rPr>
              <a:t>R</a:t>
            </a:r>
            <a:r>
              <a:rPr lang="en-US" sz="2800" baseline="30000">
                <a:sym typeface="Symbol" charset="2"/>
              </a:rPr>
              <a:t>-2</a:t>
            </a:r>
            <a:r>
              <a:rPr lang="en-US" sz="2800">
                <a:sym typeface="Symbol" charset="2"/>
              </a:rPr>
              <a:t>, as may be expected.</a:t>
            </a:r>
            <a:endParaRPr lang="en-US" sz="2800" baseline="30000">
              <a:sym typeface="Symbol" charset="2"/>
            </a:endParaRPr>
          </a:p>
          <a:p>
            <a:pPr>
              <a:lnSpc>
                <a:spcPct val="80000"/>
              </a:lnSpc>
            </a:pPr>
            <a:endParaRPr lang="en-US" sz="2800">
              <a:sym typeface="Symbol" charset="2"/>
            </a:endParaRPr>
          </a:p>
          <a:p>
            <a:pPr>
              <a:lnSpc>
                <a:spcPct val="80000"/>
              </a:lnSpc>
            </a:pPr>
            <a:r>
              <a:rPr lang="en-US" sz="2800">
                <a:sym typeface="Symbol" charset="2"/>
              </a:rPr>
              <a:t>Cluster tidal radii are set by the mean density at the perigalacticon of their orbit.</a:t>
            </a:r>
            <a:endParaRPr lang="en-US" sz="2800"/>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1922" name="Picture 2" descr="gc-aj-fig8.jpg                                                 0004155AG'disk                         BCFC62BF:"/>
          <p:cNvPicPr>
            <a:picLocks noChangeAspect="1" noChangeArrowheads="1"/>
          </p:cNvPicPr>
          <p:nvPr/>
        </p:nvPicPr>
        <p:blipFill>
          <a:blip r:embed="rId2">
            <a:lum bright="-16000" contrast="30000"/>
          </a:blip>
          <a:srcRect/>
          <a:stretch>
            <a:fillRect/>
          </a:stretch>
        </p:blipFill>
        <p:spPr bwMode="auto">
          <a:xfrm>
            <a:off x="3886200" y="85284"/>
            <a:ext cx="5235575" cy="6772716"/>
          </a:xfrm>
          <a:prstGeom prst="rect">
            <a:avLst/>
          </a:prstGeom>
          <a:noFill/>
        </p:spPr>
      </p:pic>
      <p:sp>
        <p:nvSpPr>
          <p:cNvPr id="81923" name="Rectangle 3"/>
          <p:cNvSpPr>
            <a:spLocks noGrp="1" noChangeArrowheads="1"/>
          </p:cNvSpPr>
          <p:nvPr>
            <p:ph type="title"/>
          </p:nvPr>
        </p:nvSpPr>
        <p:spPr>
          <a:xfrm>
            <a:off x="228600" y="228600"/>
            <a:ext cx="3962400" cy="1524000"/>
          </a:xfrm>
          <a:noFill/>
          <a:ln/>
        </p:spPr>
        <p:txBody>
          <a:bodyPr/>
          <a:lstStyle/>
          <a:p>
            <a:pPr algn="l"/>
            <a:r>
              <a:rPr lang="en-US" sz="3000"/>
              <a:t>GC Properties Depend on Their Position in the Galaxy</a:t>
            </a:r>
            <a:endParaRPr lang="en-US"/>
          </a:p>
        </p:txBody>
      </p:sp>
      <p:sp>
        <p:nvSpPr>
          <p:cNvPr id="81924" name="Text Box 4"/>
          <p:cNvSpPr txBox="1">
            <a:spLocks noChangeArrowheads="1"/>
          </p:cNvSpPr>
          <p:nvPr/>
        </p:nvSpPr>
        <p:spPr bwMode="auto">
          <a:xfrm>
            <a:off x="304800" y="1905000"/>
            <a:ext cx="3581400" cy="3743325"/>
          </a:xfrm>
          <a:prstGeom prst="rect">
            <a:avLst/>
          </a:prstGeom>
          <a:noFill/>
          <a:ln w="9525">
            <a:noFill/>
            <a:miter lim="800000"/>
            <a:headEnd/>
            <a:tailEnd/>
          </a:ln>
          <a:effectLst/>
        </p:spPr>
        <p:txBody>
          <a:bodyPr>
            <a:prstTxWarp prst="textNoShape">
              <a:avLst/>
            </a:prstTxWarp>
            <a:spAutoFit/>
          </a:bodyPr>
          <a:lstStyle/>
          <a:p>
            <a:r>
              <a:rPr lang="en-US"/>
              <a:t>More concentrated and denser clusters are found closer to the Galactic center and plane.</a:t>
            </a:r>
          </a:p>
          <a:p>
            <a:endParaRPr lang="en-US"/>
          </a:p>
          <a:p>
            <a:r>
              <a:rPr lang="en-US"/>
              <a:t>They are more likely to last in the tidal field, and tidal shocks also accelerate the evolution towards the core collapse.</a:t>
            </a: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2000"/>
          </a:xfrm>
        </p:spPr>
        <p:txBody>
          <a:bodyPr>
            <a:normAutofit/>
          </a:bodyPr>
          <a:lstStyle/>
          <a:p>
            <a:r>
              <a:rPr lang="en-US" dirty="0" smtClean="0"/>
              <a:t>Tidal Dissolution of Open Clusters</a:t>
            </a:r>
            <a:endParaRPr lang="en-US" dirty="0"/>
          </a:p>
        </p:txBody>
      </p:sp>
      <p:pic>
        <p:nvPicPr>
          <p:cNvPr id="3" name="Picture 2" descr="ClusterLumFn.jpg"/>
          <p:cNvPicPr>
            <a:picLocks noChangeAspect="1"/>
          </p:cNvPicPr>
          <p:nvPr/>
        </p:nvPicPr>
        <p:blipFill>
          <a:blip r:embed="rId2"/>
          <a:stretch>
            <a:fillRect/>
          </a:stretch>
        </p:blipFill>
        <p:spPr>
          <a:xfrm>
            <a:off x="457200" y="990600"/>
            <a:ext cx="5962650" cy="3351009"/>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6867" name="Picture 3" descr="C:\Documents and Settings\gmeylan\My Documents\talks\20020624padova\johnherschel1.jpg"/>
          <p:cNvPicPr>
            <a:picLocks noChangeAspect="1" noChangeArrowheads="1"/>
          </p:cNvPicPr>
          <p:nvPr/>
        </p:nvPicPr>
        <p:blipFill>
          <a:blip r:embed="rId2"/>
          <a:srcRect/>
          <a:stretch>
            <a:fillRect/>
          </a:stretch>
        </p:blipFill>
        <p:spPr bwMode="auto">
          <a:xfrm>
            <a:off x="152400" y="1899115"/>
            <a:ext cx="4495800" cy="4842993"/>
          </a:xfrm>
          <a:prstGeom prst="rect">
            <a:avLst/>
          </a:prstGeom>
          <a:noFill/>
          <a:ln w="28575">
            <a:solidFill>
              <a:schemeClr val="tx1"/>
            </a:solidFill>
            <a:miter lim="800000"/>
            <a:headEnd/>
            <a:tailEnd/>
          </a:ln>
        </p:spPr>
      </p:pic>
      <p:pic>
        <p:nvPicPr>
          <p:cNvPr id="36868" name="Picture 4" descr="C:\Documents and Settings\gmeylan\My Documents\talks\20020624padova\johnherschel2.jpg"/>
          <p:cNvPicPr>
            <a:picLocks noChangeAspect="1" noChangeArrowheads="1"/>
          </p:cNvPicPr>
          <p:nvPr/>
        </p:nvPicPr>
        <p:blipFill>
          <a:blip r:embed="rId3"/>
          <a:srcRect/>
          <a:stretch>
            <a:fillRect/>
          </a:stretch>
        </p:blipFill>
        <p:spPr bwMode="auto">
          <a:xfrm>
            <a:off x="4876799" y="2285999"/>
            <a:ext cx="4133851" cy="3380051"/>
          </a:xfrm>
          <a:prstGeom prst="rect">
            <a:avLst/>
          </a:prstGeom>
          <a:noFill/>
          <a:ln w="9525">
            <a:solidFill>
              <a:schemeClr val="tx1"/>
            </a:solidFill>
            <a:miter lim="800000"/>
            <a:headEnd/>
            <a:tailEnd/>
          </a:ln>
        </p:spPr>
      </p:pic>
      <p:sp>
        <p:nvSpPr>
          <p:cNvPr id="36869" name="Text Box 5"/>
          <p:cNvSpPr txBox="1">
            <a:spLocks noChangeArrowheads="1"/>
          </p:cNvSpPr>
          <p:nvPr/>
        </p:nvSpPr>
        <p:spPr bwMode="auto">
          <a:xfrm>
            <a:off x="76200" y="152400"/>
            <a:ext cx="3276600" cy="1569660"/>
          </a:xfrm>
          <a:prstGeom prst="rect">
            <a:avLst/>
          </a:prstGeom>
          <a:noFill/>
          <a:ln w="9525">
            <a:noFill/>
            <a:miter lim="800000"/>
            <a:headEnd/>
            <a:tailEnd/>
          </a:ln>
          <a:effectLst/>
        </p:spPr>
        <p:txBody>
          <a:bodyPr wrap="square">
            <a:prstTxWarp prst="textNoShape">
              <a:avLst/>
            </a:prstTxWarp>
            <a:spAutoFit/>
          </a:bodyPr>
          <a:lstStyle/>
          <a:p>
            <a:pPr eaLnBrk="1" hangingPunct="1"/>
            <a:r>
              <a:rPr lang="en-US" sz="2400" dirty="0">
                <a:latin typeface="Times New Roman" charset="0"/>
              </a:rPr>
              <a:t>Most Galactic GC’s were originally catalogued by Charles Messier and William Herschel</a:t>
            </a:r>
          </a:p>
        </p:txBody>
      </p:sp>
      <p:sp>
        <p:nvSpPr>
          <p:cNvPr id="36870" name="Text Box 6"/>
          <p:cNvSpPr txBox="1">
            <a:spLocks noChangeArrowheads="1"/>
          </p:cNvSpPr>
          <p:nvPr/>
        </p:nvSpPr>
        <p:spPr bwMode="auto">
          <a:xfrm>
            <a:off x="304800" y="2133600"/>
            <a:ext cx="646331" cy="369332"/>
          </a:xfrm>
          <a:prstGeom prst="rect">
            <a:avLst/>
          </a:prstGeom>
          <a:noFill/>
          <a:ln w="9525">
            <a:noFill/>
            <a:miter lim="800000"/>
            <a:headEnd/>
            <a:tailEnd/>
          </a:ln>
          <a:effectLst/>
        </p:spPr>
        <p:txBody>
          <a:bodyPr wrap="none">
            <a:prstTxWarp prst="textNoShape">
              <a:avLst/>
            </a:prstTxWarp>
            <a:spAutoFit/>
          </a:bodyPr>
          <a:lstStyle/>
          <a:p>
            <a:pPr eaLnBrk="1" hangingPunct="1"/>
            <a:r>
              <a:rPr lang="en-US" b="1" dirty="0">
                <a:solidFill>
                  <a:srgbClr val="800000"/>
                </a:solidFill>
                <a:latin typeface="Times New Roman" charset="0"/>
              </a:rPr>
              <a:t>1847</a:t>
            </a:r>
          </a:p>
        </p:txBody>
      </p:sp>
      <p:sp>
        <p:nvSpPr>
          <p:cNvPr id="36871" name="Text Box 7"/>
          <p:cNvSpPr txBox="1">
            <a:spLocks noChangeArrowheads="1"/>
          </p:cNvSpPr>
          <p:nvPr/>
        </p:nvSpPr>
        <p:spPr bwMode="auto">
          <a:xfrm>
            <a:off x="4876800" y="2286000"/>
            <a:ext cx="976637" cy="430887"/>
          </a:xfrm>
          <a:prstGeom prst="rect">
            <a:avLst/>
          </a:prstGeom>
          <a:noFill/>
          <a:ln w="9525">
            <a:noFill/>
            <a:miter lim="800000"/>
            <a:headEnd/>
            <a:tailEnd/>
          </a:ln>
          <a:effectLst/>
        </p:spPr>
        <p:txBody>
          <a:bodyPr wrap="none">
            <a:prstTxWarp prst="textNoShape">
              <a:avLst/>
            </a:prstTxWarp>
            <a:spAutoFit/>
          </a:bodyPr>
          <a:lstStyle/>
          <a:p>
            <a:pPr eaLnBrk="1" hangingPunct="1"/>
            <a:r>
              <a:rPr lang="en-US" sz="2200" b="1" dirty="0">
                <a:latin typeface="Times New Roman" charset="0"/>
              </a:rPr>
              <a:t>47 </a:t>
            </a:r>
            <a:r>
              <a:rPr lang="en-US" sz="2200" b="1" dirty="0" err="1">
                <a:latin typeface="Times New Roman" charset="0"/>
              </a:rPr>
              <a:t>Tuc</a:t>
            </a:r>
            <a:endParaRPr lang="en-US" sz="2200" b="1" dirty="0">
              <a:latin typeface="Times New Roman" charset="0"/>
            </a:endParaRPr>
          </a:p>
        </p:txBody>
      </p:sp>
      <p:pic>
        <p:nvPicPr>
          <p:cNvPr id="9" name="Picture 6" descr="C:\Documents and Settings\gmeylan\My Documents\talks\20020624padova\williamherschel2.jpg"/>
          <p:cNvPicPr>
            <a:picLocks noChangeAspect="1" noChangeArrowheads="1"/>
          </p:cNvPicPr>
          <p:nvPr/>
        </p:nvPicPr>
        <p:blipFill>
          <a:blip r:embed="rId4"/>
          <a:srcRect l="5275" r="1319"/>
          <a:stretch>
            <a:fillRect/>
          </a:stretch>
        </p:blipFill>
        <p:spPr bwMode="auto">
          <a:xfrm>
            <a:off x="3488491" y="76200"/>
            <a:ext cx="5579309" cy="2057400"/>
          </a:xfrm>
          <a:prstGeom prst="rect">
            <a:avLst/>
          </a:prstGeom>
          <a:noFill/>
          <a:ln w="9525">
            <a:solidFill>
              <a:schemeClr val="tx1"/>
            </a:solidFill>
            <a:miter lim="800000"/>
            <a:headEnd/>
            <a:tailEnd/>
          </a:ln>
        </p:spPr>
      </p:pic>
      <p:sp>
        <p:nvSpPr>
          <p:cNvPr id="10" name="Line 8"/>
          <p:cNvSpPr>
            <a:spLocks noChangeShapeType="1"/>
          </p:cNvSpPr>
          <p:nvPr/>
        </p:nvSpPr>
        <p:spPr bwMode="auto">
          <a:xfrm flipV="1">
            <a:off x="7581900" y="1371600"/>
            <a:ext cx="342900" cy="304800"/>
          </a:xfrm>
          <a:prstGeom prst="line">
            <a:avLst/>
          </a:prstGeom>
          <a:noFill/>
          <a:ln w="38100">
            <a:solidFill>
              <a:srgbClr val="FF0000"/>
            </a:solidFill>
            <a:round/>
            <a:headEnd/>
            <a:tailEnd type="triangle" w="med" len="med"/>
          </a:ln>
          <a:effectLst/>
        </p:spPr>
        <p:txBody>
          <a:bodyPr>
            <a:prstTxWarp prst="textNoShape">
              <a:avLst/>
            </a:prstTxWarp>
          </a:bodyPr>
          <a:lstStyle/>
          <a:p>
            <a:endParaRPr lang="en-US"/>
          </a:p>
        </p:txBody>
      </p:sp>
      <p:sp>
        <p:nvSpPr>
          <p:cNvPr id="11" name="Text Box 9"/>
          <p:cNvSpPr txBox="1">
            <a:spLocks noChangeArrowheads="1"/>
          </p:cNvSpPr>
          <p:nvPr/>
        </p:nvSpPr>
        <p:spPr bwMode="auto">
          <a:xfrm>
            <a:off x="7126826" y="1622859"/>
            <a:ext cx="1788573" cy="369332"/>
          </a:xfrm>
          <a:prstGeom prst="rect">
            <a:avLst/>
          </a:prstGeom>
          <a:noFill/>
          <a:ln w="9525">
            <a:noFill/>
            <a:miter lim="800000"/>
            <a:headEnd/>
            <a:tailEnd/>
          </a:ln>
          <a:effectLst/>
        </p:spPr>
        <p:txBody>
          <a:bodyPr wrap="square">
            <a:prstTxWarp prst="textNoShape">
              <a:avLst/>
            </a:prstTxWarp>
            <a:spAutoFit/>
          </a:bodyPr>
          <a:lstStyle/>
          <a:p>
            <a:r>
              <a:rPr lang="en-US" dirty="0" smtClean="0">
                <a:solidFill>
                  <a:srgbClr val="000000"/>
                </a:solidFill>
              </a:rPr>
              <a:t>Globular cluster</a:t>
            </a:r>
            <a:endParaRPr lang="en-US" dirty="0">
              <a:solidFill>
                <a:srgbClr val="000000"/>
              </a:solidFill>
            </a:endParaRPr>
          </a:p>
        </p:txBody>
      </p:sp>
      <p:sp>
        <p:nvSpPr>
          <p:cNvPr id="12" name="Rectangle 2"/>
          <p:cNvSpPr txBox="1">
            <a:spLocks noChangeArrowheads="1"/>
          </p:cNvSpPr>
          <p:nvPr/>
        </p:nvSpPr>
        <p:spPr>
          <a:xfrm>
            <a:off x="4648200" y="0"/>
            <a:ext cx="3733800" cy="457200"/>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000" b="1" i="0" u="none" strike="noStrike" kern="1200" cap="none" spc="0" normalizeH="0" baseline="0" noProof="0" dirty="0" smtClean="0">
                <a:ln>
                  <a:noFill/>
                </a:ln>
                <a:effectLst/>
                <a:uLnTx/>
                <a:uFillTx/>
                <a:latin typeface="Times New Roman"/>
                <a:ea typeface="+mj-ea"/>
                <a:cs typeface="Times New Roman"/>
              </a:rPr>
              <a:t>William Herschel  (1738-1822)</a:t>
            </a:r>
            <a:endParaRPr kumimoji="0" lang="en-US" sz="2000" b="1" i="0" u="none" strike="noStrike" kern="1200" cap="none" spc="0" normalizeH="0" baseline="0" noProof="0" dirty="0">
              <a:ln>
                <a:noFill/>
              </a:ln>
              <a:effectLst/>
              <a:uLnTx/>
              <a:uFillTx/>
              <a:latin typeface="Times New Roman"/>
              <a:ea typeface="+mj-ea"/>
              <a:cs typeface="Times New Roman"/>
            </a:endParaRPr>
          </a:p>
        </p:txBody>
      </p:sp>
      <p:sp>
        <p:nvSpPr>
          <p:cNvPr id="14" name="Rectangle 2"/>
          <p:cNvSpPr txBox="1">
            <a:spLocks noChangeArrowheads="1"/>
          </p:cNvSpPr>
          <p:nvPr/>
        </p:nvSpPr>
        <p:spPr>
          <a:xfrm>
            <a:off x="5257800" y="5181600"/>
            <a:ext cx="3581400" cy="533400"/>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000" b="1" i="0" u="none" strike="noStrike" kern="1200" cap="none" spc="0" normalizeH="0" baseline="0" noProof="0" dirty="0" smtClean="0">
                <a:ln>
                  <a:noFill/>
                </a:ln>
                <a:solidFill>
                  <a:schemeClr val="tx1"/>
                </a:solidFill>
                <a:effectLst/>
                <a:uLnTx/>
                <a:uFillTx/>
                <a:latin typeface="Times New Roman"/>
                <a:ea typeface="+mj-ea"/>
                <a:cs typeface="Times New Roman"/>
              </a:rPr>
              <a:t>John Herschel (1792-1871)</a:t>
            </a:r>
            <a:endParaRPr kumimoji="0" lang="en-US" sz="2000" b="1" i="0" u="none" strike="noStrike" kern="1200" cap="none" spc="0" normalizeH="0" baseline="0" noProof="0" dirty="0">
              <a:ln>
                <a:noFill/>
              </a:ln>
              <a:solidFill>
                <a:schemeClr val="tx1"/>
              </a:solidFill>
              <a:effectLst/>
              <a:uLnTx/>
              <a:uFillTx/>
              <a:latin typeface="Times New Roman"/>
              <a:ea typeface="+mj-ea"/>
              <a:cs typeface="Times New Roman"/>
            </a:endParaRPr>
          </a:p>
        </p:txBody>
      </p:sp>
      <p:sp>
        <p:nvSpPr>
          <p:cNvPr id="15" name="Text Box 5"/>
          <p:cNvSpPr txBox="1">
            <a:spLocks noChangeArrowheads="1"/>
          </p:cNvSpPr>
          <p:nvPr/>
        </p:nvSpPr>
        <p:spPr bwMode="auto">
          <a:xfrm>
            <a:off x="4876799" y="5950803"/>
            <a:ext cx="4038599" cy="830997"/>
          </a:xfrm>
          <a:prstGeom prst="rect">
            <a:avLst/>
          </a:prstGeom>
          <a:noFill/>
          <a:ln w="9525">
            <a:noFill/>
            <a:miter lim="800000"/>
            <a:headEnd/>
            <a:tailEnd/>
          </a:ln>
          <a:effectLst/>
        </p:spPr>
        <p:txBody>
          <a:bodyPr wrap="square">
            <a:prstTxWarp prst="textNoShape">
              <a:avLst/>
            </a:prstTxWarp>
            <a:spAutoFit/>
          </a:bodyPr>
          <a:lstStyle/>
          <a:p>
            <a:pPr eaLnBrk="1" hangingPunct="1"/>
            <a:r>
              <a:rPr lang="en-US" sz="2400" dirty="0" smtClean="0">
                <a:latin typeface="Times New Roman" charset="0"/>
              </a:rPr>
              <a:t>… and some are still being found today</a:t>
            </a:r>
            <a:endParaRPr lang="en-US" sz="2400" dirty="0">
              <a:latin typeface="Times New Roman" charset="0"/>
            </a:endParaRPr>
          </a:p>
        </p:txBody>
      </p:sp>
    </p:spTree>
  </p:cSld>
  <p:clrMapOvr>
    <a:masterClrMapping/>
  </p:clrMapOvr>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7895" name="Picture 7" descr="47_tuc_full.jpg                                                00038FF1G'disk                         BCFC62BF:"/>
          <p:cNvPicPr>
            <a:picLocks noChangeAspect="1" noChangeArrowheads="1"/>
          </p:cNvPicPr>
          <p:nvPr/>
        </p:nvPicPr>
        <p:blipFill>
          <a:blip r:embed="rId2"/>
          <a:srcRect l="2057" t="10800" r="2057" b="18655"/>
          <a:stretch>
            <a:fillRect/>
          </a:stretch>
        </p:blipFill>
        <p:spPr bwMode="auto">
          <a:xfrm>
            <a:off x="0" y="-189700"/>
            <a:ext cx="9144000" cy="7047764"/>
          </a:xfrm>
          <a:prstGeom prst="rect">
            <a:avLst/>
          </a:prstGeom>
          <a:noFill/>
        </p:spPr>
      </p:pic>
      <p:sp>
        <p:nvSpPr>
          <p:cNvPr id="37896" name="Text Box 8"/>
          <p:cNvSpPr txBox="1">
            <a:spLocks noChangeArrowheads="1"/>
          </p:cNvSpPr>
          <p:nvPr/>
        </p:nvSpPr>
        <p:spPr bwMode="auto">
          <a:xfrm>
            <a:off x="6156325" y="244475"/>
            <a:ext cx="2686050" cy="822325"/>
          </a:xfrm>
          <a:prstGeom prst="rect">
            <a:avLst/>
          </a:prstGeom>
          <a:noFill/>
          <a:ln w="9525">
            <a:noFill/>
            <a:miter lim="800000"/>
            <a:headEnd/>
            <a:tailEnd/>
          </a:ln>
          <a:effectLst/>
        </p:spPr>
        <p:txBody>
          <a:bodyPr wrap="none">
            <a:prstTxWarp prst="textNoShape">
              <a:avLst/>
            </a:prstTxWarp>
            <a:spAutoFit/>
          </a:bodyPr>
          <a:lstStyle/>
          <a:p>
            <a:pPr algn="r"/>
            <a:r>
              <a:rPr lang="en-US" b="1">
                <a:solidFill>
                  <a:srgbClr val="FFFF08"/>
                </a:solidFill>
              </a:rPr>
              <a:t>47 Tuc = NGC 104,</a:t>
            </a:r>
          </a:p>
          <a:p>
            <a:pPr algn="r"/>
            <a:r>
              <a:rPr lang="en-US" b="1">
                <a:solidFill>
                  <a:srgbClr val="FFFF08"/>
                </a:solidFill>
              </a:rPr>
              <a:t>2MASS image</a:t>
            </a:r>
          </a:p>
        </p:txBody>
      </p:sp>
    </p:spTree>
  </p:cSld>
  <p:clrMapOvr>
    <a:masterClrMapping/>
  </p:clrMapOvr>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Range of GC Luminosities</a:t>
            </a:r>
            <a:endParaRPr lang="en-US" dirty="0"/>
          </a:p>
        </p:txBody>
      </p:sp>
      <p:pic>
        <p:nvPicPr>
          <p:cNvPr id="4" name="Picture 3" descr="OmCen.jpg"/>
          <p:cNvPicPr>
            <a:picLocks noChangeAspect="1"/>
          </p:cNvPicPr>
          <p:nvPr/>
        </p:nvPicPr>
        <p:blipFill>
          <a:blip r:embed="rId2"/>
          <a:srcRect l="10014" t="10014" r="10014" b="10014"/>
          <a:stretch>
            <a:fillRect/>
          </a:stretch>
        </p:blipFill>
        <p:spPr>
          <a:xfrm>
            <a:off x="0" y="1307068"/>
            <a:ext cx="4572000" cy="4571972"/>
          </a:xfrm>
          <a:prstGeom prst="rect">
            <a:avLst/>
          </a:prstGeom>
          <a:ln>
            <a:solidFill>
              <a:srgbClr val="000000"/>
            </a:solidFill>
          </a:ln>
        </p:spPr>
      </p:pic>
      <p:pic>
        <p:nvPicPr>
          <p:cNvPr id="5" name="Picture 4" descr="AM4.jpg"/>
          <p:cNvPicPr>
            <a:picLocks noChangeAspect="1"/>
          </p:cNvPicPr>
          <p:nvPr/>
        </p:nvPicPr>
        <p:blipFill>
          <a:blip r:embed="rId3"/>
          <a:srcRect l="10014" t="10014" r="10014" b="10014"/>
          <a:stretch>
            <a:fillRect/>
          </a:stretch>
        </p:blipFill>
        <p:spPr>
          <a:xfrm>
            <a:off x="4572000" y="1307068"/>
            <a:ext cx="4572000" cy="4572000"/>
          </a:xfrm>
          <a:prstGeom prst="rect">
            <a:avLst/>
          </a:prstGeom>
          <a:ln>
            <a:solidFill>
              <a:schemeClr val="tx1"/>
            </a:solidFill>
          </a:ln>
        </p:spPr>
      </p:pic>
      <p:sp>
        <p:nvSpPr>
          <p:cNvPr id="6" name="TextBox 5"/>
          <p:cNvSpPr txBox="1"/>
          <p:nvPr/>
        </p:nvSpPr>
        <p:spPr>
          <a:xfrm>
            <a:off x="76200" y="849868"/>
            <a:ext cx="4561056" cy="430887"/>
          </a:xfrm>
          <a:prstGeom prst="rect">
            <a:avLst/>
          </a:prstGeom>
          <a:noFill/>
        </p:spPr>
        <p:txBody>
          <a:bodyPr wrap="none" rtlCol="0">
            <a:spAutoFit/>
          </a:bodyPr>
          <a:lstStyle/>
          <a:p>
            <a:r>
              <a:rPr lang="en-US" sz="2200" dirty="0" smtClean="0">
                <a:latin typeface="Times New Roman"/>
                <a:cs typeface="Times New Roman"/>
              </a:rPr>
              <a:t>Omega </a:t>
            </a:r>
            <a:r>
              <a:rPr lang="en-US" sz="2200" dirty="0" err="1" smtClean="0">
                <a:latin typeface="Times New Roman"/>
                <a:cs typeface="Times New Roman"/>
              </a:rPr>
              <a:t>Cen</a:t>
            </a:r>
            <a:r>
              <a:rPr lang="en-US" sz="2200" dirty="0" smtClean="0">
                <a:latin typeface="Times New Roman"/>
                <a:cs typeface="Times New Roman"/>
              </a:rPr>
              <a:t> = NGC 5139 (M</a:t>
            </a:r>
            <a:r>
              <a:rPr lang="en-US" sz="2200" baseline="-25000" dirty="0" smtClean="0">
                <a:latin typeface="Times New Roman"/>
                <a:cs typeface="Times New Roman"/>
              </a:rPr>
              <a:t>V </a:t>
            </a:r>
            <a:r>
              <a:rPr lang="en-US" sz="2200" dirty="0" smtClean="0">
                <a:latin typeface="Times New Roman"/>
                <a:cs typeface="Times New Roman"/>
              </a:rPr>
              <a:t>= -10.3)</a:t>
            </a:r>
            <a:endParaRPr lang="en-US" sz="2200" dirty="0">
              <a:latin typeface="Times New Roman"/>
              <a:cs typeface="Times New Roman"/>
            </a:endParaRPr>
          </a:p>
        </p:txBody>
      </p:sp>
      <p:sp>
        <p:nvSpPr>
          <p:cNvPr id="7" name="TextBox 6"/>
          <p:cNvSpPr txBox="1"/>
          <p:nvPr/>
        </p:nvSpPr>
        <p:spPr>
          <a:xfrm>
            <a:off x="5638800" y="849868"/>
            <a:ext cx="2215862" cy="430887"/>
          </a:xfrm>
          <a:prstGeom prst="rect">
            <a:avLst/>
          </a:prstGeom>
          <a:noFill/>
        </p:spPr>
        <p:txBody>
          <a:bodyPr wrap="none" rtlCol="0">
            <a:spAutoFit/>
          </a:bodyPr>
          <a:lstStyle/>
          <a:p>
            <a:r>
              <a:rPr lang="en-US" sz="2200" dirty="0" smtClean="0">
                <a:latin typeface="Times New Roman"/>
                <a:cs typeface="Times New Roman"/>
              </a:rPr>
              <a:t>AM 4 (M</a:t>
            </a:r>
            <a:r>
              <a:rPr lang="en-US" sz="2200" baseline="-25000" dirty="0" smtClean="0">
                <a:latin typeface="Times New Roman"/>
                <a:cs typeface="Times New Roman"/>
              </a:rPr>
              <a:t>V </a:t>
            </a:r>
            <a:r>
              <a:rPr lang="en-US" sz="2200" dirty="0" smtClean="0">
                <a:latin typeface="Times New Roman"/>
                <a:cs typeface="Times New Roman"/>
              </a:rPr>
              <a:t>= -1.6)</a:t>
            </a:r>
            <a:endParaRPr lang="en-US" sz="2200" dirty="0">
              <a:latin typeface="Times New Roman"/>
              <a:cs typeface="Times New Roman"/>
            </a:endParaRPr>
          </a:p>
        </p:txBody>
      </p:sp>
      <p:sp>
        <p:nvSpPr>
          <p:cNvPr id="8" name="TextBox 7"/>
          <p:cNvSpPr txBox="1"/>
          <p:nvPr/>
        </p:nvSpPr>
        <p:spPr>
          <a:xfrm>
            <a:off x="3048000" y="5955268"/>
            <a:ext cx="2852063" cy="369332"/>
          </a:xfrm>
          <a:prstGeom prst="rect">
            <a:avLst/>
          </a:prstGeom>
          <a:noFill/>
        </p:spPr>
        <p:txBody>
          <a:bodyPr wrap="none" rtlCol="0">
            <a:spAutoFit/>
          </a:bodyPr>
          <a:lstStyle/>
          <a:p>
            <a:r>
              <a:rPr lang="en-US" dirty="0" smtClean="0">
                <a:latin typeface="Times New Roman"/>
                <a:cs typeface="Times New Roman"/>
              </a:rPr>
              <a:t>DSS Blue, FOV = 36 </a:t>
            </a:r>
            <a:r>
              <a:rPr lang="en-US" dirty="0" err="1" smtClean="0">
                <a:latin typeface="Times New Roman"/>
                <a:cs typeface="Times New Roman"/>
              </a:rPr>
              <a:t>arcmin</a:t>
            </a:r>
            <a:endParaRPr lang="en-US" dirty="0">
              <a:latin typeface="Times New Roman"/>
              <a:cs typeface="Times New Roman"/>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0" y="0"/>
            <a:ext cx="9144000" cy="762000"/>
          </a:xfrm>
        </p:spPr>
        <p:txBody>
          <a:bodyPr>
            <a:normAutofit/>
          </a:bodyPr>
          <a:lstStyle/>
          <a:p>
            <a:r>
              <a:rPr lang="en-US" dirty="0"/>
              <a:t>Globular Cluster Properties</a:t>
            </a:r>
          </a:p>
        </p:txBody>
      </p:sp>
      <p:pic>
        <p:nvPicPr>
          <p:cNvPr id="59395" name="Picture 3" descr="GCprop.table.pdf                                               00041414G'disk                         BCFC62BF:"/>
          <p:cNvPicPr>
            <a:picLocks noChangeAspect="1" noChangeArrowheads="1"/>
          </p:cNvPicPr>
          <p:nvPr/>
        </p:nvPicPr>
        <p:blipFill>
          <a:blip r:embed="rId2"/>
          <a:srcRect/>
          <a:stretch>
            <a:fillRect/>
          </a:stretch>
        </p:blipFill>
        <p:spPr bwMode="auto">
          <a:xfrm>
            <a:off x="228600" y="990600"/>
            <a:ext cx="8839200" cy="5351463"/>
          </a:xfrm>
          <a:prstGeom prst="rect">
            <a:avLst/>
          </a:prstGeom>
          <a:noFill/>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304800" y="228600"/>
            <a:ext cx="8534400" cy="1981200"/>
          </a:xfrm>
        </p:spPr>
        <p:txBody>
          <a:bodyPr>
            <a:normAutofit fontScale="90000"/>
          </a:bodyPr>
          <a:lstStyle/>
          <a:p>
            <a:pPr algn="l">
              <a:lnSpc>
                <a:spcPct val="90000"/>
              </a:lnSpc>
            </a:pPr>
            <a:r>
              <a:rPr lang="en-US" sz="2800" b="0">
                <a:solidFill>
                  <a:schemeClr val="tx1"/>
                </a:solidFill>
              </a:rPr>
              <a:t>Globular clusters are strongly concentrated in the Galaxy, but their system extends out to tens of kpc.</a:t>
            </a:r>
            <a:br>
              <a:rPr lang="en-US" sz="2800" b="0">
                <a:solidFill>
                  <a:schemeClr val="tx1"/>
                </a:solidFill>
              </a:rPr>
            </a:br>
            <a:r>
              <a:rPr lang="en-US" sz="2800" b="0">
                <a:solidFill>
                  <a:schemeClr val="tx1"/>
                </a:solidFill>
              </a:rPr>
              <a:t>They belong to the stellar halo and thick disk populations.</a:t>
            </a:r>
            <a:br>
              <a:rPr lang="en-US" sz="2800" b="0">
                <a:solidFill>
                  <a:schemeClr val="tx1"/>
                </a:solidFill>
              </a:rPr>
            </a:br>
            <a:r>
              <a:rPr lang="en-US" sz="2800" b="0">
                <a:solidFill>
                  <a:schemeClr val="tx1"/>
                </a:solidFill>
              </a:rPr>
              <a:t>They are old, and generally metal-poor: fossil evidence from the early phases of Galaxy formation.</a:t>
            </a:r>
            <a:endParaRPr lang="en-US" sz="3200">
              <a:solidFill>
                <a:schemeClr val="tx1"/>
              </a:solidFill>
            </a:endParaRPr>
          </a:p>
        </p:txBody>
      </p:sp>
      <p:sp>
        <p:nvSpPr>
          <p:cNvPr id="38915" name="Text Box 3"/>
          <p:cNvSpPr txBox="1">
            <a:spLocks noChangeArrowheads="1"/>
          </p:cNvSpPr>
          <p:nvPr/>
        </p:nvSpPr>
        <p:spPr bwMode="auto">
          <a:xfrm>
            <a:off x="685800" y="6338888"/>
            <a:ext cx="7848600" cy="366712"/>
          </a:xfrm>
          <a:prstGeom prst="rect">
            <a:avLst/>
          </a:prstGeom>
          <a:noFill/>
          <a:ln w="9525">
            <a:noFill/>
            <a:miter lim="800000"/>
            <a:headEnd/>
            <a:tailEnd/>
          </a:ln>
          <a:effectLst/>
        </p:spPr>
        <p:txBody>
          <a:bodyPr wrap="none">
            <a:prstTxWarp prst="textNoShape">
              <a:avLst/>
            </a:prstTxWarp>
            <a:spAutoFit/>
          </a:bodyPr>
          <a:lstStyle/>
          <a:p>
            <a:pPr eaLnBrk="1" hangingPunct="1"/>
            <a:r>
              <a:rPr lang="en-US" sz="1800">
                <a:latin typeface="Times New Roman" charset="0"/>
              </a:rPr>
              <a:t>Projected distribution of the 143 known globular clusters with Galactic coordinates </a:t>
            </a:r>
          </a:p>
        </p:txBody>
      </p:sp>
      <p:pic>
        <p:nvPicPr>
          <p:cNvPr id="38916" name="Picture 4" descr="C:\Documents and Settings\gmeylan\My Documents\talks\20020624padova\galacticGCsdjomey.jpg"/>
          <p:cNvPicPr>
            <a:picLocks noChangeAspect="1" noChangeArrowheads="1"/>
          </p:cNvPicPr>
          <p:nvPr/>
        </p:nvPicPr>
        <p:blipFill>
          <a:blip r:embed="rId2">
            <a:lum bright="12000" contrast="44000"/>
          </a:blip>
          <a:srcRect/>
          <a:stretch>
            <a:fillRect/>
          </a:stretch>
        </p:blipFill>
        <p:spPr bwMode="auto">
          <a:xfrm>
            <a:off x="381000" y="2168525"/>
            <a:ext cx="8412163" cy="4156075"/>
          </a:xfrm>
          <a:prstGeom prst="rect">
            <a:avLst/>
          </a:prstGeom>
          <a:noFill/>
          <a:ln w="9525">
            <a:noFill/>
            <a:miter lim="800000"/>
            <a:headEnd/>
            <a:tailEnd/>
          </a:ln>
        </p:spPr>
      </p:pic>
    </p:spTree>
  </p:cSld>
  <p:clrMapOvr>
    <a:masterClrMapping/>
  </p:clrMapOvr>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1005</TotalTime>
  <Words>1746</Words>
  <Application>Microsoft Macintosh PowerPoint</Application>
  <PresentationFormat>On-screen Show (4:3)</PresentationFormat>
  <Paragraphs>220</Paragraphs>
  <Slides>43</Slides>
  <Notes>9</Notes>
  <HiddenSlides>0</HiddenSlides>
  <MMClips>0</MMClips>
  <ScaleCrop>false</ScaleCrop>
  <HeadingPairs>
    <vt:vector size="6" baseType="variant">
      <vt:variant>
        <vt:lpstr>Design Template</vt:lpstr>
      </vt:variant>
      <vt:variant>
        <vt:i4>1</vt:i4>
      </vt:variant>
      <vt:variant>
        <vt:lpstr>Embedded OLE Servers</vt:lpstr>
      </vt:variant>
      <vt:variant>
        <vt:i4>1</vt:i4>
      </vt:variant>
      <vt:variant>
        <vt:lpstr>Slide Titles</vt:lpstr>
      </vt:variant>
      <vt:variant>
        <vt:i4>43</vt:i4>
      </vt:variant>
    </vt:vector>
  </HeadingPairs>
  <TitlesOfParts>
    <vt:vector size="45" baseType="lpstr">
      <vt:lpstr>Office Theme</vt:lpstr>
      <vt:lpstr>Equation</vt:lpstr>
      <vt:lpstr>Ay 124 – Lecture 5 Star Clusters: Observable Properties</vt:lpstr>
      <vt:lpstr>Star Clusters (Mostly Globular)</vt:lpstr>
      <vt:lpstr>Star Clusters</vt:lpstr>
      <vt:lpstr>Basic Properties of Typical, Pressure-Supported Stellar Systems</vt:lpstr>
      <vt:lpstr>Slide 5</vt:lpstr>
      <vt:lpstr>Slide 6</vt:lpstr>
      <vt:lpstr>The Range of GC Luminosities</vt:lpstr>
      <vt:lpstr>Globular Cluster Properties</vt:lpstr>
      <vt:lpstr>Globular clusters are strongly concentrated in the Galaxy, but their system extends out to tens of kpc. They belong to the stellar halo and thick disk populations. They are old, and generally metal-poor: fossil evidence from the early phases of Galaxy formation.</vt:lpstr>
      <vt:lpstr>Radial Density Profile of the Galactic GC System</vt:lpstr>
      <vt:lpstr>Disk and Halo GC Subsystems (Zinn 1985)</vt:lpstr>
      <vt:lpstr>Selection Effects:</vt:lpstr>
      <vt:lpstr>Some Recently Discovered Globulars:</vt:lpstr>
      <vt:lpstr>Some Recently Discovered Globulars:</vt:lpstr>
      <vt:lpstr>Dynamical Range of GC Parameters</vt:lpstr>
      <vt:lpstr>Correlations of GC Parameters</vt:lpstr>
      <vt:lpstr>Correlations of GC Parameters</vt:lpstr>
      <vt:lpstr>Velocity Dispersion Correlations</vt:lpstr>
      <vt:lpstr>Metallicity Non-Correlations</vt:lpstr>
      <vt:lpstr>Stellar Populations in Globular Clusters</vt:lpstr>
      <vt:lpstr>Ages of Globular Clusters</vt:lpstr>
      <vt:lpstr>Slide 22</vt:lpstr>
      <vt:lpstr>Globular Cluster Ages From Hipparcos Calibrations of Their Main Sequences</vt:lpstr>
      <vt:lpstr>Slide 24</vt:lpstr>
      <vt:lpstr>Blue Stragglers: Stellar Merger Products?</vt:lpstr>
      <vt:lpstr>White Dwarf Cooling Curves</vt:lpstr>
      <vt:lpstr>Slide 27</vt:lpstr>
      <vt:lpstr>Slide 28</vt:lpstr>
      <vt:lpstr>Characteristic Dynamical Time Scales:</vt:lpstr>
      <vt:lpstr>King Models: A Good Description of GC Structure</vt:lpstr>
      <vt:lpstr>Core Collapse, aka  The Gravothermal Catastrophe</vt:lpstr>
      <vt:lpstr>Evolution Towards the Core Collapse</vt:lpstr>
      <vt:lpstr>Examples of 3-Body Interactions</vt:lpstr>
      <vt:lpstr>Examples of 3-Body Interactions</vt:lpstr>
      <vt:lpstr>GC Surface Brightness Profiles: The Evidence for Core Collapse</vt:lpstr>
      <vt:lpstr>Core Properties of Globular Clusters: Driven by the Evolution Towards the Core Collapse?</vt:lpstr>
      <vt:lpstr>The Process Can Repeat Itself in Gravothermal Oscillations: Core Collapse  Bounce  Collapse …</vt:lpstr>
      <vt:lpstr>Tidal Evaporation of Globular Clusters</vt:lpstr>
      <vt:lpstr>Tidal tails</vt:lpstr>
      <vt:lpstr> Centauri: Overdensities of Tidal-Tail Stars</vt:lpstr>
      <vt:lpstr>GC Tidal Radii and Densities Depend on the Distance to the Galactic Center</vt:lpstr>
      <vt:lpstr>GC Properties Depend on Their Position in the Galaxy</vt:lpstr>
      <vt:lpstr>Tidal Dissolution of Open Clusters</vt:lpstr>
    </vt:vector>
  </TitlesOfParts>
  <Company>Caltech</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Ay 124 Structure and Dynamics of Galaxies Winter 2009</dc:title>
  <dc:creator>George Djorgovski</dc:creator>
  <cp:lastModifiedBy>George Djorgovski</cp:lastModifiedBy>
  <cp:revision>25</cp:revision>
  <dcterms:created xsi:type="dcterms:W3CDTF">2009-01-26T17:23:29Z</dcterms:created>
  <dcterms:modified xsi:type="dcterms:W3CDTF">2009-01-26T22:29:00Z</dcterms:modified>
</cp:coreProperties>
</file>