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theme/themeOverride1.xml" ContentType="application/vnd.openxmlformats-officedocument.themeOverr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embeddings/Microsoft_Equation3.bin" ContentType="application/vnd.openxmlformats-officedocument.oleObject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embeddings/Microsoft_Equation9.bin" ContentType="application/vnd.openxmlformats-officedocument.oleObject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8.bin" ContentType="application/vnd.openxmlformats-officedocument.oleObject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embeddings/Microsoft_Equation7.bin" ContentType="application/vnd.openxmlformats-officedocument.oleObject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56"/>
  </p:notesMasterIdLst>
  <p:sldIdLst>
    <p:sldId id="455" r:id="rId2"/>
    <p:sldId id="484" r:id="rId3"/>
    <p:sldId id="460" r:id="rId4"/>
    <p:sldId id="459" r:id="rId5"/>
    <p:sldId id="456" r:id="rId6"/>
    <p:sldId id="388" r:id="rId7"/>
    <p:sldId id="354" r:id="rId8"/>
    <p:sldId id="454" r:id="rId9"/>
    <p:sldId id="446" r:id="rId10"/>
    <p:sldId id="447" r:id="rId11"/>
    <p:sldId id="448" r:id="rId12"/>
    <p:sldId id="449" r:id="rId13"/>
    <p:sldId id="452" r:id="rId14"/>
    <p:sldId id="453" r:id="rId15"/>
    <p:sldId id="457" r:id="rId16"/>
    <p:sldId id="458" r:id="rId17"/>
    <p:sldId id="473" r:id="rId18"/>
    <p:sldId id="474" r:id="rId19"/>
    <p:sldId id="389" r:id="rId20"/>
    <p:sldId id="392" r:id="rId21"/>
    <p:sldId id="430" r:id="rId22"/>
    <p:sldId id="395" r:id="rId23"/>
    <p:sldId id="294" r:id="rId24"/>
    <p:sldId id="299" r:id="rId25"/>
    <p:sldId id="300" r:id="rId26"/>
    <p:sldId id="301" r:id="rId27"/>
    <p:sldId id="302" r:id="rId28"/>
    <p:sldId id="475" r:id="rId29"/>
    <p:sldId id="461" r:id="rId30"/>
    <p:sldId id="476" r:id="rId31"/>
    <p:sldId id="462" r:id="rId32"/>
    <p:sldId id="463" r:id="rId33"/>
    <p:sldId id="464" r:id="rId34"/>
    <p:sldId id="479" r:id="rId35"/>
    <p:sldId id="478" r:id="rId36"/>
    <p:sldId id="480" r:id="rId37"/>
    <p:sldId id="482" r:id="rId38"/>
    <p:sldId id="465" r:id="rId39"/>
    <p:sldId id="485" r:id="rId40"/>
    <p:sldId id="466" r:id="rId41"/>
    <p:sldId id="467" r:id="rId42"/>
    <p:sldId id="468" r:id="rId43"/>
    <p:sldId id="469" r:id="rId44"/>
    <p:sldId id="470" r:id="rId45"/>
    <p:sldId id="471" r:id="rId46"/>
    <p:sldId id="472" r:id="rId47"/>
    <p:sldId id="477" r:id="rId48"/>
    <p:sldId id="432" r:id="rId49"/>
    <p:sldId id="445" r:id="rId50"/>
    <p:sldId id="433" r:id="rId51"/>
    <p:sldId id="431" r:id="rId52"/>
    <p:sldId id="437" r:id="rId53"/>
    <p:sldId id="438" r:id="rId54"/>
    <p:sldId id="443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221C4"/>
    <a:srgbClr val="FFFF0F"/>
    <a:srgbClr val="FE21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9323" autoAdjust="0"/>
  </p:normalViewPr>
  <p:slideViewPr>
    <p:cSldViewPr>
      <p:cViewPr>
        <p:scale>
          <a:sx n="100" d="100"/>
          <a:sy n="100" d="100"/>
        </p:scale>
        <p:origin x="-1080" y="-2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Relationship Id="rId2" Type="http://schemas.openxmlformats.org/officeDocument/2006/relationships/image" Target="../media/image2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Relationship Id="rId2" Type="http://schemas.openxmlformats.org/officeDocument/2006/relationships/image" Target="../media/image32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Relationship Id="rId2" Type="http://schemas.openxmlformats.org/officeDocument/2006/relationships/image" Target="../media/image34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42FA-0CDF-6341-9AB5-9B3DBBA871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6" charset="0"/>
        <a:ea typeface="ＭＳ Ｐゴシック" pitchFamily="19" charset="-128"/>
        <a:cs typeface="ＭＳ Ｐゴシック" pitchFamily="1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6" charset="0"/>
        <a:ea typeface="ＭＳ Ｐゴシック" pitchFamily="7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6" charset="0"/>
        <a:ea typeface="ＭＳ Ｐゴシック" pitchFamily="7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6" charset="0"/>
        <a:ea typeface="ＭＳ Ｐゴシック" pitchFamily="7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6" charset="0"/>
        <a:ea typeface="ＭＳ Ｐゴシック" pitchFamily="7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D7AE9-E94D-A743-B869-2220B1AA0F76}" type="slidenum">
              <a:rPr lang="en-US"/>
              <a:pPr/>
              <a:t>17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76041-C6A3-0E4C-9193-09070157D113}" type="slidenum">
              <a:rPr lang="en-US"/>
              <a:pPr/>
              <a:t>42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67DB3-7A59-BE4E-9040-D8AEFC90371B}" type="slidenum">
              <a:rPr lang="en-US"/>
              <a:pPr/>
              <a:t>43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8D0D0-E083-0449-9A67-7F1337A5466A}" type="slidenum">
              <a:rPr lang="en-US"/>
              <a:pPr/>
              <a:t>44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87ADF-04B1-F54A-825C-C88F29C3F540}" type="slidenum">
              <a:rPr lang="en-US"/>
              <a:pPr/>
              <a:t>45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D897C-9825-D544-9F6C-9C9ABAE18CA7}" type="slidenum">
              <a:rPr lang="en-US"/>
              <a:pPr/>
              <a:t>46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32DC0-1F48-2540-8BFB-A0DE615928D0}" type="slidenum">
              <a:rPr lang="en-US"/>
              <a:pPr/>
              <a:t>29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95094-7555-7C45-A03C-5EAAB84F8C04}" type="slidenum">
              <a:rPr lang="en-US"/>
              <a:pPr/>
              <a:t>31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071F0-BFCE-A549-A3D5-9332981C1D3D}" type="slidenum">
              <a:rPr lang="en-US"/>
              <a:pPr/>
              <a:t>32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2BB6A-6883-5543-866D-78354E663577}" type="slidenum">
              <a:rPr lang="en-US"/>
              <a:pPr/>
              <a:t>33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C3246-3014-9A4F-B7B6-E407519123B7}" type="slidenum">
              <a:rPr lang="en-US"/>
              <a:pPr/>
              <a:t>38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C3246-3014-9A4F-B7B6-E407519123B7}" type="slidenum">
              <a:rPr lang="en-US"/>
              <a:pPr/>
              <a:t>39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0DDEC-DE85-1E4D-B442-EAC3691E1477}" type="slidenum">
              <a:rPr lang="en-US"/>
              <a:pPr/>
              <a:t>40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7924C-9263-3341-830F-9926B1883066}" type="slidenum">
              <a:rPr lang="en-US"/>
              <a:pPr/>
              <a:t>41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8763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038600"/>
            <a:ext cx="8763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3053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066800"/>
            <a:ext cx="43053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3053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3053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ＭＳ Ｐゴシック" pitchFamily="19" charset="-128"/>
          <a:cs typeface="ＭＳ Ｐゴシック" pitchFamily="1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pitchFamily="76" charset="0"/>
          <a:ea typeface="ＭＳ Ｐゴシック" pitchFamily="19" charset="-128"/>
          <a:cs typeface="ＭＳ Ｐゴシック" pitchFamily="1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pitchFamily="76" charset="0"/>
          <a:ea typeface="ＭＳ Ｐゴシック" pitchFamily="19" charset="-128"/>
          <a:cs typeface="ＭＳ Ｐゴシック" pitchFamily="1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pitchFamily="76" charset="0"/>
          <a:ea typeface="ＭＳ Ｐゴシック" pitchFamily="19" charset="-128"/>
          <a:cs typeface="ＭＳ Ｐゴシック" pitchFamily="1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pitchFamily="76" charset="0"/>
          <a:ea typeface="ＭＳ Ｐゴシック" pitchFamily="19" charset="-128"/>
          <a:cs typeface="ＭＳ Ｐゴシック" pitchFamily="1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pitchFamily="7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pitchFamily="7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pitchFamily="7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pitchFamily="7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19" charset="-128"/>
          <a:cs typeface="ＭＳ Ｐゴシック" pitchFamily="1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pitchFamily="7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7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7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>
          <a:solidFill>
            <a:schemeClr val="tx1"/>
          </a:solidFill>
          <a:latin typeface="+mn-lt"/>
          <a:ea typeface="ＭＳ Ｐゴシック" pitchFamily="7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76" charset="2"/>
        <a:buChar char="§"/>
        <a:defRPr>
          <a:solidFill>
            <a:schemeClr val="tx1"/>
          </a:solidFill>
          <a:latin typeface="+mn-lt"/>
          <a:ea typeface="ＭＳ Ｐゴシック" pitchFamily="7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76" charset="2"/>
        <a:buChar char="§"/>
        <a:defRPr>
          <a:solidFill>
            <a:schemeClr val="tx1"/>
          </a:solidFill>
          <a:latin typeface="+mn-lt"/>
          <a:ea typeface="ＭＳ Ｐゴシック" pitchFamily="7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76" charset="2"/>
        <a:buChar char="§"/>
        <a:defRPr>
          <a:solidFill>
            <a:schemeClr val="tx1"/>
          </a:solidFill>
          <a:latin typeface="+mn-lt"/>
          <a:ea typeface="ＭＳ Ｐゴシック" pitchFamily="7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76" charset="2"/>
        <a:buChar char="§"/>
        <a:defRPr>
          <a:solidFill>
            <a:schemeClr val="tx1"/>
          </a:solidFill>
          <a:latin typeface="+mn-lt"/>
          <a:ea typeface="ＭＳ Ｐゴシック" pitchFamily="7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9.bin"/><Relationship Id="rId5" Type="http://schemas.openxmlformats.org/officeDocument/2006/relationships/image" Target="../media/image4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Galaxy Kinematics, 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Ay 124, Winter 2011</a:t>
            </a:r>
          </a:p>
          <a:p>
            <a:endParaRPr lang="en-US" dirty="0" smtClean="0"/>
          </a:p>
          <a:p>
            <a:r>
              <a:rPr lang="en-US" dirty="0" smtClean="0"/>
              <a:t>S. G. Djorgovski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t6_oort_derivation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0650" y="0"/>
            <a:ext cx="5060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2590800" cy="1905000"/>
          </a:xfrm>
        </p:spPr>
        <p:txBody>
          <a:bodyPr/>
          <a:lstStyle/>
          <a:p>
            <a:pPr algn="l"/>
            <a:r>
              <a:rPr lang="en-US" sz="3600" dirty="0" smtClean="0">
                <a:ea typeface="ＭＳ Ｐゴシック" charset="-128"/>
                <a:cs typeface="ＭＳ Ｐゴシック" charset="-128"/>
              </a:rPr>
              <a:t>Derivation of </a:t>
            </a:r>
            <a:r>
              <a:rPr lang="en-US" sz="3600" dirty="0" err="1" smtClean="0">
                <a:ea typeface="ＭＳ Ｐゴシック" charset="-128"/>
                <a:cs typeface="ＭＳ Ｐゴシック" charset="-128"/>
              </a:rPr>
              <a:t>Oort’s</a:t>
            </a:r>
            <a:r>
              <a:rPr lang="en-US" sz="3600" dirty="0" smtClean="0">
                <a:ea typeface="ＭＳ Ｐゴシック" charset="-128"/>
                <a:cs typeface="ＭＳ Ｐゴシック" charset="-128"/>
              </a:rPr>
              <a:t> formulae: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t6_oort_hipparcos.gif"/>
          <p:cNvPicPr>
            <a:picLocks noChangeAspect="1"/>
          </p:cNvPicPr>
          <p:nvPr/>
        </p:nvPicPr>
        <p:blipFill>
          <a:blip r:embed="rId2">
            <a:lum bright="-5000" contrast="20000"/>
          </a:blip>
          <a:srcRect/>
          <a:stretch>
            <a:fillRect/>
          </a:stretch>
        </p:blipFill>
        <p:spPr bwMode="auto">
          <a:xfrm>
            <a:off x="0" y="244475"/>
            <a:ext cx="914400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4200" y="381000"/>
            <a:ext cx="2209800" cy="1828800"/>
          </a:xfrm>
        </p:spPr>
        <p:txBody>
          <a:bodyPr/>
          <a:lstStyle/>
          <a:p>
            <a:pPr algn="l"/>
            <a:r>
              <a:rPr lang="en-US" sz="2800" dirty="0" smtClean="0">
                <a:ea typeface="ＭＳ Ｐゴシック" charset="-128"/>
                <a:cs typeface="ＭＳ Ｐゴシック" charset="-128"/>
              </a:rPr>
              <a:t>Measuring the differential rotation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Measuring the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Oort’s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Constants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4579" name="Picture 2" descr="t6_oort_hipparcosB.gif"/>
          <p:cNvPicPr>
            <a:picLocks noChangeAspect="1"/>
          </p:cNvPicPr>
          <p:nvPr/>
        </p:nvPicPr>
        <p:blipFill>
          <a:blip r:embed="rId2">
            <a:lum bright="-5000" contrast="20000"/>
          </a:blip>
          <a:srcRect/>
          <a:stretch>
            <a:fillRect/>
          </a:stretch>
        </p:blipFill>
        <p:spPr bwMode="auto">
          <a:xfrm>
            <a:off x="0" y="990600"/>
            <a:ext cx="91440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Oort’s Constants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28600" y="990600"/>
            <a:ext cx="88392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/>
              <a:t>Current best (</a:t>
            </a:r>
            <a:r>
              <a:rPr lang="en-US" sz="2600" dirty="0" err="1"/>
              <a:t>Hipparcos</a:t>
            </a:r>
            <a:r>
              <a:rPr lang="en-US" sz="2600" dirty="0"/>
              <a:t>) estimates for </a:t>
            </a:r>
            <a:r>
              <a:rPr lang="en-US" sz="2600" dirty="0" err="1"/>
              <a:t>Oort's</a:t>
            </a:r>
            <a:r>
              <a:rPr lang="en-US" sz="2600" dirty="0"/>
              <a:t> A and B </a:t>
            </a:r>
            <a:r>
              <a:rPr lang="en-US" sz="2600" dirty="0" smtClean="0"/>
              <a:t>are:</a:t>
            </a:r>
            <a:endParaRPr lang="en-US" sz="2600" dirty="0"/>
          </a:p>
          <a:p>
            <a:pPr algn="ctr">
              <a:spcAft>
                <a:spcPts val="1200"/>
              </a:spcAft>
            </a:pPr>
            <a:r>
              <a:rPr lang="en-US" sz="3200" dirty="0" smtClean="0"/>
              <a:t>A </a:t>
            </a:r>
            <a:r>
              <a:rPr lang="en-US" sz="3200" dirty="0"/>
              <a:t>= 14.8 ± 0.8 km/</a:t>
            </a:r>
            <a:r>
              <a:rPr lang="en-US" sz="3200" dirty="0" err="1"/>
              <a:t>s/kpc</a:t>
            </a:r>
            <a:r>
              <a:rPr lang="en-US" sz="3200" dirty="0" smtClean="0"/>
              <a:t> </a:t>
            </a:r>
            <a:endParaRPr lang="en-US" sz="3200" dirty="0"/>
          </a:p>
          <a:p>
            <a:pPr algn="ctr">
              <a:spcAft>
                <a:spcPts val="1200"/>
              </a:spcAft>
            </a:pPr>
            <a:r>
              <a:rPr lang="en-US" sz="3200" dirty="0" smtClean="0"/>
              <a:t>B </a:t>
            </a:r>
            <a:r>
              <a:rPr lang="en-US" sz="3200" dirty="0"/>
              <a:t>=</a:t>
            </a:r>
            <a:r>
              <a:rPr lang="en-US" sz="3200" dirty="0" smtClean="0"/>
              <a:t> −12.4 </a:t>
            </a:r>
            <a:r>
              <a:rPr lang="en-US" sz="3200" dirty="0"/>
              <a:t>± 0.6 km/</a:t>
            </a:r>
            <a:r>
              <a:rPr lang="en-US" sz="3200" dirty="0" err="1"/>
              <a:t>s/</a:t>
            </a:r>
            <a:r>
              <a:rPr lang="en-US" sz="3200" dirty="0" err="1" smtClean="0"/>
              <a:t>kpc</a:t>
            </a:r>
            <a:endParaRPr lang="en-US" sz="3200" dirty="0" smtClean="0"/>
          </a:p>
          <a:p>
            <a:pPr>
              <a:spcAft>
                <a:spcPts val="1200"/>
              </a:spcAft>
            </a:pPr>
            <a:r>
              <a:rPr lang="en-US" sz="2600" dirty="0"/>
              <a:t>Notice</a:t>
            </a:r>
            <a:r>
              <a:rPr lang="en-US" sz="2600" dirty="0" smtClean="0"/>
              <a:t> that their </a:t>
            </a:r>
            <a:r>
              <a:rPr lang="en-US" sz="2600" dirty="0"/>
              <a:t>dimensions are velocity gradients which are also frequencies, e.g.,  A = 0.0148 km/</a:t>
            </a:r>
            <a:r>
              <a:rPr lang="en-US" sz="2600" dirty="0" err="1"/>
              <a:t>s</a:t>
            </a:r>
            <a:r>
              <a:rPr lang="en-US" sz="2600" dirty="0"/>
              <a:t>/pc 0.014 </a:t>
            </a:r>
            <a:r>
              <a:rPr lang="en-US" sz="2600" dirty="0" err="1"/>
              <a:t>Myr</a:t>
            </a:r>
            <a:r>
              <a:rPr lang="en-US" sz="2600" dirty="0"/>
              <a:t> </a:t>
            </a:r>
            <a:r>
              <a:rPr lang="en-US" sz="2600" baseline="30000" dirty="0"/>
              <a:t>-1</a:t>
            </a:r>
            <a:r>
              <a:rPr lang="en-US" sz="2600" dirty="0"/>
              <a:t> = 14.8 </a:t>
            </a:r>
            <a:r>
              <a:rPr lang="en-US" sz="2600" dirty="0" err="1"/>
              <a:t>Gyr</a:t>
            </a:r>
            <a:r>
              <a:rPr lang="en-US" sz="2600" dirty="0"/>
              <a:t> </a:t>
            </a:r>
            <a:r>
              <a:rPr lang="en-US" sz="2600" baseline="30000" dirty="0"/>
              <a:t>-1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419600"/>
            <a:ext cx="861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Note also that </a:t>
            </a:r>
            <a:r>
              <a:rPr lang="en-US" sz="2600" dirty="0" err="1" smtClean="0"/>
              <a:t>Oort’s</a:t>
            </a:r>
            <a:r>
              <a:rPr lang="en-US" sz="2600" dirty="0" smtClean="0"/>
              <a:t> formulae describe the </a:t>
            </a:r>
            <a:r>
              <a:rPr lang="en-US" sz="2600" b="1" i="1" dirty="0" smtClean="0"/>
              <a:t>local </a:t>
            </a:r>
            <a:r>
              <a:rPr lang="en-US" sz="2600" dirty="0" smtClean="0"/>
              <a:t>velocity field.  To get the global rotation curve of our Galaxy, we need to measure velocities and distances of tracers over the full radial range of the disk.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096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Using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Oort’s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Constants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52400" y="685800"/>
            <a:ext cx="8763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600" dirty="0" smtClean="0"/>
              <a:t>From </a:t>
            </a:r>
            <a:r>
              <a:rPr lang="en-US" sz="2600" dirty="0"/>
              <a:t>their definition</a:t>
            </a:r>
            <a:r>
              <a:rPr lang="en-US" sz="2600" dirty="0" smtClean="0"/>
              <a:t> and the </a:t>
            </a:r>
            <a:r>
              <a:rPr lang="en-US" sz="2600" dirty="0" err="1" smtClean="0"/>
              <a:t>Hipparcos</a:t>
            </a:r>
            <a:r>
              <a:rPr lang="en-US" sz="2600" dirty="0" smtClean="0"/>
              <a:t> measurements we get: </a:t>
            </a:r>
            <a:endParaRPr lang="en-US" sz="2600" dirty="0"/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228600" y="3124200"/>
            <a:ext cx="8534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/>
              <a:t>The first of these confirms that the rotation curve is fairly flat near the</a:t>
            </a:r>
            <a:r>
              <a:rPr lang="en-US" sz="2600" dirty="0" smtClean="0"/>
              <a:t> Sun </a:t>
            </a:r>
            <a:r>
              <a:rPr lang="en-US" sz="2600" dirty="0"/>
              <a:t>(gently rising)</a:t>
            </a:r>
            <a:r>
              <a:rPr lang="en-US" sz="2600" dirty="0" smtClean="0"/>
              <a:t>.</a:t>
            </a:r>
            <a:endParaRPr lang="en-US" sz="2600" dirty="0"/>
          </a:p>
          <a:p>
            <a:pPr>
              <a:spcAft>
                <a:spcPts val="1200"/>
              </a:spcAft>
            </a:pPr>
            <a:r>
              <a:rPr lang="en-US" sz="2600" dirty="0" smtClean="0"/>
              <a:t>The </a:t>
            </a:r>
            <a:r>
              <a:rPr lang="en-US" sz="2600" dirty="0"/>
              <a:t>second yields an </a:t>
            </a:r>
            <a:r>
              <a:rPr lang="en-US" sz="2600" b="1" dirty="0"/>
              <a:t>orbital period for the </a:t>
            </a:r>
            <a:r>
              <a:rPr lang="en-US" sz="2600" b="1" dirty="0" smtClean="0"/>
              <a:t>sun</a:t>
            </a:r>
            <a:r>
              <a:rPr lang="en-US" sz="2600" dirty="0" smtClean="0"/>
              <a:t>:                                P</a:t>
            </a:r>
            <a:r>
              <a:rPr lang="en-US" sz="2600" dirty="0"/>
              <a:t>(R</a:t>
            </a:r>
            <a:r>
              <a:rPr lang="en-US" sz="2600" baseline="-25000" dirty="0"/>
              <a:t>0</a:t>
            </a:r>
            <a:r>
              <a:rPr lang="en-US" sz="2600" dirty="0"/>
              <a:t>) = 2 / (R</a:t>
            </a:r>
            <a:r>
              <a:rPr lang="en-US" sz="2600" baseline="-25000" dirty="0"/>
              <a:t>0</a:t>
            </a:r>
            <a:r>
              <a:rPr lang="en-US" sz="2600" dirty="0"/>
              <a:t>) = 2 / 27.2 Gyr</a:t>
            </a:r>
            <a:r>
              <a:rPr lang="en-US" sz="2600" baseline="30000" dirty="0"/>
              <a:t>-1</a:t>
            </a:r>
            <a:r>
              <a:rPr lang="en-US" sz="2600" dirty="0"/>
              <a:t> = 0.23 </a:t>
            </a:r>
            <a:r>
              <a:rPr lang="en-US" sz="2600" dirty="0" err="1"/>
              <a:t>Gyr</a:t>
            </a:r>
            <a:r>
              <a:rPr lang="en-US" sz="2600" dirty="0"/>
              <a:t> = 230 </a:t>
            </a:r>
            <a:r>
              <a:rPr lang="en-US" sz="2600" dirty="0" err="1"/>
              <a:t>Myr</a:t>
            </a:r>
            <a:r>
              <a:rPr lang="en-US" sz="2600" dirty="0"/>
              <a:t> </a:t>
            </a:r>
            <a:endParaRPr lang="en-US" sz="2600" dirty="0" smtClean="0"/>
          </a:p>
          <a:p>
            <a:pPr>
              <a:spcAft>
                <a:spcPts val="1200"/>
              </a:spcAft>
            </a:pPr>
            <a:r>
              <a:rPr lang="en-US" sz="2600" dirty="0" smtClean="0"/>
              <a:t>Coupled </a:t>
            </a:r>
            <a:r>
              <a:rPr lang="en-US" sz="2600" dirty="0"/>
              <a:t>with an estimate for the</a:t>
            </a:r>
            <a:r>
              <a:rPr lang="en-US" sz="2600" dirty="0" smtClean="0"/>
              <a:t> </a:t>
            </a:r>
            <a:r>
              <a:rPr lang="en-US" sz="2600" dirty="0" err="1" smtClean="0"/>
              <a:t>Galactocentric</a:t>
            </a:r>
            <a:r>
              <a:rPr lang="en-US" sz="2600" dirty="0" smtClean="0"/>
              <a:t> </a:t>
            </a:r>
            <a:r>
              <a:rPr lang="en-US" sz="2600" dirty="0"/>
              <a:t>distance, R</a:t>
            </a:r>
            <a:r>
              <a:rPr lang="en-US" sz="2600" baseline="-25000" dirty="0"/>
              <a:t>0</a:t>
            </a:r>
            <a:r>
              <a:rPr lang="en-US" sz="2600" dirty="0"/>
              <a:t>,</a:t>
            </a:r>
            <a:r>
              <a:rPr lang="en-US" sz="2600" dirty="0" smtClean="0"/>
              <a:t>  it yields </a:t>
            </a:r>
            <a:r>
              <a:rPr lang="en-US" sz="2600" dirty="0"/>
              <a:t>an </a:t>
            </a:r>
            <a:r>
              <a:rPr lang="en-US" sz="2600" b="1" dirty="0"/>
              <a:t>orbital </a:t>
            </a:r>
            <a:r>
              <a:rPr lang="en-US" sz="2600" b="1" dirty="0" smtClean="0"/>
              <a:t>velocity</a:t>
            </a:r>
            <a:r>
              <a:rPr lang="en-US" sz="2600" dirty="0" smtClean="0"/>
              <a:t>:      V</a:t>
            </a:r>
            <a:r>
              <a:rPr lang="en-US" sz="2600" baseline="-25000" dirty="0" smtClean="0"/>
              <a:t>c</a:t>
            </a:r>
            <a:r>
              <a:rPr lang="en-US" sz="2600" dirty="0"/>
              <a:t>(R</a:t>
            </a:r>
            <a:r>
              <a:rPr lang="en-US" sz="2600" baseline="-25000" dirty="0"/>
              <a:t>0</a:t>
            </a:r>
            <a:r>
              <a:rPr lang="en-US" sz="2600" dirty="0"/>
              <a:t>) = 218 (R</a:t>
            </a:r>
            <a:r>
              <a:rPr lang="en-US" sz="2600" baseline="-25000" dirty="0"/>
              <a:t>0</a:t>
            </a:r>
            <a:r>
              <a:rPr lang="en-US" sz="2600" dirty="0"/>
              <a:t> / 8 </a:t>
            </a:r>
            <a:r>
              <a:rPr lang="en-US" sz="2600" dirty="0" err="1"/>
              <a:t>kpc</a:t>
            </a:r>
            <a:r>
              <a:rPr lang="en-US" sz="2600" dirty="0"/>
              <a:t>) km/</a:t>
            </a:r>
            <a:r>
              <a:rPr lang="en-US" sz="2600" dirty="0" err="1"/>
              <a:t>s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/>
              <a:t>Which agrees fairly well with radio VLBI measurements of from proper motion of </a:t>
            </a:r>
            <a:r>
              <a:rPr lang="en-US" sz="2600" dirty="0" err="1"/>
              <a:t>Sgr</a:t>
            </a:r>
            <a:r>
              <a:rPr lang="en-US" sz="2600" dirty="0"/>
              <a:t> A</a:t>
            </a:r>
            <a:r>
              <a:rPr lang="en-US" sz="2600" baseline="30000" dirty="0" smtClean="0"/>
              <a:t>*</a:t>
            </a:r>
            <a:r>
              <a:rPr lang="en-US" sz="2600" dirty="0" smtClean="0"/>
              <a:t>:   V</a:t>
            </a:r>
            <a:r>
              <a:rPr lang="en-US" sz="2600" baseline="-25000" dirty="0" smtClean="0"/>
              <a:t>c</a:t>
            </a:r>
            <a:r>
              <a:rPr lang="en-US" sz="2600" dirty="0"/>
              <a:t>(R</a:t>
            </a:r>
            <a:r>
              <a:rPr lang="en-US" sz="2600" baseline="-25000" dirty="0"/>
              <a:t>0</a:t>
            </a:r>
            <a:r>
              <a:rPr lang="en-US" sz="2600" dirty="0"/>
              <a:t>) = 241 (R</a:t>
            </a:r>
            <a:r>
              <a:rPr lang="en-US" sz="2600" baseline="-25000" dirty="0"/>
              <a:t>0</a:t>
            </a:r>
            <a:r>
              <a:rPr lang="en-US" sz="2600" dirty="0"/>
              <a:t> / 8 </a:t>
            </a:r>
            <a:r>
              <a:rPr lang="en-US" sz="2600" dirty="0" err="1"/>
              <a:t>kpc</a:t>
            </a:r>
            <a:r>
              <a:rPr lang="en-US" sz="2600" dirty="0"/>
              <a:t>) km/</a:t>
            </a:r>
            <a:r>
              <a:rPr lang="en-US" sz="2600" dirty="0" err="1"/>
              <a:t>s</a:t>
            </a:r>
            <a:r>
              <a:rPr lang="en-US" sz="2600" dirty="0"/>
              <a:t> </a:t>
            </a:r>
          </a:p>
          <a:p>
            <a:pPr>
              <a:spcAft>
                <a:spcPts val="1200"/>
              </a:spcAft>
            </a:pPr>
            <a:endParaRPr lang="en-US" sz="2600" dirty="0"/>
          </a:p>
        </p:txBody>
      </p:sp>
      <p:pic>
        <p:nvPicPr>
          <p:cNvPr id="5" name="Picture 4" descr="t6_eq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81" y="1143000"/>
            <a:ext cx="7283496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09600"/>
          </a:xfrm>
        </p:spPr>
        <p:txBody>
          <a:bodyPr/>
          <a:lstStyle/>
          <a:p>
            <a:r>
              <a:rPr lang="en-US" dirty="0" smtClean="0"/>
              <a:t>How Far is the Galactic Center?</a:t>
            </a:r>
            <a:endParaRPr lang="en-US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rcRect b="19270"/>
          <a:stretch>
            <a:fillRect/>
          </a:stretch>
        </p:blipFill>
        <p:spPr>
          <a:xfrm>
            <a:off x="0" y="874293"/>
            <a:ext cx="7391400" cy="5983707"/>
          </a:xfrm>
          <a:prstGeom prst="rect">
            <a:avLst/>
          </a:prstGeom>
        </p:spPr>
      </p:pic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2"/>
          <a:srcRect l="5085" t="82151" r="4068"/>
          <a:stretch>
            <a:fillRect/>
          </a:stretch>
        </p:blipFill>
        <p:spPr>
          <a:xfrm>
            <a:off x="3453674" y="762000"/>
            <a:ext cx="5537926" cy="1091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61501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Reid 1993, </a:t>
            </a:r>
            <a:r>
              <a:rPr lang="en-US" sz="2000" i="1" dirty="0" smtClean="0"/>
              <a:t>ARAA</a:t>
            </a:r>
            <a:r>
              <a:rPr lang="en-US" sz="2000" dirty="0" smtClean="0"/>
              <a:t>, </a:t>
            </a:r>
            <a:r>
              <a:rPr lang="en-US" sz="2000" b="1" dirty="0" smtClean="0"/>
              <a:t>31</a:t>
            </a:r>
            <a:r>
              <a:rPr lang="en-US" sz="2000" dirty="0" smtClean="0"/>
              <a:t>, 345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4191000" cy="1447800"/>
          </a:xfrm>
        </p:spPr>
        <p:txBody>
          <a:bodyPr/>
          <a:lstStyle/>
          <a:p>
            <a:pPr algn="l"/>
            <a:r>
              <a:rPr lang="en-US" dirty="0" smtClean="0"/>
              <a:t>How Far is the Galactic Center?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9436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Reid 1993, </a:t>
            </a:r>
            <a:r>
              <a:rPr lang="en-US" sz="2000" i="1" dirty="0" smtClean="0"/>
              <a:t>ARAA</a:t>
            </a:r>
            <a:r>
              <a:rPr lang="en-US" sz="2000" dirty="0" smtClean="0"/>
              <a:t>, </a:t>
            </a:r>
            <a:r>
              <a:rPr lang="en-US" sz="2000" b="1" dirty="0" smtClean="0"/>
              <a:t>31</a:t>
            </a:r>
            <a:r>
              <a:rPr lang="en-US" sz="2000" dirty="0" smtClean="0"/>
              <a:t>, 345</a:t>
            </a:r>
            <a:endParaRPr lang="en-US" sz="2000" dirty="0"/>
          </a:p>
        </p:txBody>
      </p:sp>
      <p:pic>
        <p:nvPicPr>
          <p:cNvPr id="7" name="Picture 6" descr="Picture 2.png"/>
          <p:cNvPicPr>
            <a:picLocks noChangeAspect="1"/>
          </p:cNvPicPr>
          <p:nvPr/>
        </p:nvPicPr>
        <p:blipFill>
          <a:blip r:embed="rId2"/>
          <a:srcRect l="8472" t="12117" r="2420" b="1731"/>
          <a:stretch>
            <a:fillRect/>
          </a:stretch>
        </p:blipFill>
        <p:spPr>
          <a:xfrm>
            <a:off x="4191001" y="111693"/>
            <a:ext cx="4876800" cy="6591706"/>
          </a:xfrm>
          <a:prstGeom prst="rect">
            <a:avLst/>
          </a:prstGeom>
        </p:spPr>
      </p:pic>
      <p:pic>
        <p:nvPicPr>
          <p:cNvPr id="8" name="Picture 7" descr="Picture 3.png"/>
          <p:cNvPicPr>
            <a:picLocks noChangeAspect="1"/>
          </p:cNvPicPr>
          <p:nvPr/>
        </p:nvPicPr>
        <p:blipFill>
          <a:blip r:embed="rId3"/>
          <a:srcRect r="556"/>
          <a:stretch>
            <a:fillRect/>
          </a:stretch>
        </p:blipFill>
        <p:spPr>
          <a:xfrm>
            <a:off x="304800" y="2590800"/>
            <a:ext cx="3532681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2129135"/>
            <a:ext cx="2475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Weighted average: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276600"/>
            <a:ext cx="3381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and still not improved!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ea typeface="ＭＳ Ｐゴシック" charset="-128"/>
                <a:cs typeface="ＭＳ Ｐゴシック" charset="-128"/>
              </a:rPr>
              <a:t>A Basic Tool: Spin-Flip (21 cm) Line of H I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228600" y="920750"/>
            <a:ext cx="4267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648200" y="990600"/>
            <a:ext cx="42672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In emission generally originates from warm (T ~ 100 - 6000 K) ISM, which accounts for ~ 30 - 65% of the total ISM volume in the Galactic disk. In absorption, it probes a cooler ISM (can be also self-absorbed).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>
            <a:lum bright="-16000" contrast="30000"/>
          </a:blip>
          <a:srcRect/>
          <a:stretch>
            <a:fillRect/>
          </a:stretch>
        </p:blipFill>
        <p:spPr bwMode="auto">
          <a:xfrm>
            <a:off x="5181600" y="3962400"/>
            <a:ext cx="365760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81000" y="5851525"/>
            <a:ext cx="4572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A major advantage: it is not affected by the dust absorption!</a:t>
            </a:r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216150" y="4800600"/>
            <a:ext cx="287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Typical line profile </a:t>
            </a:r>
            <a:r>
              <a:rPr lang="en-US">
                <a:sym typeface="Monotype Sorts" charset="2"/>
              </a:rPr>
              <a:t>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609600"/>
          </a:xfrm>
        </p:spPr>
        <p:txBody>
          <a:bodyPr/>
          <a:lstStyle/>
          <a:p>
            <a:r>
              <a:rPr lang="en-US" dirty="0"/>
              <a:t>L-V Diagrams</a:t>
            </a:r>
          </a:p>
        </p:txBody>
      </p:sp>
      <p:pic>
        <p:nvPicPr>
          <p:cNvPr id="72707" name="Picture 3" descr="MW-CO-LVmap-big.jpg                                            00095C70&#10;george's disk                  B9F1EF54:"/>
          <p:cNvPicPr>
            <a:picLocks noChangeAspect="1" noChangeArrowheads="1"/>
          </p:cNvPicPr>
          <p:nvPr/>
        </p:nvPicPr>
        <p:blipFill>
          <a:blip r:embed="rId2">
            <a:lum bright="-10000" contrast="44000"/>
          </a:blip>
          <a:srcRect l="3797" t="1778" r="4557" b="1778"/>
          <a:stretch>
            <a:fillRect/>
          </a:stretch>
        </p:blipFill>
        <p:spPr bwMode="auto">
          <a:xfrm>
            <a:off x="0" y="3124200"/>
            <a:ext cx="9144000" cy="2742017"/>
          </a:xfrm>
          <a:prstGeom prst="rect">
            <a:avLst/>
          </a:prstGeom>
          <a:noFill/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2400" y="685800"/>
            <a:ext cx="89916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500" dirty="0"/>
              <a:t>A radio telescope measuring a line (e.g., 21 cm line of H I, or a molecular line such as the CO) provides intensity as a function of velocity at any given pointing.  If the resulting map is compressed in one spatial direction (e.g., latitude), the result is an “L-V diagram”, which shows the line intensity in a plane of velocity and the other coordinate (typically the Galactic longitude)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12725" y="5927725"/>
            <a:ext cx="8855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dirty="0"/>
              <a:t>If one has a rotation curve of the Galaxy, this can then be translated into a 3-D distribution of gas and its </a:t>
            </a:r>
            <a:r>
              <a:rPr lang="en-US" sz="2500" dirty="0" smtClean="0"/>
              <a:t>kinematics – </a:t>
            </a:r>
            <a:r>
              <a:rPr lang="en-US" sz="2500" b="1" i="1" dirty="0" smtClean="0"/>
              <a:t>or v.v.</a:t>
            </a:r>
            <a:endParaRPr lang="en-US" sz="2500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038600" cy="3352800"/>
          </a:xfrm>
        </p:spPr>
        <p:txBody>
          <a:bodyPr/>
          <a:lstStyle/>
          <a:p>
            <a:pPr algn="l" eaLnBrk="1" hangingPunct="1"/>
            <a:r>
              <a:rPr lang="en-US" sz="3200">
                <a:ea typeface="ＭＳ Ｐゴシック" charset="-128"/>
                <a:cs typeface="ＭＳ Ｐゴシック" charset="-128"/>
              </a:rPr>
              <a:t>Thus, by measuring radial velocities, if we knew the distances, we could map out the differential rotation pattern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8675" name="Picture 6" descr="RadVel2.jpg                                                    0004A4FCG'disk                         BCFC62BF:"/>
          <p:cNvPicPr>
            <a:picLocks noChangeAspect="1" noChangeArrowheads="1"/>
          </p:cNvPicPr>
          <p:nvPr/>
        </p:nvPicPr>
        <p:blipFill>
          <a:blip r:embed="rId2">
            <a:lum bright="-4000" contrast="10000"/>
          </a:blip>
          <a:srcRect/>
          <a:stretch>
            <a:fillRect/>
          </a:stretch>
        </p:blipFill>
        <p:spPr bwMode="auto">
          <a:xfrm>
            <a:off x="4114800" y="222250"/>
            <a:ext cx="49530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RadVel1.jpg                                                    0004A4FCG'disk                         BCFC62BF:"/>
          <p:cNvPicPr>
            <a:picLocks noChangeAspect="1" noChangeArrowheads="1"/>
          </p:cNvPicPr>
          <p:nvPr/>
        </p:nvPicPr>
        <p:blipFill>
          <a:blip r:embed="rId3">
            <a:lum bright="-4000" contrast="8000"/>
          </a:blip>
          <a:srcRect/>
          <a:stretch>
            <a:fillRect/>
          </a:stretch>
        </p:blipFill>
        <p:spPr bwMode="auto">
          <a:xfrm>
            <a:off x="219075" y="3349625"/>
            <a:ext cx="496252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5699125" y="4784725"/>
            <a:ext cx="32162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The trick, of course, is knowing the distances…</a:t>
            </a:r>
          </a:p>
          <a:p>
            <a:r>
              <a:rPr lang="en-US"/>
              <a:t>Photometric distances to OB stars and young clusters are used.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Energy Evolution</a:t>
            </a:r>
            <a:endParaRPr lang="en-US" dirty="0"/>
          </a:p>
        </p:txBody>
      </p:sp>
      <p:pic>
        <p:nvPicPr>
          <p:cNvPr id="4" name="Picture 3" descr="Screen shot 2011-01-28 at 12.40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9385"/>
            <a:ext cx="7772400" cy="615861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rot="5400000">
            <a:off x="5509260" y="3590544"/>
            <a:ext cx="5385816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Combining Distances and Velocities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3886200" cy="3048000"/>
          </a:xfrm>
        </p:spPr>
        <p:txBody>
          <a:bodyPr/>
          <a:lstStyle/>
          <a:p>
            <a:pPr eaLnBrk="1" hangingPunct="1"/>
            <a:r>
              <a:rPr lang="en-US" sz="2500">
                <a:ea typeface="ＭＳ Ｐゴシック" charset="-128"/>
                <a:cs typeface="ＭＳ Ｐゴシック" charset="-128"/>
              </a:rPr>
              <a:t>Since the spiral density waves concentrate the H I, and also may trigger star formation, we can associate young stars, OB associations and clusters with ISM peaks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962400" y="914400"/>
            <a:ext cx="50292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52400" y="4724400"/>
            <a:ext cx="861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500">
                <a:latin typeface="Times New Roman" charset="0"/>
              </a:rPr>
              <a:t>Since these stars must be young, they could not have moved very far relative to the gas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500">
                <a:latin typeface="Times New Roman" charset="0"/>
              </a:rPr>
              <a:t>Fortunately, they are also very bright and can be seen far away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500">
                <a:latin typeface="Times New Roman" charset="0"/>
              </a:rPr>
              <a:t>Of course, the extinction must be also understood very well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 descr="1212"/>
          <p:cNvPicPr>
            <a:picLocks noChangeAspect="1" noChangeArrowheads="1"/>
          </p:cNvPicPr>
          <p:nvPr/>
        </p:nvPicPr>
        <p:blipFill>
          <a:blip r:embed="rId2"/>
          <a:srcRect r="1019" b="11461"/>
          <a:stretch>
            <a:fillRect/>
          </a:stretch>
        </p:blipFill>
        <p:spPr bwMode="auto">
          <a:xfrm>
            <a:off x="-28575" y="1676400"/>
            <a:ext cx="91725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219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The Observed Rotation Curve of the Milky Way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276600" y="1431925"/>
            <a:ext cx="5867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If all mass was concentrated in the center, rotation curve would follow a modified version of Kepler’s 3rd law.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2667000" y="2209800"/>
            <a:ext cx="609600" cy="233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FlagCount" hidden="1">
            <a:hlinkClick r:id="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Tahoma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219200" y="142875"/>
            <a:ext cx="647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Times New Roman" charset="0"/>
              </a:rPr>
              <a:t>Interpreting the Rotation Curve</a:t>
            </a:r>
            <a:endParaRPr lang="en-US" sz="36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431800" y="846138"/>
            <a:ext cx="8148638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Motions of the stars and gas in the disk of a spiral galaxy</a:t>
            </a:r>
          </a:p>
          <a:p>
            <a:r>
              <a:rPr lang="en-US">
                <a:latin typeface="Helvetica" charset="0"/>
              </a:rPr>
              <a:t>are approximately circular (v</a:t>
            </a:r>
            <a:r>
              <a:rPr lang="en-US" baseline="-25000">
                <a:latin typeface="Helvetica" charset="0"/>
              </a:rPr>
              <a:t>R</a:t>
            </a:r>
            <a:r>
              <a:rPr lang="en-US">
                <a:latin typeface="Helvetica" charset="0"/>
              </a:rPr>
              <a:t> and v</a:t>
            </a:r>
            <a:r>
              <a:rPr lang="en-US" baseline="-25000">
                <a:latin typeface="Helvetica" charset="0"/>
              </a:rPr>
              <a:t>z</a:t>
            </a:r>
            <a:r>
              <a:rPr lang="en-US">
                <a:latin typeface="Helvetica" charset="0"/>
              </a:rPr>
              <a:t> &lt;&lt; v</a:t>
            </a:r>
            <a:r>
              <a:rPr lang="en-US" baseline="-25000">
                <a:latin typeface="Symbol" charset="2"/>
              </a:rPr>
              <a:t>f</a:t>
            </a:r>
            <a:r>
              <a:rPr lang="en-US">
                <a:latin typeface="Helvetica" charset="0"/>
              </a:rPr>
              <a:t>). </a:t>
            </a:r>
          </a:p>
          <a:p>
            <a:endParaRPr lang="en-US">
              <a:latin typeface="Helvetica" charset="0"/>
            </a:endParaRPr>
          </a:p>
          <a:p>
            <a:pPr>
              <a:lnSpc>
                <a:spcPct val="110000"/>
              </a:lnSpc>
            </a:pPr>
            <a:r>
              <a:rPr lang="en-US">
                <a:latin typeface="Helvetica" charset="0"/>
              </a:rPr>
              <a:t>Define the circular velocity at radius r in the galaxy as V(r). </a:t>
            </a:r>
          </a:p>
          <a:p>
            <a:pPr>
              <a:lnSpc>
                <a:spcPct val="110000"/>
              </a:lnSpc>
            </a:pPr>
            <a:r>
              <a:rPr lang="en-US">
                <a:latin typeface="Helvetica" charset="0"/>
              </a:rPr>
              <a:t>Acceleration of the star moving in a circular orbit must be </a:t>
            </a:r>
          </a:p>
          <a:p>
            <a:pPr>
              <a:lnSpc>
                <a:spcPct val="110000"/>
              </a:lnSpc>
            </a:pPr>
            <a:r>
              <a:rPr lang="en-US">
                <a:latin typeface="Helvetica" charset="0"/>
              </a:rPr>
              <a:t>provided by a net inward gravitational force: 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352800" y="3265488"/>
          <a:ext cx="2209800" cy="925512"/>
        </p:xfrm>
        <a:graphic>
          <a:graphicData uri="http://schemas.openxmlformats.org/presentationml/2006/ole">
            <p:oleObj spid="_x0000_s31746" name="Equation" r:id="rId3" imgW="939800" imgH="393700" progId="Equation.3">
              <p:embed/>
            </p:oleObj>
          </a:graphicData>
        </a:graphic>
      </p:graphicFrame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457200" y="4206875"/>
            <a:ext cx="7659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To calculate F</a:t>
            </a:r>
            <a:r>
              <a:rPr lang="en-US" baseline="-25000">
                <a:latin typeface="Helvetica" charset="0"/>
              </a:rPr>
              <a:t>r</a:t>
            </a:r>
            <a:r>
              <a:rPr lang="en-US">
                <a:latin typeface="Helvetica" charset="0"/>
              </a:rPr>
              <a:t>(r), must in principle sum up gravitational</a:t>
            </a:r>
          </a:p>
          <a:p>
            <a:r>
              <a:rPr lang="en-US">
                <a:latin typeface="Helvetica" charset="0"/>
              </a:rPr>
              <a:t>force from bulge, disk and halo.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52438" y="5121275"/>
            <a:ext cx="7793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If  the mass enclosed within radius r is M(r), gravitational</a:t>
            </a:r>
          </a:p>
          <a:p>
            <a:r>
              <a:rPr lang="en-US">
                <a:latin typeface="Helvetica" charset="0"/>
              </a:rPr>
              <a:t>force is: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3276600" y="5638800"/>
          <a:ext cx="2211388" cy="942975"/>
        </p:xfrm>
        <a:graphic>
          <a:graphicData uri="http://schemas.openxmlformats.org/presentationml/2006/ole">
            <p:oleObj spid="_x0000_s31747" name="Equation" r:id="rId4" imgW="863600" imgH="36830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7051675" y="6521450"/>
            <a:ext cx="1914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Helvetica" charset="0"/>
              </a:rPr>
              <a:t>(From P. Armitage)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436563" y="358775"/>
            <a:ext cx="79454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Simple model predicts the rotation curve of the Milky Way</a:t>
            </a:r>
          </a:p>
          <a:p>
            <a:r>
              <a:rPr lang="en-US">
                <a:latin typeface="Helvetica" charset="0"/>
              </a:rPr>
              <a:t>ought to look like: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524000" y="1230313"/>
          <a:ext cx="7010400" cy="1001712"/>
        </p:xfrm>
        <a:graphic>
          <a:graphicData uri="http://schemas.openxmlformats.org/presentationml/2006/ole">
            <p:oleObj spid="_x0000_s32770" name="Equation" r:id="rId3" imgW="3378200" imgH="482600" progId="Equation.3">
              <p:embed/>
            </p:oleObj>
          </a:graphicData>
        </a:graphic>
      </p:graphicFrame>
      <p:sp>
        <p:nvSpPr>
          <p:cNvPr id="32773" name="Line 5"/>
          <p:cNvSpPr>
            <a:spLocks noChangeShapeType="1"/>
          </p:cNvSpPr>
          <p:nvPr/>
        </p:nvSpPr>
        <p:spPr bwMode="auto">
          <a:xfrm flipH="1">
            <a:off x="2057400" y="2133600"/>
            <a:ext cx="1371600" cy="762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57200" y="2895600"/>
            <a:ext cx="39798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This number is about right - </a:t>
            </a:r>
          </a:p>
          <a:p>
            <a:r>
              <a:rPr lang="en-US">
                <a:latin typeface="Helvetica" charset="0"/>
              </a:rPr>
              <a:t>Sun’s rotation velocity is </a:t>
            </a:r>
          </a:p>
          <a:p>
            <a:r>
              <a:rPr lang="en-US">
                <a:latin typeface="Helvetica" charset="0"/>
              </a:rPr>
              <a:t>around 200 km s</a:t>
            </a:r>
            <a:r>
              <a:rPr lang="en-US" baseline="30000">
                <a:latin typeface="Helvetica" charset="0"/>
              </a:rPr>
              <a:t>-1</a:t>
            </a:r>
            <a:r>
              <a:rPr lang="en-US">
                <a:latin typeface="Helvetica" charset="0"/>
              </a:rPr>
              <a:t>.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6096000" y="2286000"/>
            <a:ext cx="45720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876800" y="2819400"/>
            <a:ext cx="36941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Scaling of velocity with </a:t>
            </a:r>
          </a:p>
          <a:p>
            <a:r>
              <a:rPr lang="en-US">
                <a:latin typeface="Helvetica" charset="0"/>
              </a:rPr>
              <a:t>R</a:t>
            </a:r>
            <a:r>
              <a:rPr lang="en-US" baseline="30000">
                <a:latin typeface="Helvetica" charset="0"/>
              </a:rPr>
              <a:t>-1/2</a:t>
            </a:r>
            <a:r>
              <a:rPr lang="en-US">
                <a:latin typeface="Helvetica" charset="0"/>
              </a:rPr>
              <a:t> is not right - actual </a:t>
            </a:r>
          </a:p>
          <a:p>
            <a:r>
              <a:rPr lang="en-US">
                <a:latin typeface="Helvetica" charset="0"/>
              </a:rPr>
              <a:t>rotation velocity is roughly</a:t>
            </a:r>
          </a:p>
          <a:p>
            <a:r>
              <a:rPr lang="en-US">
                <a:latin typeface="Helvetica" charset="0"/>
              </a:rPr>
              <a:t>constant with radius.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79425" y="4792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Helvetica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57200" y="4267200"/>
            <a:ext cx="82486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Implies:</a:t>
            </a:r>
          </a:p>
          <a:p>
            <a:pPr lvl="1">
              <a:buFontTx/>
              <a:buChar char="•"/>
            </a:pPr>
            <a:r>
              <a:rPr lang="en-US">
                <a:latin typeface="Helvetica" charset="0"/>
              </a:rPr>
              <a:t> gravity of visible stars and gas largely explains the</a:t>
            </a:r>
          </a:p>
          <a:p>
            <a:pPr lvl="1"/>
            <a:r>
              <a:rPr lang="en-US">
                <a:latin typeface="Helvetica" charset="0"/>
              </a:rPr>
              <a:t>	rotation velocity of the Sun about the Galactic center.</a:t>
            </a:r>
          </a:p>
          <a:p>
            <a:pPr lvl="1">
              <a:buFontTx/>
              <a:buChar char="•"/>
            </a:pPr>
            <a:r>
              <a:rPr lang="en-US">
                <a:latin typeface="Helvetica" charset="0"/>
              </a:rPr>
              <a:t> Flat rotation curve requires extra matter at larger</a:t>
            </a:r>
          </a:p>
          <a:p>
            <a:pPr lvl="1"/>
            <a:r>
              <a:rPr lang="en-US">
                <a:latin typeface="Helvetica" charset="0"/>
              </a:rPr>
              <a:t>	radii, over and above visible components.</a:t>
            </a: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533400" y="61722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A31714"/>
          </a:solidFill>
          <a:ln w="222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090613" y="6172200"/>
            <a:ext cx="218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31714"/>
                </a:solidFill>
                <a:latin typeface="Helvetica" charset="0"/>
              </a:rPr>
              <a:t>Dark matter…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533400" y="461963"/>
            <a:ext cx="7235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latin typeface="Helvetica" charset="0"/>
              </a:rPr>
              <a:t>Mass Distribution in a Uniform Sphere: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998538" y="1098550"/>
            <a:ext cx="454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If the density </a:t>
            </a:r>
            <a:r>
              <a:rPr lang="en-US">
                <a:latin typeface="Symbol" charset="2"/>
              </a:rPr>
              <a:t>r</a:t>
            </a:r>
            <a:r>
              <a:rPr lang="en-US">
                <a:latin typeface="Helvetica" charset="0"/>
              </a:rPr>
              <a:t> is constant, then: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505200" y="1752600"/>
          <a:ext cx="2514600" cy="1987550"/>
        </p:xfrm>
        <a:graphic>
          <a:graphicData uri="http://schemas.openxmlformats.org/presentationml/2006/ole">
            <p:oleObj spid="_x0000_s33794" name="Equation" r:id="rId3" imgW="1028700" imgH="812800" progId="Equation.3">
              <p:embed/>
            </p:oleObj>
          </a:graphicData>
        </a:graphic>
      </p:graphicFrame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90600" y="4054475"/>
            <a:ext cx="7423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Rotation curve rises linearly with radius, period of the </a:t>
            </a:r>
          </a:p>
          <a:p>
            <a:r>
              <a:rPr lang="en-US">
                <a:latin typeface="Helvetica" charset="0"/>
              </a:rPr>
              <a:t>orbit 2</a:t>
            </a:r>
            <a:r>
              <a:rPr lang="en-US">
                <a:latin typeface="Symbol" charset="2"/>
              </a:rPr>
              <a:t>p</a:t>
            </a:r>
            <a:r>
              <a:rPr lang="en-US">
                <a:latin typeface="Helvetica" charset="0"/>
              </a:rPr>
              <a:t>r / V(r) is a constant independent of radius.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71550" y="4968875"/>
            <a:ext cx="6611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Roughly appropriate for central regions of spiral</a:t>
            </a:r>
          </a:p>
          <a:p>
            <a:r>
              <a:rPr lang="en-US">
                <a:latin typeface="Helvetica" charset="0"/>
              </a:rPr>
              <a:t>galaxies.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7051675" y="6521450"/>
            <a:ext cx="1914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654050" y="388938"/>
            <a:ext cx="4886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latin typeface="Helvetica" charset="0"/>
              </a:rPr>
              <a:t>Power law density profile:</a:t>
            </a: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1289050" y="1371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Helvetica" charset="0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876800" y="1524000"/>
          <a:ext cx="2590800" cy="1312863"/>
        </p:xfrm>
        <a:graphic>
          <a:graphicData uri="http://schemas.openxmlformats.org/presentationml/2006/ole">
            <p:oleObj spid="_x0000_s34818" name="Equation" r:id="rId3" imgW="952500" imgH="482600" progId="Equation.3">
              <p:embed/>
            </p:oleObj>
          </a:graphicData>
        </a:graphic>
      </p:graphicFrame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1219200" y="1066800"/>
            <a:ext cx="516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If the density falls off as a power law:</a:t>
            </a: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1219200" y="3048000"/>
            <a:ext cx="416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…with </a:t>
            </a:r>
            <a:r>
              <a:rPr lang="en-US">
                <a:latin typeface="Symbol" charset="2"/>
              </a:rPr>
              <a:t>a</a:t>
            </a:r>
            <a:r>
              <a:rPr lang="en-US">
                <a:latin typeface="Helvetica" charset="0"/>
              </a:rPr>
              <a:t> &lt; 3 a constant, then: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429000" y="3516313"/>
          <a:ext cx="4267200" cy="1284287"/>
        </p:xfrm>
        <a:graphic>
          <a:graphicData uri="http://schemas.openxmlformats.org/presentationml/2006/ole">
            <p:oleObj spid="_x0000_s34819" name="Equation" r:id="rId4" imgW="1435100" imgH="431800" progId="Equation.3">
              <p:embed/>
            </p:oleObj>
          </a:graphicData>
        </a:graphic>
      </p:graphicFrame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204913" y="5000625"/>
            <a:ext cx="7102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For many galaxies, circular speed curves are </a:t>
            </a:r>
          </a:p>
          <a:p>
            <a:r>
              <a:rPr lang="en-US">
                <a:latin typeface="Helvetica" charset="0"/>
              </a:rPr>
              <a:t>approximately flat (V(r) = constant).  Suggests that </a:t>
            </a:r>
          </a:p>
          <a:p>
            <a:r>
              <a:rPr lang="en-US">
                <a:latin typeface="Helvetica" charset="0"/>
              </a:rPr>
              <a:t>mass density in these galaxies may be proportional</a:t>
            </a:r>
          </a:p>
          <a:p>
            <a:r>
              <a:rPr lang="en-US">
                <a:latin typeface="Helvetica" charset="0"/>
              </a:rPr>
              <a:t>to r</a:t>
            </a:r>
            <a:r>
              <a:rPr lang="en-US" baseline="30000">
                <a:latin typeface="Helvetica" charset="0"/>
              </a:rPr>
              <a:t>-2</a:t>
            </a:r>
            <a:r>
              <a:rPr lang="en-US">
                <a:latin typeface="Helvetica" charset="0"/>
              </a:rPr>
              <a:t>.</a:t>
            </a: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7051675" y="6477000"/>
            <a:ext cx="1914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625475" y="374650"/>
            <a:ext cx="7108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latin typeface="Helvetica" charset="0"/>
              </a:rPr>
              <a:t>Simple model for a galaxy with a core:</a:t>
            </a:r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1143000" y="1066800"/>
            <a:ext cx="415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Spherical density distribution: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4876800" y="1447800"/>
          <a:ext cx="2971800" cy="1073150"/>
        </p:xfrm>
        <a:graphic>
          <a:graphicData uri="http://schemas.openxmlformats.org/presentationml/2006/ole">
            <p:oleObj spid="_x0000_s35842" name="Equation" r:id="rId3" imgW="1193800" imgH="431800" progId="Equation.3">
              <p:embed/>
            </p:oleObj>
          </a:graphicData>
        </a:graphic>
      </p:graphicFrame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1371600" y="2743200"/>
            <a:ext cx="5118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Density tends to constant at small r</a:t>
            </a:r>
          </a:p>
          <a:p>
            <a:pPr>
              <a:buFontTx/>
              <a:buChar char="•"/>
            </a:pPr>
            <a:r>
              <a:rPr lang="en-US">
                <a:latin typeface="Helvetica" charset="0"/>
              </a:rPr>
              <a:t> Density tends to r</a:t>
            </a:r>
            <a:r>
              <a:rPr lang="en-US" baseline="30000">
                <a:latin typeface="Helvetica" charset="0"/>
              </a:rPr>
              <a:t>-2</a:t>
            </a:r>
            <a:r>
              <a:rPr lang="en-US">
                <a:latin typeface="Helvetica" charset="0"/>
              </a:rPr>
              <a:t> at large r</a:t>
            </a: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1025525" y="3635375"/>
            <a:ext cx="557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Helvetica" charset="0"/>
              </a:rPr>
              <a:t>Corresponding circular velocity curve is: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3200400" y="4324350"/>
          <a:ext cx="4876800" cy="1314450"/>
        </p:xfrm>
        <a:graphic>
          <a:graphicData uri="http://schemas.openxmlformats.org/presentationml/2006/ole">
            <p:oleObj spid="_x0000_s35843" name="Equation" r:id="rId4" imgW="1841500" imgH="495300" progId="Equation.3">
              <p:embed/>
            </p:oleObj>
          </a:graphicData>
        </a:graphic>
      </p:graphicFrame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7051675" y="6521450"/>
            <a:ext cx="1914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Helvetica" charset="0"/>
              </a:rPr>
              <a:t>(From P. Armitage)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g.gif                                                        000269D4Macintosh HD                   B7465B8A:"/>
          <p:cNvPicPr>
            <a:picLocks noChangeAspect="1" noChangeArrowheads="1"/>
          </p:cNvPicPr>
          <p:nvPr/>
        </p:nvPicPr>
        <p:blipFill>
          <a:blip r:embed="rId2">
            <a:lum bright="-10000" contrast="24000"/>
          </a:blip>
          <a:srcRect/>
          <a:stretch>
            <a:fillRect/>
          </a:stretch>
        </p:blipFill>
        <p:spPr bwMode="auto">
          <a:xfrm>
            <a:off x="2819400" y="762000"/>
            <a:ext cx="5638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5800" y="304800"/>
            <a:ext cx="4905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latin typeface="Helvetica" charset="0"/>
              </a:rPr>
              <a:t>Resulting rotation curves: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7051675" y="6521450"/>
            <a:ext cx="1914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Helvetica" charset="0"/>
              </a:rPr>
              <a:t>(From P. Armitage)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609600" y="4648200"/>
            <a:ext cx="2514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 a bad representation of the observed rotation curves 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46447"/>
            <a:ext cx="8915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0090"/>
                </a:solidFill>
              </a:rPr>
              <a:t>Rotation Curve Shapes Depend on Luminosity</a:t>
            </a:r>
            <a:endParaRPr lang="en-US" sz="3400" b="1" dirty="0">
              <a:solidFill>
                <a:srgbClr val="000090"/>
              </a:solidFill>
            </a:endParaRPr>
          </a:p>
        </p:txBody>
      </p:sp>
      <p:pic>
        <p:nvPicPr>
          <p:cNvPr id="3" name="Picture 2" descr="t5_rotcurv_l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50" y="762000"/>
            <a:ext cx="5708650" cy="5069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58674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 luminosity increases, the rotation amplitude increases; the initial rise steepens; the outer slope drops; and the radius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max</a:t>
            </a:r>
            <a:r>
              <a:rPr lang="en-US" dirty="0" smtClean="0"/>
              <a:t> decreases.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67063" y="76200"/>
            <a:ext cx="2851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Spiral Arms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71550" y="762000"/>
            <a:ext cx="71485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500"/>
              <a:t>Defining feature of spiral galaxies - what causes them?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029200" y="1676400"/>
            <a:ext cx="38862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/>
              <a:t>Observational clues:</a:t>
            </a:r>
          </a:p>
          <a:p>
            <a:endParaRPr lang="en-US" sz="2500"/>
          </a:p>
          <a:p>
            <a:r>
              <a:rPr lang="en-US" sz="2500"/>
              <a:t>Seen in disks that contain gas, but not in gas poor S0 galaxy disks.</a:t>
            </a:r>
          </a:p>
          <a:p>
            <a:endParaRPr lang="en-US" sz="2500"/>
          </a:p>
          <a:p>
            <a:r>
              <a:rPr lang="en-US" sz="2500"/>
              <a:t>Defined mainly by blue light from hot massive stars, thus lifetime is &lt;&lt; galactic rotation period</a:t>
            </a:r>
            <a:endParaRPr lang="en-US" sz="2500" u="sng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04800" y="5851525"/>
            <a:ext cx="8458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/>
              <a:t>When the sense of the galactic rotation is known, the spiral arms almost always trail the rotation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lum contrast="16000"/>
          </a:blip>
          <a:srcRect l="31244" r="20830"/>
          <a:stretch>
            <a:fillRect/>
          </a:stretch>
        </p:blipFill>
        <p:spPr bwMode="auto">
          <a:xfrm>
            <a:off x="533400" y="1295400"/>
            <a:ext cx="4194175" cy="4402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2819400" cy="2057400"/>
          </a:xfrm>
        </p:spPr>
        <p:txBody>
          <a:bodyPr/>
          <a:lstStyle/>
          <a:p>
            <a:pPr algn="l"/>
            <a:r>
              <a:rPr lang="en-US" dirty="0" smtClean="0"/>
              <a:t>Stellar Kinematics and Age</a:t>
            </a:r>
            <a:endParaRPr lang="en-US" dirty="0"/>
          </a:p>
        </p:txBody>
      </p:sp>
      <p:pic>
        <p:nvPicPr>
          <p:cNvPr id="9" name="Picture 8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775" y="0"/>
            <a:ext cx="6245225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5715000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n-lt"/>
                <a:ea typeface="Wingdings"/>
                <a:cs typeface="Wingdings"/>
              </a:rPr>
              <a:t>Transition to the thick disk at ~ 10 </a:t>
            </a:r>
            <a:r>
              <a:rPr lang="en-US" sz="2600" dirty="0" err="1" smtClean="0">
                <a:latin typeface="+mn-lt"/>
                <a:ea typeface="Wingdings"/>
                <a:cs typeface="Wingdings"/>
              </a:rPr>
              <a:t>Gyr</a:t>
            </a:r>
            <a:r>
              <a:rPr lang="en-US" sz="2600" dirty="0" smtClean="0">
                <a:latin typeface="+mn-lt"/>
                <a:ea typeface="Wingdings"/>
                <a:cs typeface="Wingdings"/>
              </a:rPr>
              <a:t> </a:t>
            </a:r>
            <a:endParaRPr lang="en-US" sz="2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9039" y="-36576"/>
            <a:ext cx="18733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2002, ARAA, 40, 487</a:t>
            </a:r>
            <a:endParaRPr lang="en-US" sz="15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54114"/>
            <a:ext cx="78297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Which Way the Spiral Arms Turn?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3" name="Picture 2" descr="t5_trailing_leading.gif"/>
          <p:cNvPicPr>
            <a:picLocks noChangeAspect="1"/>
          </p:cNvPicPr>
          <p:nvPr/>
        </p:nvPicPr>
        <p:blipFill>
          <a:blip r:embed="rId2"/>
          <a:srcRect l="2072" t="1478" r="1036" b="2957"/>
          <a:stretch>
            <a:fillRect/>
          </a:stretch>
        </p:blipFill>
        <p:spPr>
          <a:xfrm>
            <a:off x="0" y="1351911"/>
            <a:ext cx="7195153" cy="49726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2800" y="838200"/>
            <a:ext cx="5791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Arm ends point forward </a:t>
            </a:r>
            <a:r>
              <a:rPr lang="en-US" sz="2500" dirty="0" smtClean="0">
                <a:latin typeface="Wingdings 3" charset="2"/>
                <a:cs typeface="Wingdings 3" charset="2"/>
              </a:rPr>
              <a:t>a</a:t>
            </a:r>
            <a:r>
              <a:rPr lang="en-US" sz="2500" dirty="0" smtClean="0"/>
              <a:t> leading spiral</a:t>
            </a:r>
          </a:p>
          <a:p>
            <a:r>
              <a:rPr lang="en-US" sz="2500" dirty="0" smtClean="0"/>
              <a:t>Arm ends point backwards </a:t>
            </a:r>
            <a:r>
              <a:rPr lang="en-US" sz="2500" dirty="0" smtClean="0">
                <a:latin typeface="Wingdings 3" charset="2"/>
                <a:cs typeface="Wingdings 3" charset="2"/>
              </a:rPr>
              <a:t>a</a:t>
            </a:r>
            <a:r>
              <a:rPr lang="en-US" sz="2500" dirty="0" smtClean="0"/>
              <a:t> trailing spiral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5029200"/>
            <a:ext cx="57150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To decide: need to know which side is nearest.  Difficult, but try to identify the least obscured by dust (near side)</a:t>
            </a:r>
          </a:p>
          <a:p>
            <a:r>
              <a:rPr lang="en-US" sz="2800" b="1" dirty="0" smtClean="0">
                <a:solidFill>
                  <a:srgbClr val="800000"/>
                </a:solidFill>
                <a:latin typeface="Wingdings 3" charset="2"/>
                <a:cs typeface="Wingdings 3" charset="2"/>
              </a:rPr>
              <a:t>a</a:t>
            </a:r>
            <a:r>
              <a:rPr lang="en-US" sz="2800" b="1" dirty="0" smtClean="0">
                <a:solidFill>
                  <a:srgbClr val="800000"/>
                </a:solidFill>
              </a:rPr>
              <a:t> Arms are almost always trailing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28600" y="228600"/>
            <a:ext cx="8678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Differential Rotation of Galaxian Disks</a:t>
            </a:r>
            <a:endParaRPr lang="en-US" sz="4000">
              <a:solidFill>
                <a:schemeClr val="accent2"/>
              </a:solidFill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609600" y="1050925"/>
            <a:ext cx="8382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/>
              <a:t>First ingredient for producing spiral arms is differential rotation. For galaxy with flat rotation curve: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586163" y="1970088"/>
          <a:ext cx="2209800" cy="1287462"/>
        </p:xfrm>
        <a:graphic>
          <a:graphicData uri="http://schemas.openxmlformats.org/presentationml/2006/ole">
            <p:oleObj spid="_x0000_s50178" name="Equation" r:id="rId4" imgW="1003300" imgH="584200" progId="Equation.3">
              <p:embed/>
            </p:oleObj>
          </a:graphicData>
        </a:graphic>
      </p:graphicFrame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2595563" y="2808288"/>
            <a:ext cx="914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300163" y="2346325"/>
            <a:ext cx="12239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500"/>
              <a:t>Angular</a:t>
            </a:r>
          </a:p>
          <a:p>
            <a:r>
              <a:rPr lang="en-US" sz="2500"/>
              <a:t>velocity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14363" y="3260725"/>
            <a:ext cx="77930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500"/>
              <a:t>Any feature in the disk will be wrapped into a trailing spiral</a:t>
            </a:r>
          </a:p>
          <a:p>
            <a:r>
              <a:rPr lang="en-US" sz="2500"/>
              <a:t>pattern due to differential rotation: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3163" y="4179888"/>
            <a:ext cx="4267200" cy="1890712"/>
          </a:xfrm>
          <a:prstGeom prst="rect">
            <a:avLst/>
          </a:prstGeom>
          <a:solidFill>
            <a:srgbClr val="FFFE14"/>
          </a:solidFill>
          <a:ln w="9525">
            <a:noFill/>
            <a:miter lim="800000"/>
            <a:headEnd/>
            <a:tailEnd/>
          </a:ln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731838" y="6232525"/>
            <a:ext cx="73707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500"/>
              <a:t>Tips of spiral arms point </a:t>
            </a:r>
            <a:r>
              <a:rPr lang="en-US" sz="2500" i="1"/>
              <a:t>away</a:t>
            </a:r>
            <a:r>
              <a:rPr lang="en-US" sz="2500"/>
              <a:t> from direction of rotation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15652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/>
              <a:t>Due to differential rotation, stars near the galactic center don’t need to travel far to circle the galaxy, but stars further out can take a long time to go around.  An initial line of stars will be drawn out into a spiral: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3429000"/>
            <a:ext cx="1828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>
                <a:latin typeface="Times New Roman" charset="0"/>
              </a:rPr>
              <a:t>But this is </a:t>
            </a:r>
            <a:r>
              <a:rPr lang="en-US" sz="2800" u="sng">
                <a:latin typeface="Times New Roman" charset="0"/>
              </a:rPr>
              <a:t>not</a:t>
            </a:r>
            <a:r>
              <a:rPr lang="en-US" sz="2800">
                <a:latin typeface="Times New Roman" charset="0"/>
              </a:rPr>
              <a:t> why galaxies have spiral arms!</a:t>
            </a:r>
          </a:p>
        </p:txBody>
      </p:sp>
      <p:pic>
        <p:nvPicPr>
          <p:cNvPr id="18436" name="Picture 4" descr="t1"/>
          <p:cNvPicPr>
            <a:picLocks noChangeAspect="1" noChangeArrowheads="1"/>
          </p:cNvPicPr>
          <p:nvPr/>
        </p:nvPicPr>
        <p:blipFill>
          <a:blip r:embed="rId3">
            <a:lum bright="-10000" contrast="28000"/>
          </a:blip>
          <a:srcRect/>
          <a:stretch>
            <a:fillRect/>
          </a:stretch>
        </p:blipFill>
        <p:spPr bwMode="auto">
          <a:xfrm>
            <a:off x="2068513" y="2168525"/>
            <a:ext cx="22748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t1"/>
          <p:cNvPicPr>
            <a:picLocks noChangeAspect="1" noChangeArrowheads="1"/>
          </p:cNvPicPr>
          <p:nvPr/>
        </p:nvPicPr>
        <p:blipFill>
          <a:blip r:embed="rId4">
            <a:lum bright="-10000" contrast="28000"/>
          </a:blip>
          <a:srcRect/>
          <a:stretch>
            <a:fillRect/>
          </a:stretch>
        </p:blipFill>
        <p:spPr bwMode="auto">
          <a:xfrm>
            <a:off x="4430713" y="2168525"/>
            <a:ext cx="22748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t1"/>
          <p:cNvPicPr>
            <a:picLocks noChangeAspect="1" noChangeArrowheads="1"/>
          </p:cNvPicPr>
          <p:nvPr/>
        </p:nvPicPr>
        <p:blipFill>
          <a:blip r:embed="rId5">
            <a:lum bright="-10000" contrast="28000"/>
          </a:blip>
          <a:srcRect/>
          <a:stretch>
            <a:fillRect/>
          </a:stretch>
        </p:blipFill>
        <p:spPr bwMode="auto">
          <a:xfrm>
            <a:off x="6740525" y="2168525"/>
            <a:ext cx="22510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t1"/>
          <p:cNvPicPr>
            <a:picLocks noChangeAspect="1" noChangeArrowheads="1"/>
          </p:cNvPicPr>
          <p:nvPr/>
        </p:nvPicPr>
        <p:blipFill>
          <a:blip r:embed="rId6">
            <a:lum bright="-10000" contrast="28000"/>
          </a:blip>
          <a:srcRect/>
          <a:stretch>
            <a:fillRect/>
          </a:stretch>
        </p:blipFill>
        <p:spPr bwMode="auto">
          <a:xfrm>
            <a:off x="2092325" y="4530725"/>
            <a:ext cx="22510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t1"/>
          <p:cNvPicPr>
            <a:picLocks noChangeAspect="1" noChangeArrowheads="1"/>
          </p:cNvPicPr>
          <p:nvPr/>
        </p:nvPicPr>
        <p:blipFill>
          <a:blip r:embed="rId7">
            <a:lum bright="-10000" contrast="28000"/>
          </a:blip>
          <a:srcRect/>
          <a:stretch>
            <a:fillRect/>
          </a:stretch>
        </p:blipFill>
        <p:spPr bwMode="auto">
          <a:xfrm>
            <a:off x="4419600" y="4530725"/>
            <a:ext cx="2274888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t1"/>
          <p:cNvPicPr>
            <a:picLocks noChangeAspect="1" noChangeArrowheads="1"/>
          </p:cNvPicPr>
          <p:nvPr/>
        </p:nvPicPr>
        <p:blipFill>
          <a:blip r:embed="rId8">
            <a:lum bright="-10000" contrast="28000"/>
          </a:blip>
          <a:srcRect/>
          <a:stretch>
            <a:fillRect/>
          </a:stretch>
        </p:blipFill>
        <p:spPr bwMode="auto">
          <a:xfrm>
            <a:off x="6740525" y="4530725"/>
            <a:ext cx="22510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133600" y="136525"/>
            <a:ext cx="5151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The Winding Dilemma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600"/>
              <a:t>Orbit Crowding Schematic</a:t>
            </a:r>
          </a:p>
        </p:txBody>
      </p:sp>
      <p:sp>
        <p:nvSpPr>
          <p:cNvPr id="716803" name="Oval 3"/>
          <p:cNvSpPr>
            <a:spLocks noChangeArrowheads="1"/>
          </p:cNvSpPr>
          <p:nvPr/>
        </p:nvSpPr>
        <p:spPr bwMode="auto">
          <a:xfrm rot="7020000">
            <a:off x="2836069" y="1473994"/>
            <a:ext cx="3475037" cy="44481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04" name="Oval 4"/>
          <p:cNvSpPr>
            <a:spLocks noChangeArrowheads="1"/>
          </p:cNvSpPr>
          <p:nvPr/>
        </p:nvSpPr>
        <p:spPr bwMode="auto">
          <a:xfrm rot="5940000">
            <a:off x="3008313" y="1697038"/>
            <a:ext cx="3125787" cy="400208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05" name="Oval 5"/>
          <p:cNvSpPr>
            <a:spLocks noChangeArrowheads="1"/>
          </p:cNvSpPr>
          <p:nvPr/>
        </p:nvSpPr>
        <p:spPr bwMode="auto">
          <a:xfrm rot="4920000">
            <a:off x="3169444" y="1897857"/>
            <a:ext cx="2808287" cy="36004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06" name="Oval 6"/>
          <p:cNvSpPr>
            <a:spLocks noChangeArrowheads="1"/>
          </p:cNvSpPr>
          <p:nvPr/>
        </p:nvSpPr>
        <p:spPr bwMode="auto">
          <a:xfrm rot="4140000">
            <a:off x="3308350" y="2079625"/>
            <a:ext cx="2525713" cy="323691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07" name="Oval 7"/>
          <p:cNvSpPr>
            <a:spLocks noChangeArrowheads="1"/>
          </p:cNvSpPr>
          <p:nvPr/>
        </p:nvSpPr>
        <p:spPr bwMode="auto">
          <a:xfrm rot="3180000">
            <a:off x="3437731" y="2242344"/>
            <a:ext cx="2271713" cy="29114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08" name="Oval 8"/>
          <p:cNvSpPr>
            <a:spLocks noChangeArrowheads="1"/>
          </p:cNvSpPr>
          <p:nvPr/>
        </p:nvSpPr>
        <p:spPr bwMode="auto">
          <a:xfrm rot="2220000">
            <a:off x="3551238" y="2390775"/>
            <a:ext cx="2041525" cy="261778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09" name="Oval 9"/>
          <p:cNvSpPr>
            <a:spLocks noChangeArrowheads="1"/>
          </p:cNvSpPr>
          <p:nvPr/>
        </p:nvSpPr>
        <p:spPr bwMode="auto">
          <a:xfrm rot="1440000">
            <a:off x="3656013" y="2501900"/>
            <a:ext cx="1836737" cy="235426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10" name="Oval 10"/>
          <p:cNvSpPr>
            <a:spLocks noChangeArrowheads="1"/>
          </p:cNvSpPr>
          <p:nvPr/>
        </p:nvSpPr>
        <p:spPr bwMode="auto">
          <a:xfrm rot="540000">
            <a:off x="3760788" y="2624138"/>
            <a:ext cx="1649412" cy="211613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11" name="Oval 11"/>
          <p:cNvSpPr>
            <a:spLocks noChangeArrowheads="1"/>
          </p:cNvSpPr>
          <p:nvPr/>
        </p:nvSpPr>
        <p:spPr bwMode="auto">
          <a:xfrm>
            <a:off x="3832225" y="2744788"/>
            <a:ext cx="1485900" cy="19018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12" name="Oval 12"/>
          <p:cNvSpPr>
            <a:spLocks noChangeArrowheads="1"/>
          </p:cNvSpPr>
          <p:nvPr/>
        </p:nvSpPr>
        <p:spPr bwMode="auto">
          <a:xfrm rot="-660000">
            <a:off x="3914775" y="2859088"/>
            <a:ext cx="1335088" cy="17081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84213" y="4883150"/>
            <a:ext cx="279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Nested Elliptical</a:t>
            </a:r>
          </a:p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Orbits, each one</a:t>
            </a:r>
          </a:p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slightly rotated.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824163" y="2405063"/>
            <a:ext cx="3478212" cy="2586037"/>
            <a:chOff x="1779" y="1515"/>
            <a:chExt cx="2191" cy="1629"/>
          </a:xfrm>
        </p:grpSpPr>
        <p:sp>
          <p:nvSpPr>
            <p:cNvPr id="20495" name="Arc 15"/>
            <p:cNvSpPr>
              <a:spLocks/>
            </p:cNvSpPr>
            <p:nvPr/>
          </p:nvSpPr>
          <p:spPr bwMode="auto">
            <a:xfrm>
              <a:off x="2434" y="1515"/>
              <a:ext cx="1536" cy="802"/>
            </a:xfrm>
            <a:custGeom>
              <a:avLst/>
              <a:gdLst>
                <a:gd name="T0" fmla="*/ 14 w 40794"/>
                <a:gd name="T1" fmla="*/ 802 h 25633"/>
                <a:gd name="T2" fmla="*/ 1536 w 40794"/>
                <a:gd name="T3" fmla="*/ 366 h 25633"/>
                <a:gd name="T4" fmla="*/ 813 w 40794"/>
                <a:gd name="T5" fmla="*/ 676 h 25633"/>
                <a:gd name="T6" fmla="*/ 0 60000 65536"/>
                <a:gd name="T7" fmla="*/ 0 60000 65536"/>
                <a:gd name="T8" fmla="*/ 0 60000 65536"/>
                <a:gd name="T9" fmla="*/ 0 w 40794"/>
                <a:gd name="T10" fmla="*/ 0 h 25633"/>
                <a:gd name="T11" fmla="*/ 40794 w 40794"/>
                <a:gd name="T12" fmla="*/ 25633 h 256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794" h="25633" fill="none" extrusionOk="0">
                  <a:moveTo>
                    <a:pt x="379" y="25633"/>
                  </a:moveTo>
                  <a:cubicBezTo>
                    <a:pt x="127" y="24303"/>
                    <a:pt x="0" y="229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681" y="0"/>
                    <a:pt x="37087" y="4511"/>
                    <a:pt x="40794" y="11692"/>
                  </a:cubicBezTo>
                </a:path>
                <a:path w="40794" h="25633" stroke="0" extrusionOk="0">
                  <a:moveTo>
                    <a:pt x="379" y="25633"/>
                  </a:moveTo>
                  <a:cubicBezTo>
                    <a:pt x="127" y="24303"/>
                    <a:pt x="0" y="229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681" y="0"/>
                    <a:pt x="37087" y="4511"/>
                    <a:pt x="40794" y="1169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6" name="Arc 16"/>
            <p:cNvSpPr>
              <a:spLocks/>
            </p:cNvSpPr>
            <p:nvPr/>
          </p:nvSpPr>
          <p:spPr bwMode="auto">
            <a:xfrm rot="10800000">
              <a:off x="1779" y="2342"/>
              <a:ext cx="1536" cy="802"/>
            </a:xfrm>
            <a:custGeom>
              <a:avLst/>
              <a:gdLst>
                <a:gd name="T0" fmla="*/ 14 w 40794"/>
                <a:gd name="T1" fmla="*/ 802 h 25633"/>
                <a:gd name="T2" fmla="*/ 1536 w 40794"/>
                <a:gd name="T3" fmla="*/ 366 h 25633"/>
                <a:gd name="T4" fmla="*/ 813 w 40794"/>
                <a:gd name="T5" fmla="*/ 676 h 25633"/>
                <a:gd name="T6" fmla="*/ 0 60000 65536"/>
                <a:gd name="T7" fmla="*/ 0 60000 65536"/>
                <a:gd name="T8" fmla="*/ 0 60000 65536"/>
                <a:gd name="T9" fmla="*/ 0 w 40794"/>
                <a:gd name="T10" fmla="*/ 0 h 25633"/>
                <a:gd name="T11" fmla="*/ 40794 w 40794"/>
                <a:gd name="T12" fmla="*/ 25633 h 256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794" h="25633" fill="none" extrusionOk="0">
                  <a:moveTo>
                    <a:pt x="379" y="25633"/>
                  </a:moveTo>
                  <a:cubicBezTo>
                    <a:pt x="127" y="24303"/>
                    <a:pt x="0" y="229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681" y="0"/>
                    <a:pt x="37087" y="4511"/>
                    <a:pt x="40794" y="11692"/>
                  </a:cubicBezTo>
                </a:path>
                <a:path w="40794" h="25633" stroke="0" extrusionOk="0">
                  <a:moveTo>
                    <a:pt x="379" y="25633"/>
                  </a:moveTo>
                  <a:cubicBezTo>
                    <a:pt x="127" y="24303"/>
                    <a:pt x="0" y="229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681" y="0"/>
                    <a:pt x="37087" y="4511"/>
                    <a:pt x="40794" y="1169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3" grpId="0" animBg="1"/>
      <p:bldP spid="716804" grpId="0" animBg="1"/>
      <p:bldP spid="716805" grpId="0" animBg="1"/>
      <p:bldP spid="716806" grpId="0" animBg="1"/>
      <p:bldP spid="716807" grpId="0" animBg="1"/>
      <p:bldP spid="716808" grpId="0" animBg="1"/>
      <p:bldP spid="716809" grpId="0" animBg="1"/>
      <p:bldP spid="716810" grpId="0" animBg="1"/>
      <p:bldP spid="716811" grpId="0" animBg="1"/>
      <p:bldP spid="7168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1-28 at 10.56.0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738" y="152400"/>
            <a:ext cx="6190262" cy="6705600"/>
          </a:xfrm>
          <a:prstGeom prst="rect">
            <a:avLst/>
          </a:prstGeom>
        </p:spPr>
      </p:pic>
      <p:pic>
        <p:nvPicPr>
          <p:cNvPr id="5" name="Picture 4" descr="Screen shot 2011-01-28 at 10.56.3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76404" y="3709797"/>
            <a:ext cx="5001006" cy="12954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4114800" cy="1981200"/>
          </a:xfrm>
        </p:spPr>
        <p:txBody>
          <a:bodyPr/>
          <a:lstStyle/>
          <a:p>
            <a:pPr algn="l"/>
            <a:r>
              <a:rPr lang="en-US" dirty="0" smtClean="0"/>
              <a:t>Modeling Milky Way as a 2-Arm Spiral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-833735" y="4719935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(from Francis </a:t>
            </a:r>
            <a:r>
              <a:rPr lang="en-US" sz="1800" dirty="0" smtClean="0"/>
              <a:t>&amp; Anderson 2009, Proc</a:t>
            </a:r>
            <a:r>
              <a:rPr lang="en-US" sz="1800" dirty="0" smtClean="0"/>
              <a:t>. Roy. Soc. </a:t>
            </a:r>
            <a:r>
              <a:rPr lang="en-US" sz="1800" dirty="0" err="1" smtClean="0"/>
              <a:t>Lond</a:t>
            </a:r>
            <a:r>
              <a:rPr lang="en-US" sz="1800" dirty="0" smtClean="0"/>
              <a:t>. A465, 3425; also astro</a:t>
            </a:r>
            <a:r>
              <a:rPr lang="en-US" sz="1800" dirty="0" smtClean="0"/>
              <a:t>-ph/</a:t>
            </a:r>
            <a:r>
              <a:rPr lang="en-US" sz="1800" dirty="0" smtClean="0"/>
              <a:t>0901.3503)</a:t>
            </a:r>
            <a:endParaRPr lang="en-US"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09600"/>
          </a:xfrm>
        </p:spPr>
        <p:txBody>
          <a:bodyPr/>
          <a:lstStyle/>
          <a:p>
            <a:r>
              <a:rPr lang="en-US" dirty="0" smtClean="0"/>
              <a:t>Epicycles </a:t>
            </a:r>
            <a:r>
              <a:rPr lang="en-US" dirty="0" err="1" smtClean="0"/>
              <a:t>Redux</a:t>
            </a:r>
            <a:endParaRPr lang="en-US" dirty="0"/>
          </a:p>
        </p:txBody>
      </p:sp>
      <p:pic>
        <p:nvPicPr>
          <p:cNvPr id="4" name="Picture 3" descr="Screen shot 2011-01-28 at 11.17.4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692" y="990600"/>
            <a:ext cx="6117307" cy="586740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4800" y="821829"/>
            <a:ext cx="3810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 smtClean="0"/>
              <a:t>Lindblad’s</a:t>
            </a:r>
            <a:r>
              <a:rPr lang="en-US" sz="2600" dirty="0" smtClean="0"/>
              <a:t> epicycle theory perturbs a circular orbit by superimposing an</a:t>
            </a:r>
            <a:r>
              <a:rPr lang="en-US" sz="2600" dirty="0" smtClean="0"/>
              <a:t>     elliptical </a:t>
            </a:r>
            <a:r>
              <a:rPr lang="en-US" sz="2600" dirty="0" smtClean="0"/>
              <a:t>motion 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228600" y="4038600"/>
            <a:ext cx="3200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Frequency of</a:t>
            </a:r>
            <a:r>
              <a:rPr lang="en-US" sz="2600" dirty="0" smtClean="0"/>
              <a:t>              circular motion:  </a:t>
            </a:r>
            <a:r>
              <a:rPr lang="en-US" sz="2600" dirty="0" smtClean="0">
                <a:latin typeface="Symbol" charset="2"/>
                <a:cs typeface="Symbol" charset="2"/>
              </a:rPr>
              <a:t>W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Frequency </a:t>
            </a:r>
            <a:r>
              <a:rPr lang="en-US" sz="2600" dirty="0" smtClean="0"/>
              <a:t>of radial oscillation (i.e</a:t>
            </a:r>
            <a:r>
              <a:rPr lang="en-US" sz="2600" dirty="0" smtClean="0"/>
              <a:t>., </a:t>
            </a:r>
            <a:r>
              <a:rPr lang="en-US" sz="2600" dirty="0" smtClean="0"/>
              <a:t>elliptical motion):</a:t>
            </a:r>
            <a:r>
              <a:rPr lang="en-US" sz="2600" dirty="0" smtClean="0"/>
              <a:t>  </a:t>
            </a:r>
            <a:r>
              <a:rPr lang="en-US" sz="2600" dirty="0" err="1" smtClean="0">
                <a:latin typeface="Symbol" charset="2"/>
                <a:cs typeface="Symbol" charset="2"/>
              </a:rPr>
              <a:t>k</a:t>
            </a:r>
            <a:endParaRPr lang="en-US" sz="2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6_epicycle_sketc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57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5486400"/>
            <a:ext cx="2743200" cy="1143000"/>
          </a:xfrm>
        </p:spPr>
        <p:txBody>
          <a:bodyPr/>
          <a:lstStyle/>
          <a:p>
            <a:r>
              <a:rPr lang="en-US" dirty="0" err="1" smtClean="0"/>
              <a:t>Epicyclic</a:t>
            </a:r>
            <a:r>
              <a:rPr lang="en-US" dirty="0" smtClean="0"/>
              <a:t> Motion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Epicycles?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838200"/>
            <a:ext cx="9067800" cy="566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Disk </a:t>
            </a:r>
            <a:r>
              <a:rPr lang="en-US" dirty="0" smtClean="0"/>
              <a:t>stars have approximately circular orbits with small deviations</a:t>
            </a:r>
            <a:r>
              <a:rPr lang="en-US" dirty="0" smtClean="0"/>
              <a:t> and can </a:t>
            </a:r>
            <a:r>
              <a:rPr lang="en-US" dirty="0" smtClean="0"/>
              <a:t>be described by superposition of</a:t>
            </a:r>
            <a:r>
              <a:rPr lang="en-US" dirty="0" smtClean="0"/>
              <a:t>: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 Circular </a:t>
            </a:r>
            <a:r>
              <a:rPr lang="en-US" dirty="0" smtClean="0"/>
              <a:t>orbit along guiding center </a:t>
            </a:r>
            <a:r>
              <a:rPr lang="en-US" dirty="0" smtClean="0"/>
              <a:t>(GC, deferent</a:t>
            </a:r>
            <a:r>
              <a:rPr lang="en-US" dirty="0" smtClean="0"/>
              <a:t>),</a:t>
            </a:r>
            <a:r>
              <a:rPr lang="en-US" dirty="0" smtClean="0"/>
              <a:t> angular </a:t>
            </a:r>
            <a:r>
              <a:rPr lang="en-US" dirty="0" smtClean="0"/>
              <a:t>velocity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endParaRPr lang="en-US" dirty="0" smtClean="0"/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  Smaller </a:t>
            </a:r>
            <a:r>
              <a:rPr lang="en-US" dirty="0" smtClean="0"/>
              <a:t>elliptical epicycle, angular velocity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, </a:t>
            </a:r>
            <a:r>
              <a:rPr lang="en-US" dirty="0" smtClean="0"/>
              <a:t>retrograde</a:t>
            </a:r>
            <a:r>
              <a:rPr lang="en-US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Assume gravity</a:t>
            </a:r>
            <a:r>
              <a:rPr lang="en-US" dirty="0" smtClean="0"/>
              <a:t>/centrifugal balance &amp; conservation of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. momentum: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 Consider </a:t>
            </a:r>
            <a:r>
              <a:rPr lang="en-US" dirty="0" smtClean="0"/>
              <a:t>star at</a:t>
            </a:r>
            <a:r>
              <a:rPr lang="en-US" dirty="0" smtClean="0"/>
              <a:t> a GC </a:t>
            </a:r>
            <a:r>
              <a:rPr lang="en-US" dirty="0" smtClean="0"/>
              <a:t>and give it a kick </a:t>
            </a:r>
            <a:r>
              <a:rPr lang="en-US" dirty="0" err="1" smtClean="0"/>
              <a:t>radially</a:t>
            </a:r>
            <a:r>
              <a:rPr lang="en-US" dirty="0" smtClean="0"/>
              <a:t> outwards</a:t>
            </a: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 Since </a:t>
            </a:r>
            <a:r>
              <a:rPr lang="en-US" dirty="0" err="1" smtClean="0"/>
              <a:t>mrv</a:t>
            </a:r>
            <a:r>
              <a:rPr lang="en-US" dirty="0" smtClean="0"/>
              <a:t> = const., if </a:t>
            </a:r>
            <a:r>
              <a:rPr lang="en-US" dirty="0" err="1" smtClean="0"/>
              <a:t>r</a:t>
            </a:r>
            <a:r>
              <a:rPr lang="en-US" dirty="0" smtClean="0"/>
              <a:t> increases,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smtClean="0"/>
              <a:t>decreases</a:t>
            </a:r>
            <a:r>
              <a:rPr lang="en-US" dirty="0" smtClean="0"/>
              <a:t> </a:t>
            </a:r>
            <a:r>
              <a:rPr lang="en-US" dirty="0" err="1" smtClean="0"/>
              <a:t>w.r.t</a:t>
            </a:r>
            <a:r>
              <a:rPr lang="en-US" dirty="0" smtClean="0"/>
              <a:t>. the</a:t>
            </a:r>
            <a:r>
              <a:rPr lang="en-US" dirty="0" smtClean="0"/>
              <a:t> GC, and the  star </a:t>
            </a:r>
            <a:r>
              <a:rPr lang="en-US" dirty="0" smtClean="0"/>
              <a:t>moves backwards</a:t>
            </a: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 Since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cf</a:t>
            </a:r>
            <a:r>
              <a:rPr lang="en-US" dirty="0" smtClean="0"/>
              <a:t> = v</a:t>
            </a:r>
            <a:r>
              <a:rPr lang="en-US" baseline="30000" dirty="0" smtClean="0"/>
              <a:t>2</a:t>
            </a:r>
            <a:r>
              <a:rPr lang="en-US" dirty="0" smtClean="0"/>
              <a:t>/ </a:t>
            </a:r>
            <a:r>
              <a:rPr lang="en-US" dirty="0" err="1" smtClean="0"/>
              <a:t>r</a:t>
            </a:r>
            <a:r>
              <a:rPr lang="en-US" dirty="0" smtClean="0"/>
              <a:t> ~ r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baseline="30000" dirty="0" smtClean="0"/>
              <a:t>3</a:t>
            </a:r>
            <a:r>
              <a:rPr lang="en-US" dirty="0" smtClean="0"/>
              <a:t> while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grav</a:t>
            </a:r>
            <a:r>
              <a:rPr lang="en-US" dirty="0" smtClean="0"/>
              <a:t> falls more slowly than </a:t>
            </a:r>
            <a:r>
              <a:rPr lang="en-US" dirty="0" smtClean="0"/>
              <a:t>r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baseline="30000" dirty="0" smtClean="0"/>
              <a:t>2</a:t>
            </a:r>
            <a:r>
              <a:rPr lang="en-US" dirty="0" smtClean="0"/>
              <a:t> if </a:t>
            </a:r>
            <a:r>
              <a:rPr lang="en-US" dirty="0" err="1" smtClean="0"/>
              <a:t>r</a:t>
            </a:r>
            <a:r>
              <a:rPr lang="en-US" dirty="0" smtClean="0"/>
              <a:t> increases,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grav</a:t>
            </a:r>
            <a:r>
              <a:rPr lang="en-US" dirty="0" smtClean="0"/>
              <a:t> </a:t>
            </a:r>
            <a:r>
              <a:rPr lang="en-US" dirty="0" smtClean="0"/>
              <a:t>&gt;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cf</a:t>
            </a:r>
            <a:r>
              <a:rPr lang="en-US" dirty="0" smtClean="0"/>
              <a:t> </a:t>
            </a:r>
            <a:r>
              <a:rPr lang="en-US" dirty="0" smtClean="0"/>
              <a:t>and the star gets pulled back inwards</a:t>
            </a: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 As </a:t>
            </a:r>
            <a:r>
              <a:rPr lang="en-US" dirty="0" smtClean="0"/>
              <a:t>it falls in, </a:t>
            </a:r>
            <a:r>
              <a:rPr lang="en-US" dirty="0" err="1" smtClean="0"/>
              <a:t>r</a:t>
            </a:r>
            <a:r>
              <a:rPr lang="en-US" dirty="0" smtClean="0"/>
              <a:t> decreases so </a:t>
            </a:r>
            <a:r>
              <a:rPr lang="en-US" dirty="0" err="1" smtClean="0"/>
              <a:t>v</a:t>
            </a:r>
            <a:r>
              <a:rPr lang="en-US" dirty="0" smtClean="0"/>
              <a:t> increases and the star moves forward relative to the GC</a:t>
            </a: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 But </a:t>
            </a:r>
            <a:r>
              <a:rPr lang="en-US" dirty="0" smtClean="0"/>
              <a:t>now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cf</a:t>
            </a:r>
            <a:r>
              <a:rPr lang="en-US" dirty="0" smtClean="0"/>
              <a:t> </a:t>
            </a:r>
            <a:r>
              <a:rPr lang="en-US" dirty="0" smtClean="0"/>
              <a:t>&gt;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grav</a:t>
            </a:r>
            <a:r>
              <a:rPr lang="en-US" dirty="0" smtClean="0"/>
              <a:t>, the </a:t>
            </a:r>
            <a:r>
              <a:rPr lang="en-US" dirty="0" smtClean="0"/>
              <a:t>star moves outwards </a:t>
            </a:r>
            <a:r>
              <a:rPr lang="en-US" dirty="0" smtClean="0"/>
              <a:t>again, the </a:t>
            </a:r>
            <a:r>
              <a:rPr lang="en-US" dirty="0" smtClean="0"/>
              <a:t>cycle </a:t>
            </a:r>
            <a:r>
              <a:rPr lang="en-US" dirty="0" smtClean="0"/>
              <a:t>repeats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From Epicycles to Spiral Arms</a:t>
            </a:r>
            <a:endParaRPr lang="en-US" sz="32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91600" cy="6019800"/>
          </a:xfrm>
        </p:spPr>
        <p:txBody>
          <a:bodyPr/>
          <a:lstStyle/>
          <a:p>
            <a:r>
              <a:rPr lang="en-US" dirty="0" smtClean="0"/>
              <a:t>For epicycle phases which vary systematically with </a:t>
            </a:r>
            <a:r>
              <a:rPr lang="en-US" dirty="0" smtClean="0"/>
              <a:t>radius,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nested elliptical orbits may crowd in a spiral </a:t>
            </a:r>
            <a:r>
              <a:rPr lang="en-US" dirty="0" smtClean="0"/>
              <a:t>pattern, called </a:t>
            </a:r>
            <a:r>
              <a:rPr lang="en-US" dirty="0" smtClean="0"/>
              <a:t>a </a:t>
            </a:r>
            <a:r>
              <a:rPr lang="en-US" b="1" dirty="0" smtClean="0"/>
              <a:t>kinematic density </a:t>
            </a:r>
            <a:r>
              <a:rPr lang="en-US" b="1" dirty="0" smtClean="0"/>
              <a:t>wave </a:t>
            </a:r>
            <a:r>
              <a:rPr lang="en-US" dirty="0" smtClean="0"/>
              <a:t>(bars are another possibility)</a:t>
            </a:r>
          </a:p>
          <a:p>
            <a:r>
              <a:rPr lang="en-US" dirty="0" smtClean="0"/>
              <a:t>Orbits </a:t>
            </a:r>
            <a:r>
              <a:rPr lang="en-US" dirty="0" smtClean="0"/>
              <a:t>are in turn perturbed by the spiral density pattern, </a:t>
            </a:r>
            <a:br>
              <a:rPr lang="en-US" dirty="0" smtClean="0"/>
            </a:br>
            <a:r>
              <a:rPr lang="en-US" dirty="0" smtClean="0"/>
              <a:t>this modifies the simple </a:t>
            </a:r>
            <a:r>
              <a:rPr lang="en-US" dirty="0" smtClean="0"/>
              <a:t>epicycles.  </a:t>
            </a:r>
            <a:r>
              <a:rPr lang="en-US" dirty="0" smtClean="0"/>
              <a:t>Self-consistent solution is a </a:t>
            </a:r>
            <a:r>
              <a:rPr lang="en-US" b="1" dirty="0" smtClean="0"/>
              <a:t>density </a:t>
            </a:r>
            <a:r>
              <a:rPr lang="en-US" b="1" dirty="0" smtClean="0"/>
              <a:t>wave</a:t>
            </a:r>
          </a:p>
          <a:p>
            <a:r>
              <a:rPr lang="en-US" dirty="0" smtClean="0"/>
              <a:t>These </a:t>
            </a:r>
            <a:r>
              <a:rPr lang="en-US" dirty="0" smtClean="0"/>
              <a:t>patterns are neither stationary nor move with the disk stars,</a:t>
            </a:r>
            <a:r>
              <a:rPr lang="en-US" dirty="0" smtClean="0"/>
              <a:t> but move </a:t>
            </a:r>
            <a:r>
              <a:rPr lang="en-US" dirty="0" smtClean="0"/>
              <a:t>at some intermediate angular velocity,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/>
              <a:t>p</a:t>
            </a:r>
            <a:r>
              <a:rPr lang="en-US" dirty="0" smtClean="0"/>
              <a:t>, called the </a:t>
            </a:r>
            <a:r>
              <a:rPr lang="en-US" b="1" dirty="0" smtClean="0"/>
              <a:t>pattern </a:t>
            </a:r>
            <a:r>
              <a:rPr lang="en-US" b="1" dirty="0" smtClean="0"/>
              <a:t>speed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interaction of these patterns with the </a:t>
            </a:r>
            <a:r>
              <a:rPr lang="en-US" dirty="0" err="1" smtClean="0"/>
              <a:t>epicyclic</a:t>
            </a:r>
            <a:r>
              <a:rPr lang="en-US" dirty="0" smtClean="0"/>
              <a:t> motion can lead to </a:t>
            </a:r>
            <a:r>
              <a:rPr lang="en-US" b="1" dirty="0" smtClean="0"/>
              <a:t>resonances</a:t>
            </a:r>
            <a:r>
              <a:rPr lang="en-US" dirty="0" smtClean="0"/>
              <a:t>:</a:t>
            </a:r>
          </a:p>
          <a:p>
            <a:pPr algn="ctr">
              <a:buNone/>
            </a:pP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>
                <a:cs typeface="Symbol" charset="2"/>
              </a:rPr>
              <a:t>p</a:t>
            </a:r>
            <a:r>
              <a:rPr lang="en-US" dirty="0" smtClean="0">
                <a:latin typeface="Symbol" charset="2"/>
                <a:cs typeface="Symbol" charset="2"/>
              </a:rPr>
              <a:t> – 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>
                <a:cs typeface="Symbol" charset="2"/>
              </a:rPr>
              <a:t>stars</a:t>
            </a:r>
            <a:r>
              <a:rPr lang="en-US" dirty="0" smtClean="0">
                <a:cs typeface="Symbol" charset="2"/>
              </a:rPr>
              <a:t> = </a:t>
            </a:r>
            <a:r>
              <a:rPr lang="en-US" dirty="0" smtClean="0">
                <a:latin typeface="Symbol" charset="2"/>
                <a:cs typeface="Symbol" charset="2"/>
              </a:rPr>
              <a:t>–</a:t>
            </a:r>
            <a:r>
              <a:rPr lang="en-US" dirty="0" smtClean="0">
                <a:latin typeface="Symbol" charset="2"/>
                <a:cs typeface="Symbol" charset="2"/>
              </a:rPr>
              <a:t>k/2</a:t>
            </a:r>
            <a:r>
              <a:rPr lang="en-US" dirty="0" smtClean="0">
                <a:cs typeface="Symbol" charset="2"/>
              </a:rPr>
              <a:t>  </a:t>
            </a:r>
            <a:r>
              <a:rPr lang="en-US" dirty="0" smtClean="0">
                <a:latin typeface="Wingdings 3" charset="2"/>
                <a:cs typeface="Wingdings 3" charset="2"/>
              </a:rPr>
              <a:t>a </a:t>
            </a:r>
            <a:r>
              <a:rPr lang="en-US" b="1" dirty="0" smtClean="0"/>
              <a:t>Inner </a:t>
            </a:r>
            <a:r>
              <a:rPr lang="en-US" b="1" dirty="0" err="1" smtClean="0"/>
              <a:t>Lindblad</a:t>
            </a:r>
            <a:r>
              <a:rPr lang="en-US" b="1" dirty="0" smtClean="0"/>
              <a:t> </a:t>
            </a:r>
            <a:r>
              <a:rPr lang="en-US" b="1" dirty="0" smtClean="0"/>
              <a:t>Resonance</a:t>
            </a:r>
          </a:p>
          <a:p>
            <a:pPr algn="ctr">
              <a:buNone/>
            </a:pP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>
                <a:cs typeface="Symbol" charset="2"/>
              </a:rPr>
              <a:t>p</a:t>
            </a:r>
            <a:r>
              <a:rPr lang="en-US" dirty="0" smtClean="0">
                <a:latin typeface="Symbol" charset="2"/>
                <a:cs typeface="Symbol" charset="2"/>
              </a:rPr>
              <a:t> – 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>
                <a:cs typeface="Symbol" charset="2"/>
              </a:rPr>
              <a:t>stars</a:t>
            </a:r>
            <a:r>
              <a:rPr lang="en-US" dirty="0" smtClean="0">
                <a:cs typeface="Symbol" charset="2"/>
              </a:rPr>
              <a:t> =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+k</a:t>
            </a:r>
            <a:r>
              <a:rPr lang="en-US" dirty="0" smtClean="0">
                <a:latin typeface="Symbol" charset="2"/>
                <a:cs typeface="Symbol" charset="2"/>
              </a:rPr>
              <a:t>/2</a:t>
            </a:r>
            <a:r>
              <a:rPr lang="en-US" dirty="0" smtClean="0">
                <a:cs typeface="Symbol" charset="2"/>
              </a:rPr>
              <a:t>  </a:t>
            </a:r>
            <a:r>
              <a:rPr lang="en-US" dirty="0" smtClean="0">
                <a:latin typeface="Wingdings 3" charset="2"/>
                <a:cs typeface="Wingdings 3" charset="2"/>
              </a:rPr>
              <a:t>a</a:t>
            </a:r>
            <a:r>
              <a:rPr lang="en-US" dirty="0" smtClean="0">
                <a:latin typeface="Wingdings 3" charset="2"/>
                <a:cs typeface="Wingdings 3" charset="2"/>
              </a:rPr>
              <a:t> </a:t>
            </a:r>
            <a:r>
              <a:rPr lang="en-US" b="1" dirty="0" smtClean="0"/>
              <a:t>Outer </a:t>
            </a:r>
            <a:r>
              <a:rPr lang="en-US" b="1" dirty="0" err="1" smtClean="0"/>
              <a:t>Lindblad</a:t>
            </a:r>
            <a:r>
              <a:rPr lang="en-US" b="1" dirty="0" smtClean="0"/>
              <a:t> </a:t>
            </a:r>
            <a:r>
              <a:rPr lang="en-US" b="1" dirty="0" smtClean="0"/>
              <a:t>Resonance</a:t>
            </a:r>
            <a:endParaRPr lang="en-US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Density Wave Theory</a:t>
            </a:r>
            <a:endParaRPr lang="en-US" sz="32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sz="2600" dirty="0">
                <a:sym typeface="Wingdings 2" charset="2"/>
              </a:rPr>
              <a:t>Spiral arm patterns </a:t>
            </a:r>
            <a:r>
              <a:rPr lang="en-US" sz="2600" dirty="0" smtClean="0">
                <a:sym typeface="Wingdings 2" charset="2"/>
              </a:rPr>
              <a:t>must </a:t>
            </a:r>
            <a:r>
              <a:rPr lang="en-US" sz="2600" dirty="0">
                <a:sym typeface="Wingdings 2" charset="2"/>
              </a:rPr>
              <a:t>be persistent.  Density wave theory provides an explanation: the arms are </a:t>
            </a:r>
            <a:r>
              <a:rPr lang="en-US" sz="2600" dirty="0" smtClean="0">
                <a:sym typeface="Wingdings 2" charset="2"/>
              </a:rPr>
              <a:t>density </a:t>
            </a:r>
            <a:r>
              <a:rPr lang="en-US" sz="2600" dirty="0">
                <a:sym typeface="Wingdings 2" charset="2"/>
              </a:rPr>
              <a:t>waves propagating in differentially rotating disks</a:t>
            </a:r>
          </a:p>
          <a:p>
            <a:pPr eaLnBrk="1" hangingPunct="1"/>
            <a:r>
              <a:rPr lang="en-US" sz="2600" dirty="0">
                <a:sym typeface="Wingdings 2" charset="2"/>
              </a:rPr>
              <a:t>Spiral arm pattern is amplified by resonances between the </a:t>
            </a:r>
            <a:r>
              <a:rPr lang="en-US" sz="2600" dirty="0" err="1">
                <a:sym typeface="Wingdings 2" charset="2"/>
              </a:rPr>
              <a:t>epicyclic</a:t>
            </a:r>
            <a:r>
              <a:rPr lang="en-US" sz="2600" dirty="0">
                <a:sym typeface="Wingdings 2" charset="2"/>
              </a:rPr>
              <a:t> frequencies of the stars (deviations from circular orbits) and the angular frequency of the spiral pattern</a:t>
            </a:r>
          </a:p>
          <a:p>
            <a:pPr lvl="1" eaLnBrk="1" hangingPunct="1"/>
            <a:r>
              <a:rPr lang="en-US" sz="2600" dirty="0">
                <a:sym typeface="Wingdings 2" charset="2"/>
              </a:rPr>
              <a:t>Spiral waves can only grow between the inner and outer </a:t>
            </a:r>
            <a:r>
              <a:rPr lang="en-US" sz="2600" i="1" dirty="0" err="1">
                <a:sym typeface="Wingdings 2" charset="2"/>
              </a:rPr>
              <a:t>Linblad</a:t>
            </a:r>
            <a:r>
              <a:rPr lang="en-US" sz="2600" i="1" dirty="0">
                <a:sym typeface="Wingdings 2" charset="2"/>
              </a:rPr>
              <a:t> resonances</a:t>
            </a:r>
            <a:r>
              <a:rPr lang="en-US" sz="2600" dirty="0">
                <a:sym typeface="Wingdings 2" charset="2"/>
              </a:rPr>
              <a:t> (</a:t>
            </a:r>
            <a:r>
              <a:rPr lang="en-US" sz="2600" i="1" dirty="0" err="1">
                <a:sym typeface="Symbol" charset="2"/>
              </a:rPr>
              <a:t></a:t>
            </a:r>
            <a:r>
              <a:rPr lang="en-US" sz="2600" i="1" baseline="-25000" dirty="0" err="1">
                <a:sym typeface="Symbol" charset="2"/>
              </a:rPr>
              <a:t>p</a:t>
            </a:r>
            <a:r>
              <a:rPr lang="en-US" sz="2600" i="1" baseline="-25000" dirty="0">
                <a:sym typeface="Symbol" charset="2"/>
              </a:rPr>
              <a:t> </a:t>
            </a:r>
            <a:r>
              <a:rPr lang="en-US" sz="2600" i="1" dirty="0">
                <a:sym typeface="Symbol" charset="2"/>
              </a:rPr>
              <a:t>= </a:t>
            </a:r>
            <a:r>
              <a:rPr lang="en-US" sz="2600" i="1" dirty="0" err="1">
                <a:sym typeface="Symbol" charset="2"/>
              </a:rPr>
              <a:t></a:t>
            </a:r>
            <a:r>
              <a:rPr lang="en-US" sz="2600" i="1" dirty="0">
                <a:sym typeface="Symbol" charset="2"/>
              </a:rPr>
              <a:t>  - </a:t>
            </a:r>
            <a:r>
              <a:rPr lang="en-US" sz="2600" i="1" dirty="0" err="1">
                <a:sym typeface="Symbol" charset="2"/>
              </a:rPr>
              <a:t>/m</a:t>
            </a:r>
            <a:r>
              <a:rPr lang="en-US" sz="2600" i="1" dirty="0">
                <a:sym typeface="Symbol" charset="2"/>
              </a:rPr>
              <a:t> ; </a:t>
            </a:r>
            <a:r>
              <a:rPr lang="en-US" sz="2600" i="1" dirty="0" err="1">
                <a:sym typeface="Symbol" charset="2"/>
              </a:rPr>
              <a:t></a:t>
            </a:r>
            <a:r>
              <a:rPr lang="en-US" sz="2600" i="1" baseline="-25000" dirty="0" err="1">
                <a:sym typeface="Symbol" charset="2"/>
              </a:rPr>
              <a:t>p</a:t>
            </a:r>
            <a:r>
              <a:rPr lang="en-US" sz="2600" i="1" baseline="-25000" dirty="0">
                <a:sym typeface="Symbol" charset="2"/>
              </a:rPr>
              <a:t> </a:t>
            </a:r>
            <a:r>
              <a:rPr lang="en-US" sz="2600" i="1" dirty="0">
                <a:sym typeface="Symbol" charset="2"/>
              </a:rPr>
              <a:t>= </a:t>
            </a:r>
            <a:r>
              <a:rPr lang="en-US" sz="2600" i="1" dirty="0" err="1">
                <a:sym typeface="Symbol" charset="2"/>
              </a:rPr>
              <a:t></a:t>
            </a:r>
            <a:r>
              <a:rPr lang="en-US" sz="2600" i="1" dirty="0">
                <a:sym typeface="Symbol" charset="2"/>
              </a:rPr>
              <a:t> + </a:t>
            </a:r>
            <a:r>
              <a:rPr lang="en-US" sz="2600" i="1" dirty="0" err="1">
                <a:sym typeface="Symbol" charset="2"/>
              </a:rPr>
              <a:t>/m</a:t>
            </a:r>
            <a:r>
              <a:rPr lang="en-US" sz="2600" dirty="0">
                <a:sym typeface="Symbol" charset="2"/>
              </a:rPr>
              <a:t> ) where</a:t>
            </a:r>
            <a:r>
              <a:rPr lang="en-US" sz="2600" dirty="0" smtClean="0">
                <a:sym typeface="Symbol" charset="2"/>
              </a:rPr>
              <a:t>           </a:t>
            </a:r>
            <a:r>
              <a:rPr lang="en-US" sz="2600" i="1" dirty="0" err="1" smtClean="0">
                <a:sym typeface="Symbol" charset="2"/>
              </a:rPr>
              <a:t></a:t>
            </a:r>
            <a:r>
              <a:rPr lang="en-US" sz="2600" dirty="0" smtClean="0">
                <a:sym typeface="Symbol" charset="2"/>
              </a:rPr>
              <a:t> </a:t>
            </a:r>
            <a:r>
              <a:rPr lang="en-US" sz="2600" dirty="0">
                <a:sym typeface="Symbol" charset="2"/>
              </a:rPr>
              <a:t>is the </a:t>
            </a:r>
            <a:r>
              <a:rPr lang="en-US" sz="2600" dirty="0" err="1">
                <a:sym typeface="Symbol" charset="2"/>
              </a:rPr>
              <a:t>epicyclic</a:t>
            </a:r>
            <a:r>
              <a:rPr lang="en-US" sz="2600" dirty="0">
                <a:sym typeface="Symbol" charset="2"/>
              </a:rPr>
              <a:t> frequency and </a:t>
            </a:r>
            <a:r>
              <a:rPr lang="en-US" sz="2600" i="1" dirty="0" err="1">
                <a:sym typeface="Symbol" charset="2"/>
              </a:rPr>
              <a:t>m</a:t>
            </a:r>
            <a:r>
              <a:rPr lang="en-US" sz="2600" dirty="0">
                <a:sym typeface="Symbol" charset="2"/>
              </a:rPr>
              <a:t> is an integer (the # of spiral arms)</a:t>
            </a:r>
          </a:p>
          <a:p>
            <a:pPr lvl="1" eaLnBrk="1" hangingPunct="1"/>
            <a:r>
              <a:rPr lang="en-US" sz="2600" dirty="0">
                <a:sym typeface="Symbol" charset="2"/>
              </a:rPr>
              <a:t>Stars outside this region find that the periodic pull of the spiral is faster than their </a:t>
            </a:r>
            <a:r>
              <a:rPr lang="en-US" sz="2600" dirty="0" err="1">
                <a:sym typeface="Symbol" charset="2"/>
              </a:rPr>
              <a:t>epicyclic</a:t>
            </a:r>
            <a:r>
              <a:rPr lang="en-US" sz="2600" dirty="0">
                <a:sym typeface="Symbol" charset="2"/>
              </a:rPr>
              <a:t> frequency, they don’t respond to the spiral and the wave dies out</a:t>
            </a:r>
          </a:p>
          <a:p>
            <a:pPr lvl="1" eaLnBrk="1" hangingPunct="1"/>
            <a:r>
              <a:rPr lang="en-US" sz="2600" dirty="0">
                <a:sym typeface="Symbol" charset="2"/>
              </a:rPr>
              <a:t>Resonance can explain why 2 arm spirals are more prominent</a:t>
            </a:r>
            <a:r>
              <a:rPr lang="en-US" sz="2600" dirty="0" smtClean="0">
                <a:sym typeface="Symbol" charset="2"/>
              </a:rPr>
              <a:t> </a:t>
            </a:r>
            <a:endParaRPr lang="en-US" sz="2600" baseline="-25000" dirty="0">
              <a:sym typeface="Wingdings 2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 23-06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41500"/>
            <a:ext cx="5093542" cy="4940300"/>
          </a:xfrm>
          <a:prstGeom prst="rect">
            <a:avLst/>
          </a:prstGeom>
        </p:spPr>
      </p:pic>
      <p:pic>
        <p:nvPicPr>
          <p:cNvPr id="5" name="Picture 4" descr="Picture 2 23-06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4" y="228600"/>
            <a:ext cx="4238626" cy="41148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5486400" cy="1600200"/>
          </a:xfrm>
        </p:spPr>
        <p:txBody>
          <a:bodyPr/>
          <a:lstStyle/>
          <a:p>
            <a:pPr algn="l"/>
            <a:r>
              <a:rPr lang="en-US" dirty="0" smtClean="0"/>
              <a:t>Stellar Kinematics and Chemical Enrichment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419600"/>
            <a:ext cx="38516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Wingdings"/>
                <a:ea typeface="Wingdings"/>
                <a:cs typeface="Wingdings"/>
              </a:rPr>
              <a:t></a:t>
            </a:r>
            <a:endParaRPr lang="en-US" dirty="0" smtClean="0">
              <a:latin typeface="Wingdings"/>
              <a:ea typeface="Wingdings"/>
              <a:cs typeface="Wingdings"/>
            </a:endParaRPr>
          </a:p>
          <a:p>
            <a:r>
              <a:rPr lang="en-US" dirty="0" smtClean="0"/>
              <a:t>Change in velocity dispersion</a:t>
            </a:r>
          </a:p>
          <a:p>
            <a:endParaRPr lang="en-US" dirty="0" smtClean="0"/>
          </a:p>
          <a:p>
            <a:r>
              <a:rPr lang="en-US" dirty="0" smtClean="0"/>
              <a:t>Asymmetric drift</a:t>
            </a:r>
          </a:p>
          <a:p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⏎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924800" cy="609600"/>
          </a:xfrm>
        </p:spPr>
        <p:txBody>
          <a:bodyPr/>
          <a:lstStyle/>
          <a:p>
            <a:pPr eaLnBrk="1" hangingPunct="1"/>
            <a:r>
              <a:rPr lang="en-US"/>
              <a:t>Spiral Density Waves</a:t>
            </a:r>
            <a:endParaRPr lang="en-US" sz="28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914400"/>
            <a:ext cx="6434138" cy="179863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orbits in spiral galaxies are not quite circles – they are ellipses.  These ellipses are slightly tilted with respect to each other.</a:t>
            </a:r>
          </a:p>
        </p:txBody>
      </p:sp>
      <p:pic>
        <p:nvPicPr>
          <p:cNvPr id="24580" name="Picture 4" descr="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875" y="838200"/>
            <a:ext cx="1844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4338" y="2971800"/>
            <a:ext cx="1846262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81000" y="3200400"/>
            <a:ext cx="624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charset="0"/>
              </a:rPr>
              <a:t>Thus there are regions of slightly higher density than their surroundings.  The higher density means higher gravity.   </a:t>
            </a:r>
          </a:p>
        </p:txBody>
      </p:sp>
      <p:pic>
        <p:nvPicPr>
          <p:cNvPr id="24583" name="Picture 7" descr="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4338" y="5049838"/>
            <a:ext cx="1846262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81000" y="5181600"/>
            <a:ext cx="624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charset="0"/>
              </a:rPr>
              <a:t>Objects (such as a gas cloud) will be attracted to these regions and will drift towards them. 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685800"/>
          </a:xfrm>
        </p:spPr>
        <p:txBody>
          <a:bodyPr/>
          <a:lstStyle/>
          <a:p>
            <a:pPr eaLnBrk="1" hangingPunct="1"/>
            <a:r>
              <a:rPr lang="en-US"/>
              <a:t>Spiral Density Waves</a:t>
            </a:r>
            <a:endParaRPr lang="en-US" sz="28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144588"/>
            <a:ext cx="6245225" cy="175101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When the gas cloud collides with other gas clouds, stars will be formed.  (This is where most of the galaxy’s star formation takes place.)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81000" y="3048000"/>
            <a:ext cx="601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charset="0"/>
              </a:rPr>
              <a:t>Many of the stars will be faint, red main sequence stars, but some will be bright blue OB stars.  These stars will continue to drift through the region.  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1000" y="4953000"/>
            <a:ext cx="609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Times New Roman" charset="0"/>
              </a:rPr>
              <a:t>The OB stars don’t go far before they explode.  The brightest (and bluest) of a galaxy’s stars will never be far from the spiral arm where they were born.   </a:t>
            </a:r>
          </a:p>
        </p:txBody>
      </p:sp>
      <p:pic>
        <p:nvPicPr>
          <p:cNvPr id="26630" name="Picture 6" descr="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8138" y="989013"/>
            <a:ext cx="1846262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8138" y="3106738"/>
            <a:ext cx="184626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61263" y="1828800"/>
            <a:ext cx="59213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 rot="2700000">
            <a:off x="7212013" y="2376487"/>
            <a:ext cx="1335088" cy="1000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4" name="Picture 10" descr="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8138" y="5160963"/>
            <a:ext cx="1846262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609600"/>
          </a:xfrm>
        </p:spPr>
        <p:txBody>
          <a:bodyPr/>
          <a:lstStyle/>
          <a:p>
            <a:pPr eaLnBrk="1" hangingPunct="1"/>
            <a:r>
              <a:rPr lang="en-US"/>
              <a:t>Spiral Density Waves</a:t>
            </a:r>
            <a:endParaRPr lang="en-US" sz="28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5638800" cy="1828800"/>
          </a:xfrm>
        </p:spPr>
        <p:txBody>
          <a:bodyPr/>
          <a:lstStyle/>
          <a:p>
            <a:pPr marL="57150" indent="-57150" eaLnBrk="1" hangingPunct="1">
              <a:buFontTx/>
              <a:buNone/>
            </a:pPr>
            <a:r>
              <a:rPr lang="en-US"/>
              <a:t>Since all the bright blue stars die before leaving the spiral arm, the </a:t>
            </a:r>
            <a:r>
              <a:rPr lang="en-US" b="1">
                <a:solidFill>
                  <a:schemeClr val="accent2"/>
                </a:solidFill>
              </a:rPr>
              <a:t>spiral density waves</a:t>
            </a:r>
            <a:r>
              <a:rPr lang="en-US"/>
              <a:t> must show up better at ultraviolet wavelengths. </a:t>
            </a:r>
          </a:p>
        </p:txBody>
      </p:sp>
      <p:pic>
        <p:nvPicPr>
          <p:cNvPr id="28676" name="Picture 4" descr="denwa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914400"/>
            <a:ext cx="31242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625" y="3354388"/>
            <a:ext cx="2906713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625" y="3354388"/>
            <a:ext cx="56499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352800"/>
            <a:ext cx="85344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5746750" cy="6858000"/>
            <a:chOff x="0" y="0"/>
            <a:chExt cx="3991" cy="4762"/>
          </a:xfrm>
        </p:grpSpPr>
        <p:pic>
          <p:nvPicPr>
            <p:cNvPr id="30725" name="Picture 4" descr="FG14_015"/>
            <p:cNvPicPr>
              <a:picLocks noChangeAspect="1" noChangeArrowheads="1"/>
            </p:cNvPicPr>
            <p:nvPr/>
          </p:nvPicPr>
          <p:blipFill>
            <a:blip r:embed="rId3"/>
            <a:srcRect l="34000" t="3334" r="6491" b="2000"/>
            <a:stretch>
              <a:fillRect/>
            </a:stretch>
          </p:blipFill>
          <p:spPr bwMode="auto">
            <a:xfrm>
              <a:off x="0" y="0"/>
              <a:ext cx="3991" cy="4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Rectangle 5"/>
            <p:cNvSpPr>
              <a:spLocks noChangeArrowheads="1"/>
            </p:cNvSpPr>
            <p:nvPr/>
          </p:nvSpPr>
          <p:spPr bwMode="auto">
            <a:xfrm>
              <a:off x="0" y="805"/>
              <a:ext cx="546" cy="26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24" name="Rectangle 6"/>
          <p:cNvSpPr>
            <a:spLocks noGrp="1" noChangeArrowheads="1"/>
          </p:cNvSpPr>
          <p:nvPr>
            <p:ph type="title"/>
          </p:nvPr>
        </p:nvSpPr>
        <p:spPr>
          <a:xfrm>
            <a:off x="5194300" y="0"/>
            <a:ext cx="3949700" cy="1770063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The Density Wave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lum bright="-10000" contrast="26000"/>
          </a:blip>
          <a:srcRect/>
          <a:stretch>
            <a:fillRect/>
          </a:stretch>
        </p:blipFill>
        <p:spPr bwMode="auto">
          <a:xfrm>
            <a:off x="0" y="-144463"/>
            <a:ext cx="9144000" cy="714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Density Wave Theory Summary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992188"/>
            <a:ext cx="8448675" cy="56308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dirty="0"/>
              <a:t>Spiral arms are waves of compression that move around the galaxy and trigger star formation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dirty="0"/>
              <a:t>Star formation will occur where the gas clouds are compressed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dirty="0"/>
              <a:t>Stars pass through the spiral arms unaffected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dirty="0"/>
              <a:t>This theory is successful in explaining the properties of spiral galaxies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dirty="0"/>
              <a:t>Two outstanding problems with it:</a:t>
            </a:r>
          </a:p>
          <a:p>
            <a:pPr marL="933450" lvl="1" indent="-47625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dirty="0"/>
              <a:t>What stimulates the formation of the spiral pattern?</a:t>
            </a:r>
          </a:p>
          <a:p>
            <a:pPr marL="1752600" lvl="3" indent="-381000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Tidal interactions?</a:t>
            </a:r>
            <a:endParaRPr lang="en-US" dirty="0"/>
          </a:p>
          <a:p>
            <a:pPr marL="933450" lvl="1" indent="-47625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dirty="0"/>
              <a:t>What accounts for the branches and spurs in the spiral arms?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/>
              <a:t>Star Formation in Spiral Arms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15400" cy="5715000"/>
          </a:xfrm>
        </p:spPr>
        <p:txBody>
          <a:bodyPr/>
          <a:lstStyle/>
          <a:p>
            <a:pPr eaLnBrk="1" hangingPunct="1"/>
            <a:r>
              <a:rPr lang="en-US" dirty="0"/>
              <a:t>Spiral density wave creates spiral arms by the gravitational attraction of the stars and gas flowing through the arms</a:t>
            </a:r>
          </a:p>
          <a:p>
            <a:pPr eaLnBrk="1" hangingPunct="1"/>
            <a:r>
              <a:rPr lang="en-US" dirty="0"/>
              <a:t>Even if there was no star formation, there would be spiral arms - but star formation makes them more prominent</a:t>
            </a:r>
          </a:p>
          <a:p>
            <a:pPr eaLnBrk="1" hangingPunct="1"/>
            <a:r>
              <a:rPr lang="en-US" dirty="0"/>
              <a:t>This can explain the so-called </a:t>
            </a:r>
            <a:r>
              <a:rPr lang="en-US" b="1" i="1" dirty="0"/>
              <a:t>“grand design” spirals</a:t>
            </a:r>
          </a:p>
          <a:p>
            <a:pPr eaLnBrk="1" hangingPunct="1"/>
            <a:r>
              <a:rPr lang="en-US" dirty="0"/>
              <a:t>Star formation can </a:t>
            </a:r>
            <a:r>
              <a:rPr lang="en-US" b="1" i="1" dirty="0"/>
              <a:t>self-propagate</a:t>
            </a:r>
            <a:r>
              <a:rPr lang="en-US" dirty="0"/>
              <a:t> in a differentially rotating disk, e.g., as supernova shocks compress neighboring molecular clouds</a:t>
            </a:r>
          </a:p>
          <a:p>
            <a:pPr eaLnBrk="1" hangingPunct="1"/>
            <a:r>
              <a:rPr lang="en-US" dirty="0"/>
              <a:t>Self-propagating star formation may be responsible for the branches and spurs in the spiral arms, or disks without evident spiral density waves (the so-called </a:t>
            </a:r>
            <a:r>
              <a:rPr lang="en-US" b="1" i="1" dirty="0"/>
              <a:t>flocculent spirals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6858000" cy="609600"/>
          </a:xfrm>
        </p:spPr>
        <p:txBody>
          <a:bodyPr/>
          <a:lstStyle/>
          <a:p>
            <a:r>
              <a:rPr lang="en-US" dirty="0" err="1" smtClean="0"/>
              <a:t>GalaxyBars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6172200" cy="3657600"/>
          </a:xfrm>
        </p:spPr>
        <p:txBody>
          <a:bodyPr/>
          <a:lstStyle/>
          <a:p>
            <a:r>
              <a:rPr lang="en-US" sz="2600" dirty="0" smtClean="0"/>
              <a:t>Very common: occur in ~50% of all spirals (MW included)</a:t>
            </a:r>
          </a:p>
          <a:p>
            <a:r>
              <a:rPr lang="en-US" sz="2600" dirty="0" err="1" smtClean="0"/>
              <a:t>Isophotes</a:t>
            </a:r>
            <a:r>
              <a:rPr lang="en-US" sz="2600" dirty="0" smtClean="0"/>
              <a:t> not fit by ellipses; more </a:t>
            </a:r>
            <a:r>
              <a:rPr lang="en-US" sz="2600" b="1" dirty="0" smtClean="0"/>
              <a:t>rectangular</a:t>
            </a:r>
            <a:r>
              <a:rPr lang="en-US" sz="2600" dirty="0" smtClean="0"/>
              <a:t>, p</a:t>
            </a:r>
            <a:r>
              <a:rPr lang="en-US" sz="2600" dirty="0" smtClean="0"/>
              <a:t>robably </a:t>
            </a:r>
            <a:r>
              <a:rPr lang="en-US" sz="2600" b="1" dirty="0" smtClean="0"/>
              <a:t>flat</a:t>
            </a:r>
            <a:r>
              <a:rPr lang="en-US" sz="2600" dirty="0" smtClean="0"/>
              <a:t> in disk plane</a:t>
            </a:r>
          </a:p>
          <a:p>
            <a:r>
              <a:rPr lang="en-US" sz="2600" dirty="0" smtClean="0"/>
              <a:t>IR images can show bars within bars (inner bar ~independent) </a:t>
            </a:r>
          </a:p>
          <a:p>
            <a:r>
              <a:rPr lang="en-US" sz="2600" dirty="0" smtClean="0"/>
              <a:t>Bars are </a:t>
            </a:r>
            <a:r>
              <a:rPr lang="en-US" sz="2600" b="1" dirty="0" smtClean="0"/>
              <a:t>straight</a:t>
            </a:r>
            <a:r>
              <a:rPr lang="en-US" sz="2600" dirty="0" smtClean="0"/>
              <a:t>, and stars </a:t>
            </a:r>
            <a:r>
              <a:rPr lang="en-US" sz="2600" b="1" dirty="0" smtClean="0"/>
              <a:t>stay in the bar</a:t>
            </a:r>
            <a:r>
              <a:rPr lang="en-US" sz="2600" dirty="0" smtClean="0"/>
              <a:t> rigid rotation of pattern with</a:t>
            </a:r>
            <a:r>
              <a:rPr lang="en-US" sz="2600" dirty="0" smtClean="0"/>
              <a:t> </a:t>
            </a:r>
            <a:r>
              <a:rPr lang="en-US" sz="2400" dirty="0" err="1" smtClean="0">
                <a:latin typeface="Symbol" charset="2"/>
                <a:cs typeface="Symbol" charset="2"/>
              </a:rPr>
              <a:t>W</a:t>
            </a:r>
            <a:r>
              <a:rPr lang="en-US" sz="2600" baseline="-25000" dirty="0" err="1" smtClean="0"/>
              <a:t>bar</a:t>
            </a:r>
            <a:r>
              <a:rPr lang="en-US" sz="2600" dirty="0" smtClean="0"/>
              <a:t> </a:t>
            </a:r>
            <a:endParaRPr lang="en-US" sz="26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4191000"/>
            <a:ext cx="8534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9" charset="-128"/>
                <a:cs typeface="ＭＳ Ｐゴシック" pitchFamily="19" charset="-128"/>
              </a:rPr>
              <a:t>Bars are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9" charset="-128"/>
                <a:cs typeface="ＭＳ Ｐゴシック" pitchFamily="19" charset="-128"/>
              </a:rPr>
              <a:t>not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9" charset="-128"/>
                <a:cs typeface="ＭＳ Ｐゴシック" pitchFamily="19" charset="-128"/>
              </a:rPr>
              <a:t> density waves: Stars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9" charset="-128"/>
                <a:cs typeface="ＭＳ Ｐゴシック" pitchFamily="19" charset="-128"/>
              </a:rPr>
              <a:t>move along the bar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9" charset="-128"/>
                <a:cs typeface="ＭＳ Ｐゴシック" pitchFamily="19" charset="-128"/>
              </a:rPr>
              <a:t> on closed orbits in frame rotating at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ＭＳ Ｐゴシック" pitchFamily="19" charset="-128"/>
                <a:cs typeface="Symbol" charset="2"/>
              </a:rPr>
              <a:t>W</a:t>
            </a:r>
            <a:r>
              <a:rPr kumimoji="0" lang="en-US" sz="2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9" charset="-128"/>
                <a:cs typeface="ＭＳ Ｐゴシック" pitchFamily="19" charset="-128"/>
              </a:rPr>
              <a:t>bar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9" charset="-128"/>
                <a:cs typeface="ＭＳ Ｐゴシック" pitchFamily="19" charset="-128"/>
              </a:rPr>
              <a:t> </a:t>
            </a:r>
            <a:b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9" charset="-128"/>
                <a:cs typeface="ＭＳ Ｐゴシック" pitchFamily="19" charset="-128"/>
              </a:rPr>
            </a:b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9" charset="-128"/>
                <a:cs typeface="ＭＳ Ｐゴシック" pitchFamily="19" charset="-128"/>
              </a:rPr>
              <a:t>Such orbits only occur for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ＭＳ Ｐゴシック" pitchFamily="19" charset="-128"/>
                <a:cs typeface="Symbol" charset="2"/>
              </a:rPr>
              <a:t>W</a:t>
            </a:r>
            <a:r>
              <a:rPr kumimoji="0" lang="en-US" sz="2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9" charset="-128"/>
                <a:cs typeface="ＭＳ Ｐゴシック" pitchFamily="19" charset="-128"/>
              </a:rPr>
              <a:t>bar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9" charset="-128"/>
                <a:cs typeface="ＭＳ Ｐゴシック" pitchFamily="19" charset="-128"/>
              </a:rPr>
              <a:t> &lt;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ＭＳ Ｐゴシック" pitchFamily="19" charset="-128"/>
                <a:cs typeface="Symbol" charset="2"/>
              </a:rPr>
              <a:t>W</a:t>
            </a:r>
            <a:r>
              <a:rPr kumimoji="0" lang="en-US" sz="2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9" charset="-128"/>
                <a:cs typeface="ＭＳ Ｐゴシック" pitchFamily="19" charset="-128"/>
              </a:rPr>
              <a:t>stars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9" charset="-128"/>
                <a:cs typeface="ＭＳ Ｐゴシック" pitchFamily="19" charset="-128"/>
              </a:rPr>
              <a:t> 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 3" charset="2"/>
                <a:ea typeface="ＭＳ Ｐゴシック" pitchFamily="19" charset="-128"/>
                <a:cs typeface="Wingdings 3" charset="2"/>
              </a:rPr>
              <a:t>a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9" charset="-128"/>
                <a:cs typeface="ＭＳ Ｐゴシック" pitchFamily="19" charset="-128"/>
              </a:rPr>
              <a:t> bars occur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9" charset="-128"/>
                <a:cs typeface="ＭＳ Ｐゴシック" pitchFamily="19" charset="-128"/>
              </a:rPr>
              <a:t>inside co-rotation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9" charset="-128"/>
                <a:cs typeface="ＭＳ Ｐゴシック" pitchFamily="19" charset="-128"/>
              </a:rPr>
              <a:t> (CR)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9" charset="-128"/>
                <a:cs typeface="ＭＳ Ｐゴシック" pitchFamily="19" charset="-128"/>
              </a:rPr>
              <a:t>Bars can drive a density wave in disk and help maintain spiral structure. 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9" charset="-128"/>
              <a:cs typeface="ＭＳ Ｐゴシック" pitchFamily="19" charset="-128"/>
            </a:endParaRPr>
          </a:p>
        </p:txBody>
      </p:sp>
      <p:pic>
        <p:nvPicPr>
          <p:cNvPr id="5" name="Picture 4" descr="Screen shot 2011-01-28 at 12.51.17 PM.png"/>
          <p:cNvPicPr>
            <a:picLocks noChangeAspect="1"/>
          </p:cNvPicPr>
          <p:nvPr/>
        </p:nvPicPr>
        <p:blipFill>
          <a:blip r:embed="rId2"/>
          <a:srcRect l="9657" r="15022"/>
          <a:stretch>
            <a:fillRect/>
          </a:stretch>
        </p:blipFill>
        <p:spPr>
          <a:xfrm rot="16200000">
            <a:off x="5564685" y="671375"/>
            <a:ext cx="4110629" cy="289559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eaLnBrk="1" hangingPunct="1"/>
            <a:r>
              <a:rPr lang="es-ES">
                <a:ea typeface="ＭＳ Ｐゴシック" charset="-128"/>
                <a:cs typeface="ＭＳ Ｐゴシック" charset="-128"/>
              </a:rPr>
              <a:t>Galactic Bar: Timeline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4724400" cy="4525963"/>
          </a:xfrm>
        </p:spPr>
        <p:txBody>
          <a:bodyPr/>
          <a:lstStyle/>
          <a:p>
            <a:pPr eaLnBrk="1" hangingPunct="1"/>
            <a:r>
              <a:rPr lang="es-ES" sz="2000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1964</a:t>
            </a:r>
            <a:r>
              <a:rPr lang="es-ES" sz="2000">
                <a:ea typeface="ＭＳ Ｐゴシック" charset="-128"/>
                <a:cs typeface="ＭＳ Ｐゴシック" charset="-128"/>
              </a:rPr>
              <a:t>: </a:t>
            </a:r>
            <a:r>
              <a:rPr lang="es-ES" sz="200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de Vaucouleurs</a:t>
            </a:r>
            <a:r>
              <a:rPr lang="es-ES" sz="2000">
                <a:ea typeface="ＭＳ Ｐゴシック" charset="-128"/>
                <a:cs typeface="ＭＳ Ｐゴシック" charset="-128"/>
              </a:rPr>
              <a:t> first suggests central bar</a:t>
            </a:r>
          </a:p>
          <a:p>
            <a:pPr eaLnBrk="1" hangingPunct="1"/>
            <a:r>
              <a:rPr lang="es-ES" sz="2000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1991</a:t>
            </a:r>
            <a:r>
              <a:rPr lang="es-ES" sz="2000">
                <a:ea typeface="ＭＳ Ｐゴシック" charset="-128"/>
                <a:cs typeface="ＭＳ Ｐゴシック" charset="-128"/>
              </a:rPr>
              <a:t>: </a:t>
            </a:r>
            <a:r>
              <a:rPr lang="es-ES" sz="200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Blitz &amp; Spergel</a:t>
            </a:r>
            <a:r>
              <a:rPr lang="es-ES" sz="2000">
                <a:ea typeface="ＭＳ Ｐゴシック" charset="-128"/>
                <a:cs typeface="ＭＳ Ｐゴシック" charset="-128"/>
              </a:rPr>
              <a:t> suggest rotating triaxial spheroid to explain large-scale </a:t>
            </a:r>
            <a:r>
              <a:rPr lang="es-ES" sz="2000" i="1">
                <a:ea typeface="ＭＳ Ｐゴシック" charset="-128"/>
                <a:cs typeface="ＭＳ Ｐゴシック" charset="-128"/>
              </a:rPr>
              <a:t>l-v</a:t>
            </a:r>
            <a:r>
              <a:rPr lang="es-ES" sz="2000">
                <a:ea typeface="ＭＳ Ｐゴシック" charset="-128"/>
                <a:cs typeface="ＭＳ Ｐゴシック" charset="-128"/>
              </a:rPr>
              <a:t> asymmetries in HI; </a:t>
            </a:r>
            <a:r>
              <a:rPr lang="es-ES" sz="200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Binney et al.</a:t>
            </a:r>
            <a:r>
              <a:rPr lang="es-ES" sz="2000">
                <a:ea typeface="ＭＳ Ｐゴシック" charset="-128"/>
                <a:cs typeface="ＭＳ Ｐゴシック" charset="-128"/>
              </a:rPr>
              <a:t> model HI, CO &amp; CS i.t.o. central bar</a:t>
            </a:r>
          </a:p>
          <a:p>
            <a:pPr eaLnBrk="1" hangingPunct="1"/>
            <a:r>
              <a:rPr lang="es-ES" sz="2000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1995</a:t>
            </a:r>
            <a:r>
              <a:rPr lang="es-ES" sz="2000">
                <a:ea typeface="ＭＳ Ｐゴシック" charset="-128"/>
                <a:cs typeface="ＭＳ Ｐゴシック" charset="-128"/>
              </a:rPr>
              <a:t>: </a:t>
            </a:r>
            <a:r>
              <a:rPr lang="es-ES" sz="2000" i="1">
                <a:ea typeface="ＭＳ Ｐゴシック" charset="-128"/>
                <a:cs typeface="ＭＳ Ｐゴシック" charset="-128"/>
              </a:rPr>
              <a:t>COBE</a:t>
            </a:r>
            <a:r>
              <a:rPr lang="es-ES" sz="2000">
                <a:ea typeface="ＭＳ Ｐゴシック" charset="-128"/>
                <a:cs typeface="ＭＳ Ｐゴシック" charset="-128"/>
              </a:rPr>
              <a:t>/DIRBE</a:t>
            </a:r>
            <a:r>
              <a:rPr lang="es-ES" sz="2000" i="1">
                <a:ea typeface="ＭＳ Ｐゴシック" charset="-128"/>
                <a:cs typeface="ＭＳ Ｐゴシック" charset="-128"/>
              </a:rPr>
              <a:t> </a:t>
            </a:r>
            <a:r>
              <a:rPr lang="es-ES" sz="2000">
                <a:ea typeface="ＭＳ Ｐゴシック" charset="-128"/>
                <a:cs typeface="ＭＳ Ｐゴシック" charset="-128"/>
              </a:rPr>
              <a:t>detects IR diffuse emission asymmetries in gal. long. (</a:t>
            </a:r>
            <a:r>
              <a:rPr lang="es-ES" sz="200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Dwek et al.</a:t>
            </a:r>
            <a:r>
              <a:rPr lang="es-ES" sz="2000">
                <a:ea typeface="ＭＳ Ｐゴシック" charset="-128"/>
                <a:cs typeface="ＭＳ Ｐゴシック" charset="-128"/>
              </a:rPr>
              <a:t>); </a:t>
            </a:r>
            <a:r>
              <a:rPr lang="es-ES" sz="200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Unavane &amp; Gilmore</a:t>
            </a:r>
            <a:r>
              <a:rPr lang="es-ES" sz="2000">
                <a:ea typeface="ＭＳ Ｐゴシック" charset="-128"/>
                <a:cs typeface="ＭＳ Ｐゴシック" charset="-128"/>
              </a:rPr>
              <a:t> (NIR point sources)</a:t>
            </a:r>
          </a:p>
          <a:p>
            <a:pPr eaLnBrk="1" hangingPunct="1"/>
            <a:r>
              <a:rPr lang="es-ES" sz="2000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1998</a:t>
            </a:r>
            <a:r>
              <a:rPr lang="es-ES" sz="2000">
                <a:ea typeface="ＭＳ Ｐゴシック" charset="-128"/>
                <a:cs typeface="ＭＳ Ｐゴシック" charset="-128"/>
              </a:rPr>
              <a:t>: </a:t>
            </a:r>
            <a:r>
              <a:rPr lang="es-ES" sz="200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Freudenreich </a:t>
            </a:r>
            <a:r>
              <a:rPr lang="es-ES" sz="2000">
                <a:ea typeface="ＭＳ Ｐゴシック" charset="-128"/>
                <a:cs typeface="ＭＳ Ｐゴシック" charset="-128"/>
              </a:rPr>
              <a:t>(model of </a:t>
            </a:r>
            <a:r>
              <a:rPr lang="es-ES" sz="2000" i="1">
                <a:ea typeface="ＭＳ Ｐゴシック" charset="-128"/>
                <a:cs typeface="ＭＳ Ｐゴシック" charset="-128"/>
              </a:rPr>
              <a:t>COBE</a:t>
            </a:r>
            <a:r>
              <a:rPr lang="es-ES" sz="2000">
                <a:ea typeface="ＭＳ Ｐゴシック" charset="-128"/>
                <a:cs typeface="ＭＳ Ｐゴシック" charset="-128"/>
              </a:rPr>
              <a:t>/DIRBE diffuse NIR maps)</a:t>
            </a:r>
          </a:p>
          <a:p>
            <a:pPr eaLnBrk="1" hangingPunct="1"/>
            <a:r>
              <a:rPr lang="es-ES" sz="2000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2005</a:t>
            </a:r>
            <a:r>
              <a:rPr lang="es-ES" sz="2000">
                <a:ea typeface="ＭＳ Ｐゴシック" charset="-128"/>
                <a:cs typeface="ＭＳ Ｐゴシック" charset="-128"/>
              </a:rPr>
              <a:t>: </a:t>
            </a:r>
            <a:r>
              <a:rPr lang="es-ES" sz="200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Babusiaux &amp; Gilmore</a:t>
            </a:r>
            <a:r>
              <a:rPr lang="es-ES" sz="2000">
                <a:ea typeface="ＭＳ Ｐゴシック" charset="-128"/>
                <a:cs typeface="ＭＳ Ｐゴシック" charset="-128"/>
              </a:rPr>
              <a:t> (NIR point sources)</a:t>
            </a: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9800"/>
            <a:ext cx="4495800" cy="4525963"/>
          </a:xfrm>
        </p:spPr>
        <p:txBody>
          <a:bodyPr/>
          <a:lstStyle/>
          <a:p>
            <a:pPr eaLnBrk="1" hangingPunct="1"/>
            <a:r>
              <a:rPr lang="es-ES" sz="2000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1975</a:t>
            </a:r>
            <a:r>
              <a:rPr lang="es-ES" sz="2000">
                <a:ea typeface="ＭＳ Ｐゴシック" charset="-128"/>
                <a:cs typeface="ＭＳ Ｐゴシック" charset="-128"/>
              </a:rPr>
              <a:t>: </a:t>
            </a:r>
            <a:r>
              <a:rPr lang="es-ES" sz="200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Peters</a:t>
            </a:r>
            <a:r>
              <a:rPr lang="es-ES" sz="2000">
                <a:ea typeface="ＭＳ Ｐゴシック" charset="-128"/>
                <a:cs typeface="ＭＳ Ｐゴシック" charset="-128"/>
              </a:rPr>
              <a:t> (modelling HI flow)</a:t>
            </a:r>
            <a:endParaRPr lang="es-ES" sz="2000">
              <a:latin typeface="Franklin Gothic Demi Cond" pitchFamily="34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s-ES" sz="2000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1992</a:t>
            </a:r>
            <a:r>
              <a:rPr lang="es-ES" sz="2000">
                <a:ea typeface="ＭＳ Ｐゴシック" charset="-128"/>
                <a:cs typeface="ＭＳ Ｐゴシック" charset="-128"/>
              </a:rPr>
              <a:t>: </a:t>
            </a:r>
            <a:r>
              <a:rPr lang="es-ES" sz="200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Weinberg</a:t>
            </a:r>
            <a:r>
              <a:rPr lang="es-ES" sz="2000">
                <a:ea typeface="ＭＳ Ｐゴシック" charset="-128"/>
                <a:cs typeface="ＭＳ Ｐゴシック" charset="-128"/>
              </a:rPr>
              <a:t> (AGB stars)</a:t>
            </a:r>
          </a:p>
          <a:p>
            <a:pPr eaLnBrk="1" hangingPunct="1"/>
            <a:r>
              <a:rPr lang="es-ES" sz="2000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2000</a:t>
            </a:r>
            <a:r>
              <a:rPr lang="es-ES" sz="2000">
                <a:ea typeface="ＭＳ Ｐゴシック" charset="-128"/>
                <a:cs typeface="ＭＳ Ｐゴシック" charset="-128"/>
              </a:rPr>
              <a:t>: </a:t>
            </a:r>
            <a:r>
              <a:rPr lang="es-ES" sz="200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Hammersley et al</a:t>
            </a:r>
            <a:r>
              <a:rPr lang="es-ES" sz="2000">
                <a:ea typeface="ＭＳ Ｐゴシック" charset="-128"/>
                <a:cs typeface="ＭＳ Ｐゴシック" charset="-128"/>
              </a:rPr>
              <a:t>. (NIR point sources)</a:t>
            </a:r>
          </a:p>
          <a:p>
            <a:pPr eaLnBrk="1" hangingPunct="1"/>
            <a:r>
              <a:rPr lang="es-ES" sz="2000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2005</a:t>
            </a:r>
            <a:r>
              <a:rPr lang="es-ES" sz="2000">
                <a:ea typeface="ＭＳ Ｐゴシック" charset="-128"/>
                <a:cs typeface="ＭＳ Ｐゴシック" charset="-128"/>
              </a:rPr>
              <a:t>: </a:t>
            </a:r>
            <a:r>
              <a:rPr lang="es-ES" sz="200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Benjamin et al.</a:t>
            </a:r>
            <a:r>
              <a:rPr lang="es-ES" sz="2000">
                <a:ea typeface="ＭＳ Ｐゴシック" charset="-128"/>
                <a:cs typeface="ＭＳ Ｐゴシック" charset="-128"/>
              </a:rPr>
              <a:t> (GLIMPSE)</a:t>
            </a:r>
          </a:p>
          <a:p>
            <a:pPr eaLnBrk="1" hangingPunct="1"/>
            <a:r>
              <a:rPr lang="es-ES" sz="2000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2006</a:t>
            </a:r>
            <a:r>
              <a:rPr lang="es-ES" sz="2000">
                <a:ea typeface="ＭＳ Ｐゴシック" charset="-128"/>
                <a:cs typeface="ＭＳ Ｐゴシック" charset="-128"/>
              </a:rPr>
              <a:t>: </a:t>
            </a:r>
            <a:r>
              <a:rPr lang="es-ES" sz="200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Cabrera-Lavers et al. </a:t>
            </a:r>
            <a:r>
              <a:rPr lang="es-ES" sz="2000">
                <a:ea typeface="ＭＳ Ｐゴシック" charset="-128"/>
                <a:cs typeface="ＭＳ Ｐゴシック" charset="-128"/>
              </a:rPr>
              <a:t>(red clump sources)</a:t>
            </a:r>
            <a:endParaRPr lang="es-ES" sz="2000" b="1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228600" y="838200"/>
            <a:ext cx="8991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s-ES" sz="2200" b="1">
                <a:solidFill>
                  <a:srgbClr val="FF0000"/>
                </a:solidFill>
              </a:rPr>
              <a:t>1950s</a:t>
            </a:r>
            <a:r>
              <a:rPr lang="es-ES" sz="2200"/>
              <a:t>: </a:t>
            </a:r>
            <a:r>
              <a:rPr lang="es-ES" sz="2200">
                <a:solidFill>
                  <a:srgbClr val="0033CC"/>
                </a:solidFill>
              </a:rPr>
              <a:t>Oort</a:t>
            </a:r>
            <a:r>
              <a:rPr lang="es-ES" sz="2200"/>
              <a:t> and others posit an “explosive event” at Galactic Ctr. to explain expanding spiral features, but energy budget exorbitant (van der Kruit 1971)</a:t>
            </a:r>
          </a:p>
          <a:p>
            <a:endParaRPr lang="es-ES" sz="2200"/>
          </a:p>
        </p:txBody>
      </p:sp>
      <p:sp>
        <p:nvSpPr>
          <p:cNvPr id="37894" name="Text Box 11"/>
          <p:cNvSpPr txBox="1">
            <a:spLocks noChangeArrowheads="1"/>
          </p:cNvSpPr>
          <p:nvPr/>
        </p:nvSpPr>
        <p:spPr bwMode="auto">
          <a:xfrm>
            <a:off x="533400" y="1717675"/>
            <a:ext cx="3733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600" b="1">
                <a:latin typeface="Times New Roman" charset="0"/>
              </a:rPr>
              <a:t>Short</a:t>
            </a:r>
            <a:r>
              <a:rPr lang="es-ES" sz="2600" b="1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s-ES" sz="2600" b="1">
                <a:latin typeface="Times New Roman" charset="0"/>
              </a:rPr>
              <a:t>bar/triaxial bulge</a:t>
            </a:r>
          </a:p>
        </p:txBody>
      </p:sp>
      <p:sp>
        <p:nvSpPr>
          <p:cNvPr id="37895" name="Text Box 12"/>
          <p:cNvSpPr txBox="1">
            <a:spLocks noChangeArrowheads="1"/>
          </p:cNvSpPr>
          <p:nvPr/>
        </p:nvSpPr>
        <p:spPr bwMode="auto">
          <a:xfrm>
            <a:off x="5943600" y="1717675"/>
            <a:ext cx="16922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600" b="1">
                <a:latin typeface="Times New Roman" charset="0"/>
              </a:rPr>
              <a:t>Long 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Looking for a Bar</a:t>
            </a:r>
          </a:p>
        </p:txBody>
      </p:sp>
      <p:pic>
        <p:nvPicPr>
          <p:cNvPr id="38915" name="Picture 4" descr="Barassymdem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397793" y="3150393"/>
            <a:ext cx="51816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COBEbarassymmodel.pn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3865563" y="1371600"/>
            <a:ext cx="52784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COBEbarassymobs.png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3916363" y="4038600"/>
            <a:ext cx="52276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228600" y="762000"/>
            <a:ext cx="8915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/>
              <a:t>Expect asymmetry of surface brightness or source counts on the opposite sides of the Gal. ctr.</a:t>
            </a:r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2486025" y="3505200"/>
            <a:ext cx="1857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Contours of</a:t>
            </a:r>
          </a:p>
          <a:p>
            <a:r>
              <a:rPr lang="en-US" i="1"/>
              <a:t>I(l,b) / I(-l,b)</a:t>
            </a:r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5181600" y="1524000"/>
            <a:ext cx="989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Model</a:t>
            </a:r>
          </a:p>
        </p:txBody>
      </p:sp>
      <p:sp>
        <p:nvSpPr>
          <p:cNvPr id="38921" name="TextBox 10"/>
          <p:cNvSpPr txBox="1">
            <a:spLocks noChangeArrowheads="1"/>
          </p:cNvSpPr>
          <p:nvPr/>
        </p:nvSpPr>
        <p:spPr bwMode="auto">
          <a:xfrm>
            <a:off x="5181600" y="5867400"/>
            <a:ext cx="1363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Observed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200"/>
            <a:ext cx="8839200" cy="609600"/>
          </a:xfrm>
        </p:spPr>
        <p:txBody>
          <a:bodyPr/>
          <a:lstStyle/>
          <a:p>
            <a:r>
              <a:rPr lang="en-US" dirty="0" smtClean="0"/>
              <a:t>Vertical Velocity Dispersion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785000"/>
            <a:ext cx="8839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For a thin, self-gravitating stellar disk in a thermal equilibrium, the vertical velocity dispersion should be related to the projected surface density of the disk, and thus used to measure it.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178448"/>
            <a:ext cx="487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It can be shown that the density </a:t>
            </a:r>
            <a:r>
              <a:rPr lang="en-US" sz="2600" dirty="0" err="1" smtClean="0"/>
              <a:t>distrib</a:t>
            </a:r>
            <a:r>
              <a:rPr lang="en-US" sz="2600" dirty="0" smtClean="0"/>
              <a:t>. of such a disk should be: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492957"/>
            <a:ext cx="487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Where the scale height is given by: </a:t>
            </a:r>
            <a:endParaRPr lang="en-US" sz="2600" dirty="0"/>
          </a:p>
        </p:txBody>
      </p:sp>
      <p:pic>
        <p:nvPicPr>
          <p:cNvPr id="7" name="Picture 6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800" y="2162457"/>
            <a:ext cx="4280000" cy="1137143"/>
          </a:xfrm>
          <a:prstGeom prst="rect">
            <a:avLst/>
          </a:prstGeom>
        </p:spPr>
      </p:pic>
      <p:pic>
        <p:nvPicPr>
          <p:cNvPr id="8" name="Picture 7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433200"/>
            <a:ext cx="5240000" cy="1120000"/>
          </a:xfrm>
          <a:prstGeom prst="rect">
            <a:avLst/>
          </a:prstGeom>
        </p:spPr>
      </p:pic>
      <p:pic>
        <p:nvPicPr>
          <p:cNvPr id="9" name="Picture 8" descr="Picture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829" y="3223400"/>
            <a:ext cx="2028571" cy="1062857"/>
          </a:xfrm>
          <a:prstGeom prst="rect">
            <a:avLst/>
          </a:prstGeom>
        </p:spPr>
      </p:pic>
      <p:pic>
        <p:nvPicPr>
          <p:cNvPr id="10" name="Picture 9" descr="Picture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300" y="4518800"/>
            <a:ext cx="2247900" cy="4415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4407357"/>
            <a:ext cx="510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And the projected surface density is: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5128400"/>
            <a:ext cx="4267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At large </a:t>
            </a:r>
            <a:r>
              <a:rPr lang="en-US" sz="2600" i="1" dirty="0" err="1" smtClean="0"/>
              <a:t>z</a:t>
            </a:r>
            <a:r>
              <a:rPr lang="en-US" sz="2600" dirty="0" err="1" smtClean="0"/>
              <a:t>’s</a:t>
            </a:r>
            <a:r>
              <a:rPr lang="en-US" sz="2600" dirty="0" smtClean="0"/>
              <a:t> this distribution is close to an exponential:</a:t>
            </a:r>
            <a:endParaRPr lang="en-US" sz="2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>
                <a:ea typeface="ＭＳ Ｐゴシック" charset="-128"/>
                <a:cs typeface="ＭＳ Ｐゴシック" charset="-128"/>
              </a:rPr>
              <a:t>Inner Bar</a:t>
            </a:r>
          </a:p>
        </p:txBody>
      </p:sp>
      <p:pic>
        <p:nvPicPr>
          <p:cNvPr id="39939" name="Picture 4" descr="babusiaux_gilmore_2005_f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00200"/>
            <a:ext cx="32766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44196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s-ES_tradnl" sz="2800">
                <a:sym typeface="Symbol" charset="2"/>
              </a:rPr>
              <a:t> Deep NIR photometry of RC stars in five l.o.s. very close to GP</a:t>
            </a:r>
          </a:p>
          <a:p>
            <a:pPr>
              <a:buFontTx/>
              <a:buChar char="•"/>
            </a:pPr>
            <a:r>
              <a:rPr lang="es-ES_tradnl" sz="2800">
                <a:sym typeface="Symbol" charset="2"/>
              </a:rPr>
              <a:t>Fat bar (</a:t>
            </a:r>
            <a:r>
              <a:rPr lang="es-ES_tradnl" sz="2800" i="1">
                <a:sym typeface="Symbol" charset="2"/>
              </a:rPr>
              <a:t>b</a:t>
            </a:r>
            <a:r>
              <a:rPr lang="es-ES_tradnl" sz="2800">
                <a:sym typeface="Symbol" charset="2"/>
              </a:rPr>
              <a:t>/</a:t>
            </a:r>
            <a:r>
              <a:rPr lang="es-ES_tradnl" sz="2800" i="1">
                <a:sym typeface="Symbol" charset="2"/>
              </a:rPr>
              <a:t>a</a:t>
            </a:r>
            <a:r>
              <a:rPr lang="es-ES_tradnl" sz="2800">
                <a:sym typeface="Symbol" charset="2"/>
              </a:rPr>
              <a:t> = (3-4/10)</a:t>
            </a:r>
          </a:p>
          <a:p>
            <a:pPr>
              <a:buFontTx/>
              <a:buChar char="•"/>
            </a:pPr>
            <a:r>
              <a:rPr lang="es-ES_tradnl" sz="2800">
                <a:sym typeface="Symbol" charset="2"/>
              </a:rPr>
              <a:t>  =  22 +/- 5 deg</a:t>
            </a:r>
          </a:p>
          <a:p>
            <a:pPr>
              <a:buFontTx/>
              <a:buChar char="•"/>
            </a:pPr>
            <a:r>
              <a:rPr lang="es-ES_tradnl" sz="2800">
                <a:sym typeface="Symbol" charset="2"/>
              </a:rPr>
              <a:t> At </a:t>
            </a:r>
            <a:r>
              <a:rPr lang="es-ES_tradnl" sz="2800" i="1">
                <a:sym typeface="Symbol" charset="2"/>
              </a:rPr>
              <a:t>l</a:t>
            </a:r>
            <a:r>
              <a:rPr lang="es-ES_tradnl" sz="2800">
                <a:sym typeface="Symbol" charset="2"/>
              </a:rPr>
              <a:t> = -9.8 deg a pseudo-ring defining end of bar (Hammersley et al. 2000 point interpreted as lying on pseudo-ring)</a:t>
            </a:r>
            <a:endParaRPr lang="es-ES" sz="2800">
              <a:sym typeface="Symbol" charset="2"/>
            </a:endParaRP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5394325" y="5241925"/>
            <a:ext cx="34448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/>
              <a:t>Babusiaux &amp; Gilmore (2005), fig. 7:</a:t>
            </a:r>
          </a:p>
          <a:p>
            <a:r>
              <a:rPr lang="es-ES" sz="1600"/>
              <a:t>Overlaid is Bissantz &amp; Gerhard (2002) model of the 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3657600" cy="2438400"/>
          </a:xfrm>
        </p:spPr>
        <p:txBody>
          <a:bodyPr/>
          <a:lstStyle/>
          <a:p>
            <a:pPr algn="l" eaLnBrk="1" hangingPunct="1"/>
            <a:r>
              <a:rPr lang="en-US" sz="3200">
                <a:ea typeface="ＭＳ Ｐゴシック" charset="-128"/>
                <a:cs typeface="ＭＳ Ｐゴシック" charset="-128"/>
              </a:rPr>
              <a:t>Gas Responds to the Spiral Density Wave Pattern, and the Rotating Bar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1987" name="Picture 3" descr="MilyWayGasFlows.jpg                                            0004A4FCG'disk                         BCFC62BF:"/>
          <p:cNvPicPr>
            <a:picLocks noChangeAspect="1" noChangeArrowheads="1"/>
          </p:cNvPicPr>
          <p:nvPr/>
        </p:nvPicPr>
        <p:blipFill>
          <a:blip r:embed="rId2">
            <a:lum bright="-4000" contrast="10000"/>
          </a:blip>
          <a:srcRect l="1021"/>
          <a:stretch>
            <a:fillRect/>
          </a:stretch>
        </p:blipFill>
        <p:spPr bwMode="auto">
          <a:xfrm>
            <a:off x="3552825" y="304800"/>
            <a:ext cx="55149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GB">
                <a:ea typeface="ＭＳ Ｐゴシック" charset="-128"/>
                <a:cs typeface="ＭＳ Ｐゴシック" charset="-128"/>
              </a:rPr>
              <a:t>The Galactic Bar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838200"/>
          </a:xfrm>
        </p:spPr>
        <p:txBody>
          <a:bodyPr/>
          <a:lstStyle/>
          <a:p>
            <a:pPr eaLnBrk="1" hangingPunct="1"/>
            <a:r>
              <a:rPr lang="en-GB">
                <a:ea typeface="ＭＳ Ｐゴシック" charset="-128"/>
                <a:cs typeface="ＭＳ Ｐゴシック" charset="-128"/>
              </a:rPr>
              <a:t>Gas towards the GC moving away at ~150km/s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0"/>
            <a:ext cx="52959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9800" y="2133600"/>
            <a:ext cx="31242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Expected if Galaxy barred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579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040188"/>
            <a:ext cx="73152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6156325" y="650875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to Sun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724400" cy="609600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Galactic Bulge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3962400" cy="1143000"/>
          </a:xfrm>
        </p:spPr>
        <p:txBody>
          <a:bodyPr/>
          <a:lstStyle/>
          <a:p>
            <a:r>
              <a:rPr lang="en-US" sz="2600" smtClean="0">
                <a:ea typeface="ＭＳ Ｐゴシック" charset="-128"/>
                <a:cs typeface="ＭＳ Ｐゴシック" charset="-128"/>
              </a:rPr>
              <a:t>Old, metal-rich stellar pop. (self-enrichment)</a:t>
            </a:r>
          </a:p>
        </p:txBody>
      </p:sp>
      <p:pic>
        <p:nvPicPr>
          <p:cNvPr id="45060" name="Picture 4" descr="BulgeVeldisp.pn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275138" y="0"/>
            <a:ext cx="48688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Content Placeholder 2"/>
          <p:cNvSpPr txBox="1">
            <a:spLocks/>
          </p:cNvSpPr>
          <p:nvPr/>
        </p:nvSpPr>
        <p:spPr bwMode="auto">
          <a:xfrm>
            <a:off x="5105400" y="4267200"/>
            <a:ext cx="396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>
                <a:latin typeface="Times New Roman" charset="0"/>
                <a:ea typeface="ＭＳ Ｐゴシック" charset="-128"/>
                <a:cs typeface="ＭＳ Ｐゴシック" charset="-128"/>
              </a:rPr>
              <a:t>Roughly flat velocity dispersion ~ 110 km/s</a:t>
            </a:r>
          </a:p>
        </p:txBody>
      </p:sp>
      <p:pic>
        <p:nvPicPr>
          <p:cNvPr id="45062" name="Picture 6" descr="BulgeFeHhist.png"/>
          <p:cNvPicPr>
            <a:picLocks noChangeAspect="1"/>
          </p:cNvPicPr>
          <p:nvPr/>
        </p:nvPicPr>
        <p:blipFill>
          <a:blip r:embed="rId3">
            <a:lum bright="-20000" contrast="36000"/>
          </a:blip>
          <a:srcRect/>
          <a:stretch>
            <a:fillRect/>
          </a:stretch>
        </p:blipFill>
        <p:spPr bwMode="auto">
          <a:xfrm>
            <a:off x="0" y="2574925"/>
            <a:ext cx="46482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solidFill>
                  <a:srgbClr val="1221C4"/>
                </a:solidFill>
                <a:ea typeface="ＭＳ Ｐゴシック" charset="-128"/>
                <a:cs typeface="ＭＳ Ｐゴシック" charset="-128"/>
              </a:rPr>
              <a:t>Differential Rotation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Arc 3"/>
          <p:cNvSpPr>
            <a:spLocks/>
          </p:cNvSpPr>
          <p:nvPr/>
        </p:nvSpPr>
        <p:spPr bwMode="auto">
          <a:xfrm>
            <a:off x="277813" y="1962150"/>
            <a:ext cx="8583612" cy="4389438"/>
          </a:xfrm>
          <a:custGeom>
            <a:avLst/>
            <a:gdLst>
              <a:gd name="T0" fmla="*/ 2147483647 w 43200"/>
              <a:gd name="T1" fmla="*/ 2147483647 h 21600"/>
              <a:gd name="T2" fmla="*/ 0 w 43200"/>
              <a:gd name="T3" fmla="*/ 0 h 21600"/>
              <a:gd name="T4" fmla="*/ 2147483647 w 43200"/>
              <a:gd name="T5" fmla="*/ 0 h 21600"/>
              <a:gd name="T6" fmla="*/ 0 60000 65536"/>
              <a:gd name="T7" fmla="*/ 0 60000 65536"/>
              <a:gd name="T8" fmla="*/ 0 60000 65536"/>
              <a:gd name="T9" fmla="*/ 0 w 43200"/>
              <a:gd name="T10" fmla="*/ 0 h 21600"/>
              <a:gd name="T11" fmla="*/ 43200 w 432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600" fill="none" extrusionOk="0">
                <a:moveTo>
                  <a:pt x="43199" y="116"/>
                </a:moveTo>
                <a:cubicBezTo>
                  <a:pt x="43135" y="12000"/>
                  <a:pt x="33483" y="21600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</a:path>
              <a:path w="43200" h="21600" stroke="0" extrusionOk="0">
                <a:moveTo>
                  <a:pt x="43199" y="116"/>
                </a:moveTo>
                <a:cubicBezTo>
                  <a:pt x="43135" y="12000"/>
                  <a:pt x="33483" y="21600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4394200" y="1779588"/>
            <a:ext cx="347663" cy="347662"/>
            <a:chOff x="2768" y="1121"/>
            <a:chExt cx="219" cy="219"/>
          </a:xfrm>
        </p:grpSpPr>
        <p:sp>
          <p:nvSpPr>
            <p:cNvPr id="16398" name="Line 5"/>
            <p:cNvSpPr>
              <a:spLocks noChangeShapeType="1"/>
            </p:cNvSpPr>
            <p:nvPr/>
          </p:nvSpPr>
          <p:spPr bwMode="auto">
            <a:xfrm>
              <a:off x="2768" y="1231"/>
              <a:ext cx="219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9" name="Line 6"/>
            <p:cNvSpPr>
              <a:spLocks noChangeShapeType="1"/>
            </p:cNvSpPr>
            <p:nvPr/>
          </p:nvSpPr>
          <p:spPr bwMode="auto">
            <a:xfrm flipV="1">
              <a:off x="2877" y="1121"/>
              <a:ext cx="0" cy="219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89" name="Arc 7"/>
          <p:cNvSpPr>
            <a:spLocks/>
          </p:cNvSpPr>
          <p:nvPr/>
        </p:nvSpPr>
        <p:spPr bwMode="auto">
          <a:xfrm>
            <a:off x="4568825" y="1955800"/>
            <a:ext cx="1835150" cy="1858963"/>
          </a:xfrm>
          <a:custGeom>
            <a:avLst/>
            <a:gdLst>
              <a:gd name="T0" fmla="*/ 2147483647 w 19707"/>
              <a:gd name="T1" fmla="*/ 2147483647 h 21599"/>
              <a:gd name="T2" fmla="*/ 2147483647 w 19707"/>
              <a:gd name="T3" fmla="*/ 2147483647 h 21599"/>
              <a:gd name="T4" fmla="*/ 0 w 19707"/>
              <a:gd name="T5" fmla="*/ 0 h 21599"/>
              <a:gd name="T6" fmla="*/ 0 60000 65536"/>
              <a:gd name="T7" fmla="*/ 0 60000 65536"/>
              <a:gd name="T8" fmla="*/ 0 60000 65536"/>
              <a:gd name="T9" fmla="*/ 0 w 19707"/>
              <a:gd name="T10" fmla="*/ 0 h 21599"/>
              <a:gd name="T11" fmla="*/ 19707 w 1970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07" h="21599" fill="none" extrusionOk="0">
                <a:moveTo>
                  <a:pt x="19706" y="8842"/>
                </a:moveTo>
                <a:cubicBezTo>
                  <a:pt x="16249" y="16548"/>
                  <a:pt x="8616" y="21532"/>
                  <a:pt x="171" y="21599"/>
                </a:cubicBezTo>
              </a:path>
              <a:path w="19707" h="21599" stroke="0" extrusionOk="0">
                <a:moveTo>
                  <a:pt x="19706" y="8842"/>
                </a:moveTo>
                <a:cubicBezTo>
                  <a:pt x="16249" y="16548"/>
                  <a:pt x="8616" y="21532"/>
                  <a:pt x="171" y="2159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rc 8"/>
          <p:cNvSpPr>
            <a:spLocks/>
          </p:cNvSpPr>
          <p:nvPr/>
        </p:nvSpPr>
        <p:spPr bwMode="auto">
          <a:xfrm>
            <a:off x="4567238" y="1954213"/>
            <a:ext cx="1800225" cy="2324100"/>
          </a:xfrm>
          <a:custGeom>
            <a:avLst/>
            <a:gdLst>
              <a:gd name="T0" fmla="*/ 2147483647 w 15489"/>
              <a:gd name="T1" fmla="*/ 2147483647 h 21599"/>
              <a:gd name="T2" fmla="*/ 2147483647 w 15489"/>
              <a:gd name="T3" fmla="*/ 2147483647 h 21599"/>
              <a:gd name="T4" fmla="*/ 0 w 15489"/>
              <a:gd name="T5" fmla="*/ 0 h 21599"/>
              <a:gd name="T6" fmla="*/ 0 60000 65536"/>
              <a:gd name="T7" fmla="*/ 0 60000 65536"/>
              <a:gd name="T8" fmla="*/ 0 60000 65536"/>
              <a:gd name="T9" fmla="*/ 0 w 15489"/>
              <a:gd name="T10" fmla="*/ 0 h 21599"/>
              <a:gd name="T11" fmla="*/ 15489 w 1548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89" h="21599" fill="none" extrusionOk="0">
                <a:moveTo>
                  <a:pt x="15488" y="15054"/>
                </a:moveTo>
                <a:cubicBezTo>
                  <a:pt x="11465" y="19194"/>
                  <a:pt x="5951" y="21551"/>
                  <a:pt x="178" y="21599"/>
                </a:cubicBezTo>
              </a:path>
              <a:path w="15489" h="21599" stroke="0" extrusionOk="0">
                <a:moveTo>
                  <a:pt x="15488" y="15054"/>
                </a:moveTo>
                <a:cubicBezTo>
                  <a:pt x="11465" y="19194"/>
                  <a:pt x="5951" y="21551"/>
                  <a:pt x="178" y="2159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rc 9"/>
          <p:cNvSpPr>
            <a:spLocks/>
          </p:cNvSpPr>
          <p:nvPr/>
        </p:nvSpPr>
        <p:spPr bwMode="auto">
          <a:xfrm>
            <a:off x="4567238" y="1954213"/>
            <a:ext cx="1674812" cy="2905125"/>
          </a:xfrm>
          <a:custGeom>
            <a:avLst/>
            <a:gdLst>
              <a:gd name="T0" fmla="*/ 2147483647 w 11526"/>
              <a:gd name="T1" fmla="*/ 2147483647 h 21599"/>
              <a:gd name="T2" fmla="*/ 2147483647 w 11526"/>
              <a:gd name="T3" fmla="*/ 2147483647 h 21599"/>
              <a:gd name="T4" fmla="*/ 0 w 11526"/>
              <a:gd name="T5" fmla="*/ 0 h 21599"/>
              <a:gd name="T6" fmla="*/ 0 60000 65536"/>
              <a:gd name="T7" fmla="*/ 0 60000 65536"/>
              <a:gd name="T8" fmla="*/ 0 60000 65536"/>
              <a:gd name="T9" fmla="*/ 0 w 11526"/>
              <a:gd name="T10" fmla="*/ 0 h 21599"/>
              <a:gd name="T11" fmla="*/ 11526 w 11526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6" h="21599" fill="none" extrusionOk="0">
                <a:moveTo>
                  <a:pt x="11525" y="18267"/>
                </a:moveTo>
                <a:cubicBezTo>
                  <a:pt x="8129" y="20410"/>
                  <a:pt x="4202" y="21564"/>
                  <a:pt x="186" y="21599"/>
                </a:cubicBezTo>
              </a:path>
              <a:path w="11526" h="21599" stroke="0" extrusionOk="0">
                <a:moveTo>
                  <a:pt x="11525" y="18267"/>
                </a:moveTo>
                <a:cubicBezTo>
                  <a:pt x="8129" y="20410"/>
                  <a:pt x="4202" y="21564"/>
                  <a:pt x="186" y="21599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6426200" y="2184400"/>
            <a:ext cx="1746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Inner orbit </a:t>
            </a:r>
          </a:p>
          <a:p>
            <a:pPr algn="ctr"/>
            <a:r>
              <a:rPr lang="en-US">
                <a:latin typeface="Arial" charset="0"/>
              </a:rPr>
              <a:t>pulls ahead</a:t>
            </a:r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6126163" y="4143375"/>
            <a:ext cx="1746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 charset="0"/>
              </a:rPr>
              <a:t>Outer orbit</a:t>
            </a:r>
          </a:p>
          <a:p>
            <a:pPr algn="ctr"/>
            <a:r>
              <a:rPr lang="en-US">
                <a:latin typeface="Arial" charset="0"/>
              </a:rPr>
              <a:t>lags behind</a:t>
            </a:r>
          </a:p>
        </p:txBody>
      </p:sp>
      <p:sp>
        <p:nvSpPr>
          <p:cNvPr id="16394" name="Line 12"/>
          <p:cNvSpPr>
            <a:spLocks noChangeShapeType="1"/>
          </p:cNvSpPr>
          <p:nvPr/>
        </p:nvSpPr>
        <p:spPr bwMode="auto">
          <a:xfrm>
            <a:off x="4554538" y="1938338"/>
            <a:ext cx="2357437" cy="213836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3"/>
          <p:cNvSpPr>
            <a:spLocks noChangeAspect="1" noChangeArrowheads="1"/>
          </p:cNvSpPr>
          <p:nvPr/>
        </p:nvSpPr>
        <p:spPr bwMode="auto">
          <a:xfrm>
            <a:off x="4435475" y="3660775"/>
            <a:ext cx="292100" cy="2921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6396" name="AutoShape 14"/>
          <p:cNvSpPr>
            <a:spLocks noChangeAspect="1" noChangeArrowheads="1"/>
          </p:cNvSpPr>
          <p:nvPr/>
        </p:nvSpPr>
        <p:spPr bwMode="auto">
          <a:xfrm>
            <a:off x="4432300" y="4714875"/>
            <a:ext cx="292100" cy="2921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5"/>
          <p:cNvSpPr>
            <a:spLocks noChangeArrowheads="1"/>
          </p:cNvSpPr>
          <p:nvPr/>
        </p:nvSpPr>
        <p:spPr bwMode="auto">
          <a:xfrm>
            <a:off x="4435475" y="4124325"/>
            <a:ext cx="298450" cy="29845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635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iffRot1.jpg                                                   0004A4FCG'disk                         BCFC62BF:"/>
          <p:cNvPicPr>
            <a:picLocks noChangeAspect="1" noChangeArrowheads="1"/>
          </p:cNvPicPr>
          <p:nvPr/>
        </p:nvPicPr>
        <p:blipFill>
          <a:blip r:embed="rId2">
            <a:lum contrast="8000"/>
          </a:blip>
          <a:srcRect/>
          <a:stretch>
            <a:fillRect/>
          </a:stretch>
        </p:blipFill>
        <p:spPr bwMode="auto">
          <a:xfrm>
            <a:off x="77788" y="152400"/>
            <a:ext cx="4799012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DiffRot2.jpg                                                   0004A4FCG'disk                         BCFC62BF: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3962400" y="3471863"/>
            <a:ext cx="518160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48200" y="381000"/>
            <a:ext cx="441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b="1">
                <a:solidFill>
                  <a:schemeClr val="accent2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Appearance of</a:t>
            </a:r>
            <a:br>
              <a:rPr lang="en-US" sz="3600" b="1">
                <a:solidFill>
                  <a:schemeClr val="accent2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</a:br>
            <a:r>
              <a:rPr lang="en-US" sz="3600" b="1">
                <a:solidFill>
                  <a:schemeClr val="accent2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Differential Rotation</a:t>
            </a:r>
            <a:endParaRPr lang="en-US" sz="4000" b="1">
              <a:solidFill>
                <a:schemeClr val="accent2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09600"/>
          </a:xfrm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Quantifying the Differential Rotation</a:t>
            </a:r>
          </a:p>
        </p:txBody>
      </p:sp>
      <p:pic>
        <p:nvPicPr>
          <p:cNvPr id="18435" name="Picture 3" descr="&#10;OortConst.jpg                                                  0004A4FCG'disk                         BCFC62BF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7630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76200" y="825500"/>
            <a:ext cx="5638800" cy="46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676400" y="5181600"/>
            <a:ext cx="7467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381000" y="5715000"/>
            <a:ext cx="8077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/>
              <a:t>Oort's A expresses </a:t>
            </a:r>
            <a:r>
              <a:rPr lang="en-US" sz="2600" b="1"/>
              <a:t>local shear</a:t>
            </a:r>
            <a:r>
              <a:rPr lang="en-US" sz="2600"/>
              <a:t/>
            </a:r>
            <a:br>
              <a:rPr lang="en-US" sz="2600"/>
            </a:br>
            <a:r>
              <a:rPr lang="en-US" sz="2600"/>
              <a:t>Oort's B expresses </a:t>
            </a:r>
            <a:r>
              <a:rPr lang="en-US" sz="2600" b="1"/>
              <a:t>local vorticity</a:t>
            </a:r>
            <a:r>
              <a:rPr lang="en-US" sz="2600"/>
              <a:t>, i.e., local rotation, × </a:t>
            </a:r>
            <a:r>
              <a:rPr lang="en-US" sz="2600" b="1"/>
              <a:t>V</a:t>
            </a:r>
            <a:r>
              <a:rPr lang="en-US" sz="260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8288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and B are the </a:t>
            </a:r>
            <a:r>
              <a:rPr lang="en-US" sz="3200" dirty="0" err="1" smtClean="0"/>
              <a:t>Oort’s</a:t>
            </a:r>
            <a:r>
              <a:rPr lang="en-US" sz="3200" dirty="0" smtClean="0"/>
              <a:t> constants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2590800" cy="1905000"/>
          </a:xfrm>
        </p:spPr>
        <p:txBody>
          <a:bodyPr/>
          <a:lstStyle/>
          <a:p>
            <a:pPr algn="l"/>
            <a:r>
              <a:rPr lang="en-US" sz="3600" dirty="0" smtClean="0">
                <a:ea typeface="ＭＳ Ｐゴシック" charset="-128"/>
                <a:cs typeface="ＭＳ Ｐゴシック" charset="-128"/>
              </a:rPr>
              <a:t>Derivation of </a:t>
            </a:r>
            <a:r>
              <a:rPr lang="en-US" sz="3600" dirty="0" err="1" smtClean="0">
                <a:ea typeface="ＭＳ Ｐゴシック" charset="-128"/>
                <a:cs typeface="ＭＳ Ｐゴシック" charset="-128"/>
              </a:rPr>
              <a:t>Oort’s</a:t>
            </a:r>
            <a:r>
              <a:rPr lang="en-US" sz="3600" dirty="0" smtClean="0">
                <a:ea typeface="ＭＳ Ｐゴシック" charset="-128"/>
                <a:cs typeface="ＭＳ Ｐゴシック" charset="-128"/>
              </a:rPr>
              <a:t> formulae: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9459" name="Picture 2" descr="t6_oort_derivation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0"/>
            <a:ext cx="632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C0C0C0"/>
    </a:accent1>
    <a:accent2>
      <a:srgbClr val="0066FF"/>
    </a:accent2>
    <a:accent3>
      <a:srgbClr val="FFFFFF"/>
    </a:accent3>
    <a:accent4>
      <a:srgbClr val="000000"/>
    </a:accent4>
    <a:accent5>
      <a:srgbClr val="DCDCDC"/>
    </a:accent5>
    <a:accent6>
      <a:srgbClr val="005CE7"/>
    </a:accent6>
    <a:hlink>
      <a:srgbClr val="FF0000"/>
    </a:hlink>
    <a:folHlink>
      <a:srgbClr val="00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2880</Words>
  <Application>Microsoft Macintosh PowerPoint</Application>
  <PresentationFormat>On-screen Show (4:3)</PresentationFormat>
  <Paragraphs>261</Paragraphs>
  <Slides>54</Slides>
  <Notes>14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Blank Presentation</vt:lpstr>
      <vt:lpstr>Equation</vt:lpstr>
      <vt:lpstr>Galaxy Kinematics, Part II</vt:lpstr>
      <vt:lpstr>Kinetic Energy Evolution</vt:lpstr>
      <vt:lpstr>Stellar Kinematics and Age</vt:lpstr>
      <vt:lpstr>Stellar Kinematics and Chemical Enrichment</vt:lpstr>
      <vt:lpstr>Vertical Velocity Dispersion</vt:lpstr>
      <vt:lpstr>Differential Rotation</vt:lpstr>
      <vt:lpstr>Slide 7</vt:lpstr>
      <vt:lpstr>Quantifying the Differential Rotation</vt:lpstr>
      <vt:lpstr>Derivation of Oort’s formulae:</vt:lpstr>
      <vt:lpstr>Derivation of Oort’s formulae:</vt:lpstr>
      <vt:lpstr>Measuring the differential rotation</vt:lpstr>
      <vt:lpstr>Measuring the Oort’s Constants</vt:lpstr>
      <vt:lpstr>Oort’s Constants</vt:lpstr>
      <vt:lpstr>Using Oort’s Constants</vt:lpstr>
      <vt:lpstr>How Far is the Galactic Center?</vt:lpstr>
      <vt:lpstr>How Far is the Galactic Center?</vt:lpstr>
      <vt:lpstr>A Basic Tool: Spin-Flip (21 cm) Line of H I</vt:lpstr>
      <vt:lpstr>L-V Diagrams</vt:lpstr>
      <vt:lpstr>Thus, by measuring radial velocities, if we knew the distances, we could map out the differential rotation pattern</vt:lpstr>
      <vt:lpstr>Combining Distances and Velocities</vt:lpstr>
      <vt:lpstr>The Observed Rotation Curve of the Milky Way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Orbit Crowding Schematic</vt:lpstr>
      <vt:lpstr>Modeling Milky Way as a 2-Arm Spiral</vt:lpstr>
      <vt:lpstr>Epicycles Redux</vt:lpstr>
      <vt:lpstr>Epicyclic Motion</vt:lpstr>
      <vt:lpstr>Why Epicycles?</vt:lpstr>
      <vt:lpstr>From Epicycles to Spiral Arms</vt:lpstr>
      <vt:lpstr>Density Wave Theory</vt:lpstr>
      <vt:lpstr>Spiral Density Waves</vt:lpstr>
      <vt:lpstr>Spiral Density Waves</vt:lpstr>
      <vt:lpstr>Spiral Density Waves</vt:lpstr>
      <vt:lpstr>The Density Wave Theory</vt:lpstr>
      <vt:lpstr>Slide 44</vt:lpstr>
      <vt:lpstr>Density Wave Theory Summary</vt:lpstr>
      <vt:lpstr>Star Formation in Spiral Arms</vt:lpstr>
      <vt:lpstr>GalaxyBars</vt:lpstr>
      <vt:lpstr>Galactic Bar: Timeline</vt:lpstr>
      <vt:lpstr>Looking for a Bar</vt:lpstr>
      <vt:lpstr>Inner Bar</vt:lpstr>
      <vt:lpstr>Gas Responds to the Spiral Density Wave Pattern, and the Rotating Bar</vt:lpstr>
      <vt:lpstr>The Galactic Bar</vt:lpstr>
      <vt:lpstr>Slide 53</vt:lpstr>
      <vt:lpstr>Galactic Bulge</vt:lpstr>
    </vt:vector>
  </TitlesOfParts>
  <Company>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 20 - Fall 2004</dc:title>
  <dc:creator>George Djorgovski</dc:creator>
  <cp:lastModifiedBy>George Djorgovski</cp:lastModifiedBy>
  <cp:revision>19</cp:revision>
  <cp:lastPrinted>2011-01-28T21:56:17Z</cp:lastPrinted>
  <dcterms:created xsi:type="dcterms:W3CDTF">2011-01-28T19:15:50Z</dcterms:created>
  <dcterms:modified xsi:type="dcterms:W3CDTF">2011-01-28T21:56:25Z</dcterms:modified>
</cp:coreProperties>
</file>