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8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25.xml" ContentType="application/vnd.openxmlformats-officedocument.presentationml.sl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63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59.xml" ContentType="application/vnd.openxmlformats-officedocument.presentationml.slide+xml"/>
  <Override PartName="/ppt/slides/slide33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261" r:id="rId3"/>
    <p:sldId id="262" r:id="rId4"/>
    <p:sldId id="257" r:id="rId5"/>
    <p:sldId id="320" r:id="rId6"/>
    <p:sldId id="290" r:id="rId7"/>
    <p:sldId id="291" r:id="rId8"/>
    <p:sldId id="292" r:id="rId9"/>
    <p:sldId id="293" r:id="rId10"/>
    <p:sldId id="294" r:id="rId11"/>
    <p:sldId id="305" r:id="rId12"/>
    <p:sldId id="267" r:id="rId13"/>
    <p:sldId id="295" r:id="rId14"/>
    <p:sldId id="269" r:id="rId15"/>
    <p:sldId id="278" r:id="rId16"/>
    <p:sldId id="308" r:id="rId17"/>
    <p:sldId id="279" r:id="rId18"/>
    <p:sldId id="281" r:id="rId19"/>
    <p:sldId id="298" r:id="rId20"/>
    <p:sldId id="300" r:id="rId21"/>
    <p:sldId id="301" r:id="rId22"/>
    <p:sldId id="309" r:id="rId23"/>
    <p:sldId id="286" r:id="rId24"/>
    <p:sldId id="287" r:id="rId25"/>
    <p:sldId id="270" r:id="rId26"/>
    <p:sldId id="272" r:id="rId27"/>
    <p:sldId id="277" r:id="rId28"/>
    <p:sldId id="289" r:id="rId29"/>
    <p:sldId id="304" r:id="rId30"/>
    <p:sldId id="296" r:id="rId31"/>
    <p:sldId id="280" r:id="rId32"/>
    <p:sldId id="310" r:id="rId33"/>
    <p:sldId id="311" r:id="rId34"/>
    <p:sldId id="312" r:id="rId35"/>
    <p:sldId id="313" r:id="rId36"/>
    <p:sldId id="314" r:id="rId37"/>
    <p:sldId id="271" r:id="rId38"/>
    <p:sldId id="273" r:id="rId39"/>
    <p:sldId id="315" r:id="rId40"/>
    <p:sldId id="274" r:id="rId41"/>
    <p:sldId id="316" r:id="rId42"/>
    <p:sldId id="263" r:id="rId43"/>
    <p:sldId id="264" r:id="rId44"/>
    <p:sldId id="317" r:id="rId45"/>
    <p:sldId id="265" r:id="rId46"/>
    <p:sldId id="266" r:id="rId47"/>
    <p:sldId id="285" r:id="rId48"/>
    <p:sldId id="268" r:id="rId49"/>
    <p:sldId id="275" r:id="rId50"/>
    <p:sldId id="282" r:id="rId51"/>
    <p:sldId id="276" r:id="rId52"/>
    <p:sldId id="283" r:id="rId53"/>
    <p:sldId id="303" r:id="rId54"/>
    <p:sldId id="284" r:id="rId55"/>
    <p:sldId id="302" r:id="rId56"/>
    <p:sldId id="288" r:id="rId57"/>
    <p:sldId id="297" r:id="rId58"/>
    <p:sldId id="319" r:id="rId59"/>
    <p:sldId id="258" r:id="rId60"/>
    <p:sldId id="259" r:id="rId61"/>
    <p:sldId id="260" r:id="rId62"/>
    <p:sldId id="318" r:id="rId63"/>
    <p:sldId id="321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viewProps" Target="viewProps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handoutMaster" Target="handoutMasters/handoutMaster1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notesMaster" Target="notesMasters/notesMaster1.xml"/><Relationship Id="rId67" Type="http://schemas.openxmlformats.org/officeDocument/2006/relationships/printerSettings" Target="printerSettings/printerSettings1.bin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presProps" Target="presProps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4C8D3-F359-134E-A118-0C5FFE128015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9FD0B-3B0D-3149-B7A8-1D920E62F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8418F-6168-1E4C-BFA8-806A1416DE83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BB092-A71F-6947-8840-44F2CE561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45FB-431D-ED40-B433-F449AF9DE38F}" type="datetimeFigureOut">
              <a:rPr lang="en-US" smtClean="0"/>
              <a:pPr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B95F-B285-6F44-8F34-CDA2D8E3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hyperlink" Target="http://developer.android.com/guide/webapps/best-practi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rupal.org/node/287350" TargetMode="External"/><Relationship Id="rId3" Type="http://schemas.openxmlformats.org/officeDocument/2006/relationships/hyperlink" Target="http://mashable.com/2009/06/10/build-iphone-app/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Best Programming Practices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Ashish Mahabal, Caltech </a:t>
            </a:r>
            <a:endParaRPr lang="en-US" dirty="0" smtClean="0"/>
          </a:p>
          <a:p>
            <a:r>
              <a:rPr lang="en-US" dirty="0" smtClean="0"/>
              <a:t>Ay/Bi 199b</a:t>
            </a:r>
          </a:p>
          <a:p>
            <a:r>
              <a:rPr lang="en-US" dirty="0" smtClean="0"/>
              <a:t>31 Mar</a:t>
            </a:r>
            <a:r>
              <a:rPr lang="en-US" dirty="0" smtClean="0"/>
              <a:t>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time than writing</a:t>
            </a:r>
          </a:p>
          <a:p>
            <a:r>
              <a:rPr lang="en-US" dirty="0" smtClean="0"/>
              <a:t>You don’t understand your own code</a:t>
            </a:r>
          </a:p>
          <a:p>
            <a:r>
              <a:rPr lang="en-US" dirty="0" smtClean="0"/>
              <a:t>You yourself will maintain it</a:t>
            </a:r>
          </a:p>
          <a:p>
            <a:r>
              <a:rPr lang="en-US" dirty="0" smtClean="0"/>
              <a:t>Consistent practices</a:t>
            </a:r>
          </a:p>
          <a:p>
            <a:pPr lvl="1"/>
            <a:r>
              <a:rPr lang="en-US" dirty="0" smtClean="0"/>
              <a:t>Braces, brackets, spaces</a:t>
            </a:r>
          </a:p>
          <a:p>
            <a:pPr lvl="1"/>
            <a:r>
              <a:rPr lang="en-US" dirty="0" smtClean="0"/>
              <a:t>Semicolon (after last statement)</a:t>
            </a:r>
          </a:p>
          <a:p>
            <a:pPr lvl="1"/>
            <a:r>
              <a:rPr lang="en-US" dirty="0" smtClean="0"/>
              <a:t>Trailing , in lists</a:t>
            </a:r>
          </a:p>
          <a:p>
            <a:pPr lvl="1"/>
            <a:r>
              <a:rPr lang="en-US" dirty="0" err="1" smtClean="0"/>
              <a:t>Linelengths</a:t>
            </a:r>
            <a:r>
              <a:rPr lang="en-US" dirty="0" smtClean="0"/>
              <a:t>, tabs, blank lines</a:t>
            </a:r>
          </a:p>
          <a:p>
            <a:r>
              <a:rPr lang="en-US" dirty="0" err="1" smtClean="0"/>
              <a:t>cb</a:t>
            </a:r>
            <a:r>
              <a:rPr lang="en-US" dirty="0" smtClean="0"/>
              <a:t>, </a:t>
            </a:r>
            <a:r>
              <a:rPr lang="en-US" dirty="0" err="1" smtClean="0"/>
              <a:t>bcpp</a:t>
            </a:r>
            <a:r>
              <a:rPr lang="en-US" dirty="0" smtClean="0"/>
              <a:t>, </a:t>
            </a:r>
            <a:r>
              <a:rPr lang="en-US" dirty="0" err="1" smtClean="0"/>
              <a:t>perltidy</a:t>
            </a:r>
            <a:r>
              <a:rPr lang="en-US" dirty="0" smtClean="0"/>
              <a:t>, </a:t>
            </a:r>
            <a:r>
              <a:rPr lang="en-US" dirty="0" err="1" smtClean="0"/>
              <a:t>jacobe</a:t>
            </a:r>
            <a:r>
              <a:rPr lang="en-US" dirty="0" smtClean="0"/>
              <a:t>, </a:t>
            </a:r>
            <a:r>
              <a:rPr lang="en-US" dirty="0" err="1" smtClean="0"/>
              <a:t>Jxbeauty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my @countries = (</a:t>
            </a:r>
          </a:p>
          <a:p>
            <a:pPr>
              <a:buNone/>
            </a:pPr>
            <a:r>
              <a:rPr lang="en-US" dirty="0" smtClean="0"/>
              <a:t>		USA,</a:t>
            </a:r>
          </a:p>
          <a:p>
            <a:pPr>
              <a:buNone/>
            </a:pPr>
            <a:r>
              <a:rPr lang="en-US" dirty="0" smtClean="0"/>
              <a:t>		UK,</a:t>
            </a:r>
          </a:p>
          <a:p>
            <a:pPr>
              <a:buNone/>
            </a:pPr>
            <a:r>
              <a:rPr lang="en-US" dirty="0" smtClean="0"/>
              <a:t>		UAE,</a:t>
            </a:r>
          </a:p>
          <a:p>
            <a:pPr>
              <a:buNone/>
            </a:pPr>
            <a:r>
              <a:rPr lang="en-US" dirty="0" smtClean="0"/>
              <a:t>		Ukraine</a:t>
            </a:r>
          </a:p>
          <a:p>
            <a:pPr>
              <a:buNone/>
            </a:pPr>
            <a:r>
              <a:rPr lang="en-US" dirty="0" smtClean="0"/>
              <a:t>		);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 @countries = (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USA,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UK,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UAE,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Ukraine,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);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worldmap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5105400"/>
            <a:ext cx="2743200" cy="14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rodingers_ca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4410"/>
            <a:ext cx="9144000" cy="4869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piece of code splits the universe in two possibilities.</a:t>
            </a:r>
          </a:p>
          <a:p>
            <a:r>
              <a:rPr lang="en-US" dirty="0" smtClean="0"/>
              <a:t>which future are you coding for?</a:t>
            </a:r>
          </a:p>
          <a:p>
            <a:r>
              <a:rPr lang="en-US" dirty="0" smtClean="0"/>
              <a:t>if your code is most consistent, you have least to fear.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underscores 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tax_form</a:t>
            </a:r>
            <a:r>
              <a:rPr lang="en-US" dirty="0" smtClean="0"/>
              <a:t> rather than $</a:t>
            </a:r>
            <a:r>
              <a:rPr lang="en-US" dirty="0" err="1" smtClean="0"/>
              <a:t>taxForm</a:t>
            </a:r>
            <a:endParaRPr lang="en-US" dirty="0" smtClean="0"/>
          </a:p>
          <a:p>
            <a:r>
              <a:rPr lang="en-US" dirty="0" smtClean="0"/>
              <a:t>Don’t use </a:t>
            </a:r>
            <a:r>
              <a:rPr lang="en-US" dirty="0" err="1" smtClean="0"/>
              <a:t>abbrvs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don’t drop all vowels if you do</a:t>
            </a:r>
          </a:p>
          <a:p>
            <a:r>
              <a:rPr lang="en-US" dirty="0" smtClean="0"/>
              <a:t>Don’t use single letter variable names</a:t>
            </a:r>
          </a:p>
          <a:p>
            <a:pPr lvl="1"/>
            <a:r>
              <a:rPr lang="en-US" dirty="0" smtClean="0"/>
              <a:t>Except perhaps in trivial small loops</a:t>
            </a:r>
          </a:p>
          <a:p>
            <a:r>
              <a:rPr lang="en-US" dirty="0" smtClean="0"/>
              <a:t>Don’t use too common words as variable names</a:t>
            </a:r>
          </a:p>
          <a:p>
            <a:pPr lvl="1"/>
            <a:r>
              <a:rPr lang="en-US" dirty="0" smtClean="0"/>
              <a:t>e.g. no, yes, count, left, okay</a:t>
            </a:r>
          </a:p>
          <a:p>
            <a:r>
              <a:rPr lang="en-US" dirty="0" smtClean="0"/>
              <a:t>Empty strings: name and use them</a:t>
            </a:r>
          </a:p>
          <a:p>
            <a:pPr lvl="1"/>
            <a:r>
              <a:rPr lang="en-US" dirty="0" smtClean="0"/>
              <a:t>my $</a:t>
            </a:r>
            <a:r>
              <a:rPr lang="en-US" dirty="0" err="1" smtClean="0"/>
              <a:t>empty_string</a:t>
            </a:r>
            <a:r>
              <a:rPr lang="en-US" dirty="0" smtClean="0"/>
              <a:t> = “ “;</a:t>
            </a:r>
          </a:p>
          <a:p>
            <a:r>
              <a:rPr lang="en-US" dirty="0" smtClean="0"/>
              <a:t>Constants: use </a:t>
            </a:r>
            <a:r>
              <a:rPr lang="en-US" dirty="0" err="1" smtClean="0"/>
              <a:t>Readonly</a:t>
            </a:r>
            <a:endParaRPr lang="en-US" dirty="0" smtClean="0"/>
          </a:p>
          <a:p>
            <a:pPr lvl="1"/>
            <a:r>
              <a:rPr lang="en-US" dirty="0" smtClean="0"/>
              <a:t>my READONLY $PI = 3;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development versus easy maintenance</a:t>
            </a:r>
          </a:p>
          <a:p>
            <a:pPr lvl="1"/>
            <a:r>
              <a:rPr lang="en-US" dirty="0" smtClean="0"/>
              <a:t> projects live much longer than intended</a:t>
            </a:r>
          </a:p>
          <a:p>
            <a:pPr lvl="1"/>
            <a:r>
              <a:rPr lang="en-US" dirty="0" smtClean="0"/>
              <a:t> adopt more complex and readable language</a:t>
            </a:r>
          </a:p>
          <a:p>
            <a:r>
              <a:rPr lang="en-US" dirty="0" smtClean="0"/>
              <a:t>check requirements</a:t>
            </a:r>
          </a:p>
          <a:p>
            <a:r>
              <a:rPr lang="en-US" dirty="0" smtClean="0"/>
              <a:t>design, implement, integrate</a:t>
            </a:r>
          </a:p>
          <a:p>
            <a:r>
              <a:rPr lang="en-US" dirty="0" smtClean="0"/>
              <a:t>validate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trust the work of others</a:t>
            </a:r>
          </a:p>
          <a:p>
            <a:pPr lvl="1"/>
            <a:r>
              <a:rPr lang="en-US" dirty="0" smtClean="0"/>
              <a:t>Validate data (numbers, chars etc.)</a:t>
            </a:r>
          </a:p>
          <a:p>
            <a:pPr lvl="1"/>
            <a:r>
              <a:rPr lang="en-US" dirty="0" smtClean="0"/>
              <a:t>Put constraints (-90 &lt;= </a:t>
            </a:r>
            <a:r>
              <a:rPr lang="en-US" dirty="0" err="1" smtClean="0"/>
              <a:t>dec</a:t>
            </a:r>
            <a:r>
              <a:rPr lang="en-US" dirty="0" smtClean="0"/>
              <a:t> &lt;= 90)</a:t>
            </a:r>
          </a:p>
          <a:p>
            <a:pPr lvl="1"/>
            <a:r>
              <a:rPr lang="en-US" dirty="0" smtClean="0"/>
              <a:t>Check consistency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trust the work of others</a:t>
            </a:r>
          </a:p>
          <a:p>
            <a:pPr lvl="1"/>
            <a:r>
              <a:rPr lang="en-US" dirty="0" smtClean="0"/>
              <a:t>Validate data</a:t>
            </a:r>
          </a:p>
          <a:p>
            <a:pPr lvl="1"/>
            <a:r>
              <a:rPr lang="en-US" dirty="0" smtClean="0"/>
              <a:t>Put constraints</a:t>
            </a:r>
          </a:p>
          <a:p>
            <a:pPr lvl="1"/>
            <a:r>
              <a:rPr lang="en-US" dirty="0" smtClean="0"/>
              <a:t>Check consistency</a:t>
            </a:r>
          </a:p>
          <a:p>
            <a:r>
              <a:rPr lang="en-US" dirty="0" smtClean="0"/>
              <a:t>Don’t trust yourself</a:t>
            </a:r>
          </a:p>
          <a:p>
            <a:pPr lvl="1"/>
            <a:r>
              <a:rPr lang="en-US" dirty="0" smtClean="0"/>
              <a:t>Do all the above to your code too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by contract (Eiffel, Meyer ’97)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Preconditions</a:t>
            </a:r>
          </a:p>
          <a:p>
            <a:r>
              <a:rPr lang="en-US" dirty="0" err="1" smtClean="0"/>
              <a:t>Postconditions</a:t>
            </a:r>
            <a:endParaRPr lang="en-US" dirty="0" smtClean="0"/>
          </a:p>
          <a:p>
            <a:r>
              <a:rPr lang="en-US" dirty="0" smtClean="0"/>
              <a:t>Class invariants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Be strict in what you accept</a:t>
            </a:r>
          </a:p>
          <a:p>
            <a:pPr>
              <a:buNone/>
            </a:pPr>
            <a:r>
              <a:rPr lang="en-US" dirty="0" smtClean="0"/>
              <a:t>		Promise as little as possible</a:t>
            </a:r>
          </a:p>
          <a:p>
            <a:pPr>
              <a:buNone/>
            </a:pPr>
            <a:r>
              <a:rPr lang="en-US" dirty="0" smtClean="0"/>
              <a:t>		Be lazy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Inheritance and polymorphism result</a:t>
            </a:r>
            <a:endParaRPr lang="en-US" dirty="0"/>
          </a:p>
        </p:txBody>
      </p:sp>
      <p:pic>
        <p:nvPicPr>
          <p:cNvPr id="4" name="Picture 3" descr="handshak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417638"/>
            <a:ext cx="3048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Crash early</a:t>
            </a:r>
          </a:p>
          <a:p>
            <a:pPr lvl="1"/>
            <a:r>
              <a:rPr lang="en-US" dirty="0" err="1" smtClean="0"/>
              <a:t>Sqrt</a:t>
            </a:r>
            <a:r>
              <a:rPr lang="en-US" dirty="0" smtClean="0"/>
              <a:t> of negative numbers (require, ensure, </a:t>
            </a:r>
            <a:r>
              <a:rPr lang="en-US" dirty="0" err="1" smtClean="0"/>
              <a:t>NaN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Crash, don’t trash</a:t>
            </a:r>
          </a:p>
          <a:p>
            <a:pPr lvl="1"/>
            <a:r>
              <a:rPr lang="en-US" dirty="0" smtClean="0"/>
              <a:t>Die</a:t>
            </a:r>
          </a:p>
          <a:p>
            <a:pPr lvl="1"/>
            <a:r>
              <a:rPr lang="en-US" dirty="0" smtClean="0"/>
              <a:t>Croak (blaming the caller)</a:t>
            </a:r>
          </a:p>
          <a:p>
            <a:pPr lvl="1"/>
            <a:r>
              <a:rPr lang="en-US" dirty="0" smtClean="0"/>
              <a:t>Confess (more details)</a:t>
            </a:r>
          </a:p>
          <a:p>
            <a:pPr lvl="1"/>
            <a:r>
              <a:rPr lang="en-US" dirty="0" smtClean="0"/>
              <a:t>Try/catch (own error handlers e.g. HTML 404)</a:t>
            </a:r>
          </a:p>
          <a:p>
            <a:r>
              <a:rPr lang="en-US" dirty="0" smtClean="0"/>
              <a:t>Exceptions – when to raise them</a:t>
            </a:r>
          </a:p>
          <a:p>
            <a:pPr lvl="1"/>
            <a:r>
              <a:rPr lang="en-US" dirty="0" smtClean="0"/>
              <a:t>should it have existed?</a:t>
            </a:r>
          </a:p>
          <a:p>
            <a:pPr lvl="1"/>
            <a:r>
              <a:rPr lang="en-US" dirty="0" smtClean="0"/>
              <a:t>Don’t know?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sub </a:t>
            </a:r>
            <a:r>
              <a:rPr lang="en-US" dirty="0" err="1" smtClean="0"/>
              <a:t>locate_and_open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open my $</a:t>
            </a:r>
            <a:r>
              <a:rPr lang="en-US" dirty="0" err="1" smtClean="0"/>
              <a:t>fh</a:t>
            </a:r>
            <a:r>
              <a:rPr lang="en-US" dirty="0" smtClean="0"/>
              <a:t>,’&lt;‘,”filename”;</a:t>
            </a:r>
          </a:p>
          <a:p>
            <a:pPr>
              <a:buNone/>
            </a:pPr>
            <a:r>
              <a:rPr lang="en-US" dirty="0" smtClean="0"/>
              <a:t>	return $</a:t>
            </a:r>
            <a:r>
              <a:rPr lang="en-US" dirty="0" err="1" smtClean="0"/>
              <a:t>fh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sub </a:t>
            </a:r>
            <a:r>
              <a:rPr lang="en-US" dirty="0" err="1" smtClean="0"/>
              <a:t>load_header_from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TRY TO READ HEADER HERE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 my $</a:t>
            </a:r>
            <a:r>
              <a:rPr lang="en-US" dirty="0" err="1" smtClean="0"/>
              <a:t>fh</a:t>
            </a:r>
            <a:r>
              <a:rPr lang="en-US" dirty="0" smtClean="0"/>
              <a:t> = </a:t>
            </a:r>
            <a:r>
              <a:rPr lang="en-US" dirty="0" err="1" smtClean="0"/>
              <a:t>locate_and_open($filename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my $head = </a:t>
            </a:r>
            <a:r>
              <a:rPr lang="en-US" dirty="0" err="1" smtClean="0"/>
              <a:t>load_header_from($fh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zen</a:t>
            </a:r>
            <a:r>
              <a:rPr lang="en-US" dirty="0" smtClean="0"/>
              <a:t> of bug-free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818"/>
            <a:ext cx="8229600" cy="4525963"/>
          </a:xfrm>
        </p:spPr>
        <p:txBody>
          <a:bodyPr/>
          <a:lstStyle/>
          <a:p>
            <a:r>
              <a:rPr lang="en-US" i="1" dirty="0" smtClean="0"/>
              <a:t>If debugging is the process of removing bugs, programming must be the process of introducing them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Edsger</a:t>
            </a:r>
            <a:r>
              <a:rPr lang="en-US" dirty="0" smtClean="0"/>
              <a:t> W.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			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				</a:t>
            </a:r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</p:txBody>
      </p:sp>
      <p:pic>
        <p:nvPicPr>
          <p:cNvPr id="4" name="Picture 3" descr="gurutyp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733800"/>
            <a:ext cx="1473200" cy="1473200"/>
          </a:xfrm>
          <a:prstGeom prst="rect">
            <a:avLst/>
          </a:prstGeom>
        </p:spPr>
      </p:pic>
      <p:pic>
        <p:nvPicPr>
          <p:cNvPr id="5" name="Picture 4" descr="Edsger_Wybe_Dijkst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3650" y="2590800"/>
            <a:ext cx="234315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207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Don’t program!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sub </a:t>
            </a:r>
            <a:r>
              <a:rPr lang="en-US" dirty="0" err="1" smtClean="0"/>
              <a:t>locate_and_open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open my $</a:t>
            </a:r>
            <a:r>
              <a:rPr lang="en-US" dirty="0" err="1" smtClean="0"/>
              <a:t>fh</a:t>
            </a:r>
            <a:r>
              <a:rPr lang="en-US" dirty="0" smtClean="0"/>
              <a:t>,’&lt;‘,”filename” or croak “cant”;</a:t>
            </a:r>
          </a:p>
          <a:p>
            <a:pPr>
              <a:buNone/>
            </a:pPr>
            <a:r>
              <a:rPr lang="en-US" dirty="0" smtClean="0"/>
              <a:t>	return $</a:t>
            </a:r>
            <a:r>
              <a:rPr lang="en-US" dirty="0" err="1" smtClean="0"/>
              <a:t>fh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my $</a:t>
            </a:r>
            <a:r>
              <a:rPr lang="en-US" dirty="0" err="1" smtClean="0"/>
              <a:t>fh</a:t>
            </a:r>
            <a:r>
              <a:rPr lang="en-US" dirty="0" smtClean="0"/>
              <a:t> = </a:t>
            </a:r>
            <a:r>
              <a:rPr lang="en-US" dirty="0" err="1" smtClean="0"/>
              <a:t>locate_and_open($filename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my $head = </a:t>
            </a:r>
            <a:r>
              <a:rPr lang="en-US" dirty="0" err="1" smtClean="0"/>
              <a:t>load_header_from($fh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If(my</a:t>
            </a:r>
            <a:r>
              <a:rPr lang="en-US" dirty="0" smtClean="0"/>
              <a:t> $</a:t>
            </a:r>
            <a:r>
              <a:rPr lang="en-US" dirty="0" err="1" smtClean="0"/>
              <a:t>fh</a:t>
            </a:r>
            <a:r>
              <a:rPr lang="en-US" dirty="0" smtClean="0"/>
              <a:t> = </a:t>
            </a:r>
            <a:r>
              <a:rPr lang="en-US" dirty="0" err="1" smtClean="0"/>
              <a:t>eval</a:t>
            </a:r>
            <a:r>
              <a:rPr lang="en-US" dirty="0" smtClean="0"/>
              <a:t> { </a:t>
            </a:r>
            <a:r>
              <a:rPr lang="en-US" dirty="0" err="1" smtClean="0"/>
              <a:t>locate_and_open($filename</a:t>
            </a:r>
            <a:r>
              <a:rPr lang="en-US" dirty="0" smtClean="0"/>
              <a:t>)}){</a:t>
            </a:r>
          </a:p>
          <a:p>
            <a:pPr>
              <a:buNone/>
            </a:pPr>
            <a:r>
              <a:rPr lang="en-US" dirty="0" smtClean="0"/>
              <a:t>	my $head = </a:t>
            </a:r>
            <a:r>
              <a:rPr lang="en-US" dirty="0" err="1" smtClean="0"/>
              <a:t>load_header_from($fh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else{</a:t>
            </a:r>
          </a:p>
          <a:p>
            <a:pPr>
              <a:buNone/>
            </a:pPr>
            <a:r>
              <a:rPr lang="en-US" dirty="0" smtClean="0"/>
              <a:t>	carp “Couldn’t access $filename.\</a:t>
            </a:r>
            <a:r>
              <a:rPr lang="en-US" dirty="0" err="1" smtClean="0"/>
              <a:t>n</a:t>
            </a:r>
            <a:r>
              <a:rPr lang="en-US" dirty="0" smtClean="0"/>
              <a:t>”;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</a:p>
          <a:p>
            <a:r>
              <a:rPr lang="en-US" dirty="0" smtClean="0"/>
              <a:t>Comments</a:t>
            </a:r>
          </a:p>
          <a:p>
            <a:r>
              <a:rPr lang="en-US" dirty="0" smtClean="0"/>
              <a:t>Arguments</a:t>
            </a:r>
          </a:p>
          <a:p>
            <a:r>
              <a:rPr lang="en-US" dirty="0" smtClean="0"/>
              <a:t>Debugging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Test against contract</a:t>
            </a:r>
          </a:p>
          <a:p>
            <a:pPr lvl="1"/>
            <a:r>
              <a:rPr lang="en-US" dirty="0" err="1" smtClean="0"/>
              <a:t>Sqrt</a:t>
            </a:r>
            <a:r>
              <a:rPr lang="en-US" dirty="0" smtClean="0"/>
              <a:t>: negative, zero, string</a:t>
            </a:r>
          </a:p>
          <a:p>
            <a:pPr lvl="1"/>
            <a:r>
              <a:rPr lang="en-US" dirty="0" smtClean="0"/>
              <a:t>Testvalue(0,0)</a:t>
            </a:r>
          </a:p>
          <a:p>
            <a:pPr lvl="1"/>
            <a:r>
              <a:rPr lang="en-US" dirty="0" smtClean="0"/>
              <a:t>Testvalue(4,2)</a:t>
            </a:r>
          </a:p>
          <a:p>
            <a:pPr lvl="1"/>
            <a:r>
              <a:rPr lang="en-US" dirty="0" smtClean="0"/>
              <a:t>Testvalue(-4,0)</a:t>
            </a:r>
          </a:p>
          <a:p>
            <a:pPr lvl="1"/>
            <a:r>
              <a:rPr lang="en-US" dirty="0" smtClean="0"/>
              <a:t>Testvalue(1.e12,1000000)</a:t>
            </a:r>
          </a:p>
          <a:p>
            <a:r>
              <a:rPr lang="en-US" dirty="0" smtClean="0"/>
              <a:t>Test harness</a:t>
            </a:r>
          </a:p>
          <a:p>
            <a:pPr lvl="1"/>
            <a:r>
              <a:rPr lang="en-US" dirty="0" smtClean="0"/>
              <a:t>Standardize logs and errors</a:t>
            </a:r>
          </a:p>
          <a:p>
            <a:r>
              <a:rPr lang="en-US" dirty="0" smtClean="0"/>
              <a:t>Test templates</a:t>
            </a:r>
          </a:p>
          <a:p>
            <a:r>
              <a:rPr lang="en-US" dirty="0" smtClean="0"/>
              <a:t>Write tests that fail</a:t>
            </a:r>
            <a:endParaRPr lang="en-US" dirty="0"/>
          </a:p>
        </p:txBody>
      </p:sp>
      <p:pic>
        <p:nvPicPr>
          <p:cNvPr id="4" name="Picture 3" descr="software_test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905000"/>
            <a:ext cx="30480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51054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http://ib.ptb.de/8/85/851/sps/swq/graphix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software will be tested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not by you, by other users!</a:t>
            </a:r>
          </a:p>
          <a:p>
            <a:pPr lvl="1"/>
            <a:r>
              <a:rPr lang="en-US" dirty="0" err="1" smtClean="0"/>
              <a:t>perl</a:t>
            </a:r>
            <a:r>
              <a:rPr lang="en-US" dirty="0" smtClean="0"/>
              <a:t> </a:t>
            </a:r>
            <a:r>
              <a:rPr lang="en-US" dirty="0" err="1" smtClean="0"/>
              <a:t>Makefile.pl</a:t>
            </a:r>
            <a:endParaRPr lang="en-US" dirty="0" smtClean="0"/>
          </a:p>
          <a:p>
            <a:pPr lvl="1"/>
            <a:r>
              <a:rPr lang="en-US" dirty="0" smtClean="0"/>
              <a:t>make</a:t>
            </a:r>
          </a:p>
          <a:p>
            <a:pPr lvl="1"/>
            <a:r>
              <a:rPr lang="en-US" dirty="0" smtClean="0"/>
              <a:t>make test</a:t>
            </a:r>
          </a:p>
          <a:p>
            <a:pPr lvl="1"/>
            <a:r>
              <a:rPr lang="en-US" dirty="0" smtClean="0"/>
              <a:t>make install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Don’t use code you do not understand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2446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Source Code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SVN</a:t>
            </a:r>
          </a:p>
          <a:p>
            <a:pPr lvl="1"/>
            <a:r>
              <a:rPr lang="en-US" dirty="0" err="1" smtClean="0"/>
              <a:t>Checkin</a:t>
            </a:r>
            <a:endParaRPr lang="en-US" dirty="0" smtClean="0"/>
          </a:p>
          <a:p>
            <a:pPr lvl="1"/>
            <a:r>
              <a:rPr lang="en-US" dirty="0" smtClean="0"/>
              <a:t>Checkout</a:t>
            </a:r>
          </a:p>
          <a:p>
            <a:pPr lvl="1"/>
            <a:r>
              <a:rPr lang="en-US" dirty="0" smtClean="0"/>
              <a:t>Comment</a:t>
            </a:r>
          </a:p>
          <a:p>
            <a:pPr lvl="1"/>
            <a:r>
              <a:rPr lang="en-US" dirty="0" smtClean="0"/>
              <a:t>Merge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v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664" y="731837"/>
            <a:ext cx="5105136" cy="6126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715000"/>
            <a:ext cx="381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http://</a:t>
            </a:r>
            <a:r>
              <a:rPr lang="en-US" sz="1600" dirty="0" err="1" smtClean="0"/>
              <a:t>img.idealwebtools.com/blog/svn.gif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724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, </a:t>
            </a:r>
            <a:r>
              <a:rPr lang="en-US" dirty="0" err="1" smtClean="0"/>
              <a:t>google</a:t>
            </a:r>
            <a:r>
              <a:rPr lang="en-US" dirty="0" smtClean="0"/>
              <a:t> docs, </a:t>
            </a:r>
            <a:r>
              <a:rPr lang="en-US" dirty="0" err="1" smtClean="0"/>
              <a:t>wiki</a:t>
            </a:r>
            <a:r>
              <a:rPr lang="en-US" dirty="0" smtClean="0"/>
              <a:t>, </a:t>
            </a:r>
            <a:r>
              <a:rPr lang="en-US" dirty="0" err="1" smtClean="0"/>
              <a:t>trac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Modification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test</a:t>
            </a:r>
          </a:p>
          <a:p>
            <a:r>
              <a:rPr lang="en-US" dirty="0" smtClean="0"/>
              <a:t>run and make sure it fails</a:t>
            </a:r>
          </a:p>
          <a:p>
            <a:r>
              <a:rPr lang="en-US" dirty="0" smtClean="0"/>
              <a:t>Checkout</a:t>
            </a:r>
          </a:p>
          <a:p>
            <a:r>
              <a:rPr lang="en-US" dirty="0" smtClean="0"/>
              <a:t>change, comment, edit readme etc.</a:t>
            </a:r>
          </a:p>
          <a:p>
            <a:r>
              <a:rPr lang="en-US" dirty="0" smtClean="0"/>
              <a:t>Compile</a:t>
            </a:r>
          </a:p>
          <a:p>
            <a:r>
              <a:rPr lang="en-US" dirty="0" smtClean="0"/>
              <a:t>run: make sure test passes</a:t>
            </a:r>
          </a:p>
          <a:p>
            <a:r>
              <a:rPr lang="en-US" dirty="0" err="1" smtClean="0"/>
              <a:t>checkin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was difficult to write, it must be difficult to understand</a:t>
            </a:r>
          </a:p>
          <a:p>
            <a:r>
              <a:rPr lang="en-US" dirty="0" smtClean="0"/>
              <a:t>bad code requires more comments</a:t>
            </a:r>
          </a:p>
          <a:p>
            <a:r>
              <a:rPr lang="en-US" dirty="0" smtClean="0"/>
              <a:t>tying documentation and code</a:t>
            </a:r>
          </a:p>
          <a:p>
            <a:r>
              <a:rPr lang="en-US" dirty="0" smtClean="0"/>
              <a:t>use Euclid;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Documentation/comments in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functions exported</a:t>
            </a:r>
          </a:p>
          <a:p>
            <a:r>
              <a:rPr lang="en-US" dirty="0" smtClean="0"/>
              <a:t>Revision history</a:t>
            </a:r>
          </a:p>
          <a:p>
            <a:r>
              <a:rPr lang="en-US" dirty="0" smtClean="0"/>
              <a:t>List of other files used</a:t>
            </a:r>
          </a:p>
          <a:p>
            <a:r>
              <a:rPr lang="en-US" dirty="0" smtClean="0"/>
              <a:t>Name of the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Algorithmic: </a:t>
            </a:r>
          </a:p>
          <a:p>
            <a:pPr>
              <a:buNone/>
            </a:pPr>
            <a:r>
              <a:rPr lang="en-US" dirty="0" smtClean="0"/>
              <a:t># full line comments to explain the algorithm </a:t>
            </a:r>
          </a:p>
          <a:p>
            <a:r>
              <a:rPr lang="en-US" dirty="0" smtClean="0"/>
              <a:t>Elucidating: 	# end of line comments</a:t>
            </a:r>
          </a:p>
          <a:p>
            <a:r>
              <a:rPr lang="en-US" dirty="0" smtClean="0"/>
              <a:t>Defensive:	# Has puzzled me before. Do this.</a:t>
            </a:r>
          </a:p>
          <a:p>
            <a:r>
              <a:rPr lang="en-US" dirty="0" smtClean="0"/>
              <a:t>Indicative: 	# This should rather be rewritten</a:t>
            </a:r>
          </a:p>
          <a:p>
            <a:r>
              <a:rPr lang="en-US" dirty="0" smtClean="0"/>
              <a:t>Discursive:	# Details in POD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Obfuscated programming contests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ouch </a:t>
            </a:r>
            <a:r>
              <a:rPr lang="en-US" dirty="0" err="1" smtClean="0"/>
              <a:t>selfreproducingprogram.c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akefile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cp </a:t>
            </a:r>
            <a:r>
              <a:rPr lang="en-US" dirty="0" err="1" smtClean="0"/>
              <a:t>selfreproducingprogram.c</a:t>
            </a:r>
            <a:r>
              <a:rPr lang="en-US" dirty="0" smtClean="0"/>
              <a:t> </a:t>
            </a:r>
            <a:r>
              <a:rPr lang="en-US" dirty="0" err="1" smtClean="0"/>
              <a:t>a.out</a:t>
            </a:r>
            <a:endParaRPr lang="en-US" dirty="0" smtClean="0"/>
          </a:p>
          <a:p>
            <a:pPr lvl="2"/>
            <a:r>
              <a:rPr lang="en-US" dirty="0" err="1"/>
              <a:t>c</a:t>
            </a:r>
            <a:r>
              <a:rPr lang="en-US" dirty="0" err="1" smtClean="0"/>
              <a:t>hmod</a:t>
            </a:r>
            <a:r>
              <a:rPr lang="en-US" dirty="0" smtClean="0"/>
              <a:t> 755 </a:t>
            </a:r>
            <a:r>
              <a:rPr lang="en-US" dirty="0" err="1" smtClean="0"/>
              <a:t>a.out</a:t>
            </a:r>
            <a:endParaRPr lang="en-US" dirty="0" smtClean="0"/>
          </a:p>
          <a:p>
            <a:r>
              <a:rPr lang="en-US" dirty="0" smtClean="0"/>
              <a:t>./</a:t>
            </a:r>
            <a:r>
              <a:rPr lang="en-US" dirty="0" err="1" smtClean="0"/>
              <a:t>a.out</a:t>
            </a:r>
            <a:endParaRPr lang="en-US" dirty="0" smtClean="0"/>
          </a:p>
        </p:txBody>
      </p:sp>
      <p:pic>
        <p:nvPicPr>
          <p:cNvPr id="4" name="Picture 3" descr="iocc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435" y="4944794"/>
            <a:ext cx="3201129" cy="1181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let your subroutines have too many arguments</a:t>
            </a:r>
          </a:p>
          <a:p>
            <a:pPr lvl="1"/>
            <a:r>
              <a:rPr lang="en-US" dirty="0" err="1" smtClean="0"/>
              <a:t>universe(G,e,h,c,phi,nu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Look for missing arguments</a:t>
            </a:r>
          </a:p>
          <a:p>
            <a:r>
              <a:rPr lang="en-US" dirty="0" smtClean="0"/>
              <a:t>Set default argument values</a:t>
            </a:r>
          </a:p>
          <a:p>
            <a:endParaRPr lang="en-US" dirty="0" smtClean="0"/>
          </a:p>
          <a:p>
            <a:r>
              <a:rPr lang="en-US" dirty="0" smtClean="0"/>
              <a:t>Use explicit return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Needing/demanding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unless(@ARGV</a:t>
            </a:r>
            <a:r>
              <a:rPr lang="en-US" dirty="0" smtClean="0"/>
              <a:t>==4){exit;}</a:t>
            </a:r>
          </a:p>
          <a:p>
            <a:r>
              <a:rPr lang="en-US" dirty="0" smtClean="0"/>
              <a:t>my ($</a:t>
            </a:r>
            <a:r>
              <a:rPr lang="en-US" dirty="0" err="1" smtClean="0"/>
              <a:t>a,$b,$c,$d</a:t>
            </a:r>
            <a:r>
              <a:rPr lang="en-US" dirty="0" smtClean="0"/>
              <a:t>) = @ARGV;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Getopt::Euclid</a:t>
            </a:r>
            <a:r>
              <a:rPr lang="en-US" dirty="0" smtClean="0"/>
              <a:t>;		</a:t>
            </a:r>
            <a:r>
              <a:rPr lang="en-US" sz="1600" dirty="0" smtClean="0"/>
              <a:t># not just demands arguments</a:t>
            </a:r>
          </a:p>
          <a:p>
            <a:pPr>
              <a:buNone/>
            </a:pPr>
            <a:r>
              <a:rPr lang="en-US" dirty="0" smtClean="0"/>
              <a:t>						  				</a:t>
            </a:r>
            <a:r>
              <a:rPr lang="en-US" sz="1600" dirty="0" smtClean="0"/>
              <a:t># but provides constraints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PROMPT&gt; </a:t>
            </a:r>
            <a:r>
              <a:rPr lang="en-US" dirty="0" err="1" smtClean="0"/>
              <a:t>pq_images.pl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Missing required arguments:</a:t>
            </a:r>
          </a:p>
          <a:p>
            <a:pPr>
              <a:buNone/>
            </a:pPr>
            <a:r>
              <a:rPr lang="en-US" dirty="0" smtClean="0"/>
              <a:t>        -</a:t>
            </a:r>
            <a:r>
              <a:rPr lang="en-US" dirty="0" err="1" smtClean="0"/>
              <a:t>r[a</a:t>
            </a:r>
            <a:r>
              <a:rPr lang="en-US" dirty="0" smtClean="0"/>
              <a:t>] [=] &lt;RA&gt;</a:t>
            </a:r>
          </a:p>
          <a:p>
            <a:pPr>
              <a:buNone/>
            </a:pPr>
            <a:r>
              <a:rPr lang="en-US" dirty="0" smtClean="0"/>
              <a:t>        -</a:t>
            </a:r>
            <a:r>
              <a:rPr lang="en-US" dirty="0" err="1" smtClean="0"/>
              <a:t>d[ec</a:t>
            </a:r>
            <a:r>
              <a:rPr lang="en-US" dirty="0" smtClean="0"/>
              <a:t>] [=] &lt;Dec&gt;</a:t>
            </a:r>
          </a:p>
          <a:p>
            <a:pPr>
              <a:buNone/>
            </a:pPr>
            <a:r>
              <a:rPr lang="en-US" dirty="0" smtClean="0"/>
              <a:t>(Try: </a:t>
            </a:r>
            <a:r>
              <a:rPr lang="en-US" dirty="0" err="1" smtClean="0"/>
              <a:t>pq_images.pl</a:t>
            </a:r>
            <a:r>
              <a:rPr lang="en-US" dirty="0" smtClean="0"/>
              <a:t> --help)</a:t>
            </a:r>
          </a:p>
          <a:p>
            <a:pPr>
              <a:buNone/>
            </a:pPr>
            <a:r>
              <a:rPr lang="en-US" dirty="0" smtClean="0"/>
              <a:t>PROMPT&gt;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PROMPT&gt; </a:t>
            </a:r>
            <a:r>
              <a:rPr lang="en-US" dirty="0" err="1" smtClean="0"/>
              <a:t>pq_images.pl</a:t>
            </a:r>
            <a:r>
              <a:rPr lang="en-US" dirty="0" smtClean="0"/>
              <a:t> --help</a:t>
            </a:r>
          </a:p>
          <a:p>
            <a:pPr>
              <a:buNone/>
            </a:pPr>
            <a:r>
              <a:rPr lang="en-US" dirty="0" smtClean="0"/>
              <a:t>Usage: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pq_images.pl</a:t>
            </a:r>
            <a:r>
              <a:rPr lang="en-US" dirty="0" smtClean="0"/>
              <a:t> -</a:t>
            </a:r>
            <a:r>
              <a:rPr lang="en-US" dirty="0" err="1" smtClean="0"/>
              <a:t>r</a:t>
            </a:r>
            <a:r>
              <a:rPr lang="en-US" dirty="0" smtClean="0"/>
              <a:t> &lt;RA&gt; -</a:t>
            </a:r>
            <a:r>
              <a:rPr lang="en-US" dirty="0" err="1" smtClean="0"/>
              <a:t>d</a:t>
            </a:r>
            <a:r>
              <a:rPr lang="en-US" dirty="0" smtClean="0"/>
              <a:t> &lt;Dec&gt; [options]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Required arguments:</a:t>
            </a:r>
          </a:p>
          <a:p>
            <a:pPr>
              <a:buNone/>
            </a:pPr>
            <a:r>
              <a:rPr lang="en-US" dirty="0" smtClean="0"/>
              <a:t>    -</a:t>
            </a:r>
            <a:r>
              <a:rPr lang="en-US" dirty="0" err="1" smtClean="0"/>
              <a:t>r[a</a:t>
            </a:r>
            <a:r>
              <a:rPr lang="en-US" dirty="0" smtClean="0"/>
              <a:t>] [=] &lt;RA&gt;</a:t>
            </a:r>
          </a:p>
          <a:p>
            <a:pPr>
              <a:buNone/>
            </a:pPr>
            <a:r>
              <a:rPr lang="en-US" dirty="0" smtClean="0"/>
              <a:t>        Specify RA in degrees [0 &lt;= RA &lt;= 360]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-</a:t>
            </a:r>
            <a:r>
              <a:rPr lang="en-US" dirty="0" err="1" smtClean="0"/>
              <a:t>d[ec</a:t>
            </a:r>
            <a:r>
              <a:rPr lang="en-US" dirty="0" smtClean="0"/>
              <a:t>] [=] &lt;Dec&gt;</a:t>
            </a:r>
          </a:p>
          <a:p>
            <a:pPr>
              <a:buNone/>
            </a:pPr>
            <a:r>
              <a:rPr lang="en-US" dirty="0" smtClean="0"/>
              <a:t>        Specify Dec in degrees [PQ: -25 &lt;= Dec &lt;= 25]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Options:</a:t>
            </a:r>
          </a:p>
          <a:p>
            <a:pPr>
              <a:buNone/>
            </a:pPr>
            <a:r>
              <a:rPr lang="en-US" dirty="0" smtClean="0"/>
              <a:t>    -</a:t>
            </a:r>
            <a:r>
              <a:rPr lang="en-US" dirty="0" err="1" smtClean="0"/>
              <a:t>i[d</a:t>
            </a:r>
            <a:r>
              <a:rPr lang="en-US" dirty="0" smtClean="0"/>
              <a:t>] [=] &lt;id&gt; [string]</a:t>
            </a:r>
          </a:p>
          <a:p>
            <a:pPr>
              <a:buNone/>
            </a:pPr>
            <a:r>
              <a:rPr lang="en-US" dirty="0" smtClean="0"/>
              <a:t>        ID of the object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-</a:t>
            </a:r>
            <a:r>
              <a:rPr lang="en-US" dirty="0" err="1" smtClean="0"/>
              <a:t>c[leanup</a:t>
            </a:r>
            <a:r>
              <a:rPr lang="en-US" dirty="0" smtClean="0"/>
              <a:t>] [=] &lt;cleanup&gt;</a:t>
            </a:r>
          </a:p>
          <a:p>
            <a:pPr>
              <a:buNone/>
            </a:pPr>
            <a:r>
              <a:rPr lang="en-US" dirty="0" smtClean="0"/>
              <a:t>        Level of cleanup after the program is done [default: 2] 0: Do not</a:t>
            </a:r>
          </a:p>
          <a:p>
            <a:pPr>
              <a:buNone/>
            </a:pPr>
            <a:r>
              <a:rPr lang="en-US" dirty="0" smtClean="0"/>
              <a:t>        remove anything 1: Remove everything except individual </a:t>
            </a:r>
            <a:r>
              <a:rPr lang="en-US" dirty="0" err="1" smtClean="0"/>
              <a:t>mosiacs</a:t>
            </a:r>
            <a:r>
              <a:rPr lang="en-US" dirty="0" smtClean="0"/>
              <a:t> (and</a:t>
            </a:r>
          </a:p>
          <a:p>
            <a:pPr>
              <a:buNone/>
            </a:pPr>
            <a:r>
              <a:rPr lang="en-US" dirty="0" smtClean="0"/>
              <a:t>        final product) 2: Leave only final </a:t>
            </a:r>
            <a:r>
              <a:rPr lang="en-US" dirty="0" err="1" smtClean="0"/>
              <a:t>coadded</a:t>
            </a:r>
            <a:r>
              <a:rPr lang="en-US" dirty="0" smtClean="0"/>
              <a:t> image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-</a:t>
            </a:r>
            <a:r>
              <a:rPr lang="en-US" dirty="0" err="1" smtClean="0"/>
              <a:t>v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--verbose</a:t>
            </a:r>
          </a:p>
          <a:p>
            <a:pPr>
              <a:buNone/>
            </a:pPr>
            <a:r>
              <a:rPr lang="en-US" dirty="0" smtClean="0"/>
              <a:t>        Print all warnings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--version</a:t>
            </a:r>
          </a:p>
          <a:p>
            <a:pPr>
              <a:buNone/>
            </a:pPr>
            <a:r>
              <a:rPr lang="en-US" dirty="0" smtClean="0"/>
              <a:t>    --usage</a:t>
            </a:r>
          </a:p>
          <a:p>
            <a:pPr>
              <a:buNone/>
            </a:pPr>
            <a:r>
              <a:rPr lang="en-US" dirty="0" smtClean="0"/>
              <a:t>    --help</a:t>
            </a:r>
          </a:p>
          <a:p>
            <a:pPr>
              <a:buNone/>
            </a:pPr>
            <a:r>
              <a:rPr lang="en-US" dirty="0" smtClean="0"/>
              <a:t>    --man</a:t>
            </a:r>
          </a:p>
          <a:p>
            <a:pPr>
              <a:buNone/>
            </a:pPr>
            <a:r>
              <a:rPr lang="en-US" dirty="0" smtClean="0"/>
              <a:t>        Print the usual program information</a:t>
            </a:r>
          </a:p>
          <a:p>
            <a:pPr>
              <a:buNone/>
            </a:pPr>
            <a:r>
              <a:rPr lang="en-US" dirty="0" smtClean="0"/>
              <a:t>PROMPT&gt;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PROMPT&gt;</a:t>
            </a:r>
            <a:r>
              <a:rPr lang="en-US" dirty="0" err="1" smtClean="0"/>
              <a:t>pq_images.pl</a:t>
            </a:r>
            <a:r>
              <a:rPr lang="en-US" dirty="0" smtClean="0"/>
              <a:t> --man</a:t>
            </a:r>
          </a:p>
          <a:p>
            <a:pPr>
              <a:buNone/>
            </a:pPr>
            <a:r>
              <a:rPr lang="en-US" dirty="0" smtClean="0"/>
              <a:t>AUTHOR</a:t>
            </a:r>
          </a:p>
          <a:p>
            <a:pPr>
              <a:buNone/>
            </a:pPr>
            <a:r>
              <a:rPr lang="en-US" dirty="0" smtClean="0"/>
              <a:t>    Ashish Mahabal &lt;</a:t>
            </a:r>
            <a:r>
              <a:rPr lang="en-US" dirty="0" err="1" smtClean="0"/>
              <a:t>aam@astro.caltech.edu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BUGS</a:t>
            </a:r>
          </a:p>
          <a:p>
            <a:pPr>
              <a:buNone/>
            </a:pPr>
            <a:r>
              <a:rPr lang="en-US" dirty="0" smtClean="0"/>
              <a:t>    There are undoubtedly serious bugs lurking somewhere in this code. Bug</a:t>
            </a:r>
          </a:p>
          <a:p>
            <a:pPr>
              <a:buNone/>
            </a:pPr>
            <a:r>
              <a:rPr lang="en-US" dirty="0" smtClean="0"/>
              <a:t>    reports and other feedback are most welcome.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COPYRIGHT</a:t>
            </a:r>
          </a:p>
          <a:p>
            <a:pPr>
              <a:buNone/>
            </a:pPr>
            <a:r>
              <a:rPr lang="en-US" dirty="0" smtClean="0"/>
              <a:t>    Copyright (</a:t>
            </a:r>
            <a:r>
              <a:rPr lang="en-US" dirty="0" err="1" smtClean="0"/>
              <a:t>c</a:t>
            </a:r>
            <a:r>
              <a:rPr lang="en-US" dirty="0" smtClean="0"/>
              <a:t>) 2007, Ashish Mahabal. All Rights Reserved. This module is</a:t>
            </a:r>
          </a:p>
          <a:p>
            <a:pPr>
              <a:buNone/>
            </a:pPr>
            <a:r>
              <a:rPr lang="en-US" dirty="0" smtClean="0"/>
              <a:t>    free software. It may be used, redistributed and/or modified under the</a:t>
            </a:r>
          </a:p>
          <a:p>
            <a:pPr>
              <a:buNone/>
            </a:pPr>
            <a:r>
              <a:rPr lang="en-US" dirty="0" smtClean="0"/>
              <a:t>    terms of the Perl Artistic License (see</a:t>
            </a:r>
          </a:p>
          <a:p>
            <a:pPr>
              <a:buNone/>
            </a:pPr>
            <a:r>
              <a:rPr lang="en-US" dirty="0" smtClean="0"/>
              <a:t>    http://</a:t>
            </a:r>
            <a:r>
              <a:rPr lang="en-US" dirty="0" err="1" smtClean="0"/>
              <a:t>www.perl.com/perl/misc/Artistic.html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use </a:t>
            </a:r>
            <a:r>
              <a:rPr lang="en-US" sz="1600" dirty="0" err="1" smtClean="0"/>
              <a:t>Getopt::Euclid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=head1 REQUIRED ARGUMENTS</a:t>
            </a:r>
          </a:p>
          <a:p>
            <a:pPr>
              <a:buNone/>
            </a:pPr>
            <a:r>
              <a:rPr lang="en-US" sz="1600" dirty="0" smtClean="0"/>
              <a:t>=over</a:t>
            </a:r>
          </a:p>
          <a:p>
            <a:pPr>
              <a:buNone/>
            </a:pPr>
            <a:r>
              <a:rPr lang="en-US" sz="1600" dirty="0" smtClean="0"/>
              <a:t>=item -</a:t>
            </a:r>
            <a:r>
              <a:rPr lang="en-US" sz="1600" dirty="0" err="1" smtClean="0"/>
              <a:t>r[a</a:t>
            </a:r>
            <a:r>
              <a:rPr lang="en-US" sz="1600" dirty="0" smtClean="0"/>
              <a:t>] [=] &lt;RA&gt;</a:t>
            </a:r>
          </a:p>
          <a:p>
            <a:pPr>
              <a:buNone/>
            </a:pPr>
            <a:r>
              <a:rPr lang="en-US" sz="1600" dirty="0" smtClean="0"/>
              <a:t>Specify RA in degrees [0 &lt;= RA &lt;= 360]</a:t>
            </a:r>
          </a:p>
          <a:p>
            <a:pPr>
              <a:buNone/>
            </a:pPr>
            <a:r>
              <a:rPr lang="en-US" sz="1600" dirty="0" smtClean="0"/>
              <a:t>=for Euclid: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RA.type</a:t>
            </a:r>
            <a:r>
              <a:rPr lang="en-US" sz="1600" dirty="0" smtClean="0"/>
              <a:t>:        number &gt;= 0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RA.type</a:t>
            </a:r>
            <a:r>
              <a:rPr lang="en-US" sz="1600" dirty="0" smtClean="0"/>
              <a:t>:        number &lt;= 360</a:t>
            </a:r>
          </a:p>
          <a:p>
            <a:pPr>
              <a:buNone/>
            </a:pPr>
            <a:r>
              <a:rPr lang="en-US" sz="1600" dirty="0" smtClean="0"/>
              <a:t>=item -</a:t>
            </a:r>
            <a:r>
              <a:rPr lang="en-US" sz="1600" dirty="0" err="1" smtClean="0"/>
              <a:t>d[ec</a:t>
            </a:r>
            <a:r>
              <a:rPr lang="en-US" sz="1600" dirty="0" smtClean="0"/>
              <a:t>] [=] &lt;Dec&gt;</a:t>
            </a:r>
          </a:p>
          <a:p>
            <a:pPr>
              <a:buNone/>
            </a:pPr>
            <a:r>
              <a:rPr lang="en-US" sz="1600" dirty="0" smtClean="0"/>
              <a:t>Specify Dec in degrees [PQ: -25 &lt;= Dec &lt;= 25]</a:t>
            </a:r>
          </a:p>
          <a:p>
            <a:pPr>
              <a:buNone/>
            </a:pPr>
            <a:r>
              <a:rPr lang="en-US" sz="1600" dirty="0" smtClean="0"/>
              <a:t>=for Euclid: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Dec.type</a:t>
            </a:r>
            <a:r>
              <a:rPr lang="en-US" sz="1600" dirty="0" smtClean="0"/>
              <a:t>:       number &gt;= -25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Dec.type</a:t>
            </a:r>
            <a:r>
              <a:rPr lang="en-US" sz="1600" dirty="0" smtClean="0"/>
              <a:t>:       number &lt;= 25</a:t>
            </a:r>
          </a:p>
          <a:p>
            <a:pPr>
              <a:buNone/>
            </a:pPr>
            <a:r>
              <a:rPr lang="en-US" sz="1600" dirty="0" smtClean="0"/>
              <a:t>=back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bugs!</a:t>
            </a:r>
          </a:p>
          <a:p>
            <a:r>
              <a:rPr lang="en-US" dirty="0" smtClean="0"/>
              <a:t>the only </a:t>
            </a:r>
            <a:r>
              <a:rPr lang="en-US" dirty="0" err="1" smtClean="0"/>
              <a:t>bugfree</a:t>
            </a:r>
            <a:r>
              <a:rPr lang="en-US" dirty="0" smtClean="0"/>
              <a:t> program is one that does not do anything</a:t>
            </a:r>
          </a:p>
          <a:p>
            <a:r>
              <a:rPr lang="en-US" dirty="0" smtClean="0"/>
              <a:t>tests: write unit tests first</a:t>
            </a:r>
          </a:p>
          <a:p>
            <a:r>
              <a:rPr lang="en-US" dirty="0" smtClean="0"/>
              <a:t>make sure the program compiles without warnings (</a:t>
            </a:r>
            <a:r>
              <a:rPr lang="en-US" dirty="0" err="1" smtClean="0"/>
              <a:t>perl</a:t>
            </a:r>
            <a:r>
              <a:rPr lang="en-US" dirty="0" smtClean="0"/>
              <a:t> -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 descr="bu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0"/>
            <a:ext cx="2228850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dd.png"/>
          <p:cNvPicPr>
            <a:picLocks noChangeAspect="1"/>
          </p:cNvPicPr>
          <p:nvPr/>
        </p:nvPicPr>
        <p:blipFill>
          <a:blip r:embed="rId2">
            <a:alphaModFix/>
            <a:lum bright="53000" contrast="-16000"/>
          </a:blip>
          <a:stretch>
            <a:fillRect/>
          </a:stretch>
        </p:blipFill>
        <p:spPr>
          <a:xfrm>
            <a:off x="1274253" y="0"/>
            <a:ext cx="659549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bugs reproducible (with a single command)</a:t>
            </a:r>
          </a:p>
          <a:p>
            <a:r>
              <a:rPr lang="en-US" dirty="0" smtClean="0"/>
              <a:t>visualize the data</a:t>
            </a:r>
          </a:p>
          <a:p>
            <a:r>
              <a:rPr lang="en-US" dirty="0" err="1" smtClean="0"/>
              <a:t>ddd</a:t>
            </a:r>
            <a:r>
              <a:rPr lang="en-US" dirty="0" smtClean="0"/>
              <a:t> or </a:t>
            </a:r>
            <a:r>
              <a:rPr lang="en-US" dirty="0" err="1" smtClean="0"/>
              <a:t>perl</a:t>
            </a:r>
            <a:r>
              <a:rPr lang="en-US" dirty="0" smtClean="0"/>
              <a:t> -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/>
              <a:t>Breakpoints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Smart::Comments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63246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</a:t>
            </a:r>
            <a:r>
              <a:rPr lang="en-US" sz="1200" dirty="0" err="1" smtClean="0"/>
              <a:t>www.gnu.org/software/ddd/plots.png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Smart::Comments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### seeing: $seeing</a:t>
            </a:r>
          </a:p>
          <a:p>
            <a:pPr>
              <a:buNone/>
            </a:pPr>
            <a:r>
              <a:rPr lang="en-US" dirty="0" smtClean="0"/>
              <a:t>### </a:t>
            </a:r>
            <a:r>
              <a:rPr lang="en-US" dirty="0" err="1" smtClean="0"/>
              <a:t>calcmag</a:t>
            </a:r>
            <a:r>
              <a:rPr lang="en-US" dirty="0" smtClean="0"/>
              <a:t>: $</a:t>
            </a:r>
            <a:r>
              <a:rPr lang="en-US" dirty="0" err="1" smtClean="0"/>
              <a:t>cmag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### calcmag2: $cmag2;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style</a:t>
            </a:r>
          </a:p>
          <a:p>
            <a:r>
              <a:rPr lang="en-US" dirty="0" smtClean="0"/>
              <a:t>Programming tools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/>
              <a:t>My own experience/mistakes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Pragmatic Programmer </a:t>
            </a:r>
          </a:p>
          <a:p>
            <a:pPr lvl="1">
              <a:buNone/>
            </a:pPr>
            <a:r>
              <a:rPr lang="en-US" dirty="0" smtClean="0"/>
              <a:t>By Andrew Hunt and David Thomas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Perl Best Practices</a:t>
            </a:r>
          </a:p>
          <a:p>
            <a:pPr lvl="1">
              <a:buNone/>
            </a:pPr>
            <a:r>
              <a:rPr lang="en-US" dirty="0" smtClean="0"/>
              <a:t>By Damian Conway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pragpr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81000"/>
            <a:ext cx="2362200" cy="2969003"/>
          </a:xfrm>
          <a:prstGeom prst="rect">
            <a:avLst/>
          </a:prstGeom>
        </p:spPr>
      </p:pic>
      <p:pic>
        <p:nvPicPr>
          <p:cNvPr id="5" name="Picture 4" descr="pb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828310"/>
            <a:ext cx="2057400" cy="2697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find a bug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boundary conditions</a:t>
            </a:r>
          </a:p>
          <a:p>
            <a:pPr lvl="1"/>
            <a:r>
              <a:rPr lang="en-US" dirty="0" smtClean="0"/>
              <a:t>first and last elements of lists</a:t>
            </a:r>
          </a:p>
          <a:p>
            <a:r>
              <a:rPr lang="en-US" dirty="0" smtClean="0"/>
              <a:t>describe the problem to someone else</a:t>
            </a:r>
          </a:p>
          <a:p>
            <a:r>
              <a:rPr lang="en-US" dirty="0" smtClean="0"/>
              <a:t>why wasn't it caught before</a:t>
            </a:r>
          </a:p>
          <a:p>
            <a:r>
              <a:rPr lang="en-US" dirty="0" smtClean="0"/>
              <a:t>could it be lurking elsewhere (</a:t>
            </a:r>
            <a:r>
              <a:rPr lang="en-US" dirty="0" err="1" smtClean="0"/>
              <a:t>orthogonality</a:t>
            </a:r>
            <a:r>
              <a:rPr lang="en-US" dirty="0" smtClean="0"/>
              <a:t>!)</a:t>
            </a:r>
          </a:p>
          <a:p>
            <a:r>
              <a:rPr lang="en-US" dirty="0" smtClean="0"/>
              <a:t>if tests ran fine, are the tests bad?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non)Duplication</a:t>
            </a:r>
            <a:endParaRPr lang="en-US" dirty="0" smtClean="0"/>
          </a:p>
          <a:p>
            <a:r>
              <a:rPr lang="en-US" dirty="0" err="1" smtClean="0"/>
              <a:t>Orthogonality</a:t>
            </a:r>
            <a:endParaRPr lang="en-US" dirty="0" smtClean="0"/>
          </a:p>
          <a:p>
            <a:r>
              <a:rPr lang="en-US" dirty="0" err="1" smtClean="0"/>
              <a:t>Refactoring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orthogona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3098800" cy="262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repeat yourself</a:t>
            </a:r>
          </a:p>
          <a:p>
            <a:r>
              <a:rPr lang="en-US" dirty="0" smtClean="0"/>
              <a:t>Impatience</a:t>
            </a:r>
          </a:p>
          <a:p>
            <a:r>
              <a:rPr lang="en-US" dirty="0" smtClean="0"/>
              <a:t>Reinventing wheels</a:t>
            </a:r>
          </a:p>
          <a:p>
            <a:endParaRPr lang="en-US" dirty="0"/>
          </a:p>
        </p:txBody>
      </p:sp>
      <p:pic>
        <p:nvPicPr>
          <p:cNvPr id="4" name="Picture 3" descr="whe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763963"/>
            <a:ext cx="32893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Orthogonality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Decouple routines</a:t>
            </a:r>
          </a:p>
          <a:p>
            <a:r>
              <a:rPr lang="en-US" dirty="0" smtClean="0"/>
              <a:t>Make them independent</a:t>
            </a:r>
          </a:p>
          <a:p>
            <a:r>
              <a:rPr lang="en-US" dirty="0" smtClean="0"/>
              <a:t>Change in one should not affect the other</a:t>
            </a:r>
          </a:p>
          <a:p>
            <a:r>
              <a:rPr lang="en-US" dirty="0" smtClean="0"/>
              <a:t>Changes are localized</a:t>
            </a:r>
          </a:p>
          <a:p>
            <a:r>
              <a:rPr lang="en-US" dirty="0" smtClean="0"/>
              <a:t>Unit testing is easy</a:t>
            </a:r>
          </a:p>
          <a:p>
            <a:r>
              <a:rPr lang="en-US" dirty="0" smtClean="0"/>
              <a:t>Reuse is easy</a:t>
            </a:r>
          </a:p>
          <a:p>
            <a:r>
              <a:rPr lang="en-US" dirty="0" smtClean="0"/>
              <a:t>If requirements change for one function, how many modules should be affected? 1</a:t>
            </a:r>
          </a:p>
          <a:p>
            <a:r>
              <a:rPr lang="en-US" dirty="0" smtClean="0"/>
              <a:t>Configurable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sub line{</a:t>
            </a:r>
          </a:p>
          <a:p>
            <a:pPr lvl="1">
              <a:buNone/>
            </a:pPr>
            <a:r>
              <a:rPr lang="en-US" dirty="0" smtClean="0"/>
              <a:t>	my ($</a:t>
            </a:r>
            <a:r>
              <a:rPr lang="en-US" dirty="0" err="1" smtClean="0"/>
              <a:t>startpoint</a:t>
            </a:r>
            <a:r>
              <a:rPr lang="en-US" dirty="0" smtClean="0"/>
              <a:t>, $endpoint, $length);</a:t>
            </a:r>
          </a:p>
          <a:p>
            <a:pPr lvl="1">
              <a:buNone/>
            </a:pPr>
            <a:r>
              <a:rPr lang="en-US" dirty="0" smtClean="0"/>
              <a:t>	…</a:t>
            </a:r>
          </a:p>
          <a:p>
            <a:pPr lvl="1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kin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5407" r="-15407"/>
          <a:stretch>
            <a:fillRect/>
          </a:stretch>
        </p:blipFill>
        <p:spPr>
          <a:xfrm>
            <a:off x="0" y="762000"/>
            <a:ext cx="9283196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while entertaining libraries you need to write/handle special code, it is not good.</a:t>
            </a:r>
          </a:p>
          <a:p>
            <a:r>
              <a:rPr lang="en-US" dirty="0" smtClean="0"/>
              <a:t>avoid global data</a:t>
            </a:r>
          </a:p>
          <a:p>
            <a:r>
              <a:rPr lang="en-US" dirty="0" smtClean="0"/>
              <a:t>avoid similar functions</a:t>
            </a:r>
          </a:p>
          <a:p>
            <a:r>
              <a:rPr lang="en-US" dirty="0" smtClean="0"/>
              <a:t>even if you are coding for a particular flavor of a particular OS, be flexible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Refactoring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and often</a:t>
            </a:r>
          </a:p>
          <a:p>
            <a:pPr lvl="1"/>
            <a:r>
              <a:rPr lang="en-US" dirty="0" smtClean="0"/>
              <a:t>Duplication</a:t>
            </a:r>
          </a:p>
          <a:p>
            <a:pPr lvl="1"/>
            <a:r>
              <a:rPr lang="en-US" dirty="0" smtClean="0"/>
              <a:t>Non-orthogonal design</a:t>
            </a:r>
          </a:p>
          <a:p>
            <a:pPr lvl="1"/>
            <a:r>
              <a:rPr lang="en-US" dirty="0" smtClean="0"/>
              <a:t>Outdated knowledge</a:t>
            </a:r>
          </a:p>
          <a:p>
            <a:pPr lvl="1"/>
            <a:r>
              <a:rPr lang="en-US" dirty="0" smtClean="0"/>
              <a:t>Performance</a:t>
            </a:r>
          </a:p>
          <a:p>
            <a:r>
              <a:rPr lang="en-US" dirty="0" smtClean="0"/>
              <a:t>Don’t add functionality at the same time</a:t>
            </a:r>
          </a:p>
          <a:p>
            <a:r>
              <a:rPr lang="en-US" dirty="0" smtClean="0"/>
              <a:t>Good tests</a:t>
            </a:r>
          </a:p>
          <a:p>
            <a:r>
              <a:rPr lang="en-US" dirty="0" smtClean="0"/>
              <a:t>Short deliberate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learn general tools, invest in different ones</a:t>
            </a:r>
          </a:p>
          <a:p>
            <a:pPr lvl="1"/>
            <a:r>
              <a:rPr lang="en-US" dirty="0" smtClean="0"/>
              <a:t> plain text</a:t>
            </a:r>
          </a:p>
          <a:p>
            <a:pPr lvl="2"/>
            <a:r>
              <a:rPr lang="en-US" dirty="0" smtClean="0"/>
              <a:t>easier to test (</a:t>
            </a:r>
            <a:r>
              <a:rPr lang="en-US" dirty="0" err="1" smtClean="0"/>
              <a:t>config</a:t>
            </a:r>
            <a:r>
              <a:rPr lang="en-US" dirty="0" smtClean="0"/>
              <a:t> files, for instance)</a:t>
            </a:r>
          </a:p>
          <a:p>
            <a:pPr lvl="1"/>
            <a:r>
              <a:rPr lang="en-US" dirty="0" smtClean="0"/>
              <a:t>Shells</a:t>
            </a:r>
          </a:p>
          <a:p>
            <a:pPr lvl="2"/>
            <a:r>
              <a:rPr lang="en-US" dirty="0" smtClean="0"/>
              <a:t>find, </a:t>
            </a:r>
            <a:r>
              <a:rPr lang="en-US" dirty="0" err="1" smtClean="0"/>
              <a:t>sed</a:t>
            </a:r>
            <a:r>
              <a:rPr lang="en-US" dirty="0" smtClean="0"/>
              <a:t>, </a:t>
            </a:r>
            <a:r>
              <a:rPr lang="en-US" dirty="0" err="1" smtClean="0"/>
              <a:t>awk</a:t>
            </a:r>
            <a:r>
              <a:rPr lang="en-US" dirty="0" smtClean="0"/>
              <a:t>, </a:t>
            </a:r>
            <a:r>
              <a:rPr lang="en-US" dirty="0" err="1" smtClean="0"/>
              <a:t>grep</a:t>
            </a:r>
            <a:r>
              <a:rPr lang="en-US" dirty="0" smtClean="0"/>
              <a:t>, locate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tcshrc</a:t>
            </a:r>
            <a:r>
              <a:rPr lang="en-US" dirty="0" smtClean="0"/>
              <a:t>, .</a:t>
            </a:r>
            <a:r>
              <a:rPr lang="en-US" dirty="0" err="1" smtClean="0"/>
              <a:t>Xdefaults</a:t>
            </a:r>
            <a:endParaRPr lang="en-US" dirty="0" smtClean="0"/>
          </a:p>
          <a:p>
            <a:pPr lvl="1"/>
            <a:r>
              <a:rPr lang="en-US" dirty="0" smtClean="0"/>
              <a:t>learn different (types of) languages</a:t>
            </a:r>
          </a:p>
          <a:p>
            <a:pPr lvl="1"/>
            <a:r>
              <a:rPr lang="en-US" dirty="0" smtClean="0"/>
              <a:t>Editor</a:t>
            </a:r>
          </a:p>
          <a:p>
            <a:pPr lvl="2"/>
            <a:r>
              <a:rPr lang="en-US" dirty="0" smtClean="0"/>
              <a:t>if you know </a:t>
            </a:r>
            <a:r>
              <a:rPr lang="en-US" dirty="0" err="1" smtClean="0"/>
              <a:t>emacs</a:t>
            </a:r>
            <a:r>
              <a:rPr lang="en-US" dirty="0" smtClean="0"/>
              <a:t>, learn just a little bit of vi</a:t>
            </a:r>
          </a:p>
          <a:p>
            <a:pPr lvl="2"/>
            <a:r>
              <a:rPr lang="en-US" dirty="0" smtClean="0"/>
              <a:t>Configurable, extensible, programmable (cheat sheet)</a:t>
            </a:r>
          </a:p>
          <a:p>
            <a:pPr lvl="3"/>
            <a:r>
              <a:rPr lang="en-US" dirty="0" smtClean="0"/>
              <a:t>syntax highlighting</a:t>
            </a:r>
          </a:p>
          <a:p>
            <a:pPr lvl="3"/>
            <a:r>
              <a:rPr lang="en-US" dirty="0" smtClean="0"/>
              <a:t>auto completion</a:t>
            </a:r>
          </a:p>
          <a:p>
            <a:pPr lvl="3"/>
            <a:r>
              <a:rPr lang="en-US" dirty="0" smtClean="0"/>
              <a:t>auto indentation</a:t>
            </a:r>
          </a:p>
          <a:p>
            <a:pPr lvl="3"/>
            <a:r>
              <a:rPr lang="en-US" dirty="0" smtClean="0"/>
              <a:t>Boilerplates</a:t>
            </a:r>
          </a:p>
          <a:p>
            <a:pPr lvl="3"/>
            <a:r>
              <a:rPr lang="en-US" dirty="0" smtClean="0"/>
              <a:t>built-in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manipulation</a:t>
            </a:r>
          </a:p>
          <a:p>
            <a:pPr lvl="1"/>
            <a:r>
              <a:rPr lang="en-US" dirty="0" err="1" smtClean="0"/>
              <a:t>perl</a:t>
            </a:r>
            <a:r>
              <a:rPr lang="en-US" dirty="0" smtClean="0"/>
              <a:t> and ruby are very powerful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scene keeps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hlinkClick r:id="rId2"/>
              </a:rPr>
              <a:t>D</a:t>
            </a:r>
            <a:r>
              <a:rPr lang="en-US" dirty="0" err="1" smtClean="0"/>
              <a:t>rupal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://drupal.org/node/</a:t>
            </a:r>
            <a:r>
              <a:rPr lang="en-US" dirty="0" smtClean="0">
                <a:hlinkClick r:id="rId2"/>
              </a:rPr>
              <a:t>287350</a:t>
            </a:r>
            <a:endParaRPr lang="en-US" dirty="0" smtClean="0"/>
          </a:p>
          <a:p>
            <a:r>
              <a:rPr lang="en-US" dirty="0" err="1" smtClean="0"/>
              <a:t>Django</a:t>
            </a:r>
            <a:r>
              <a:rPr lang="en-US" dirty="0" smtClean="0"/>
              <a:t> http://</a:t>
            </a:r>
            <a:r>
              <a:rPr lang="en-US" dirty="0" err="1" smtClean="0"/>
              <a:t>www.djangoproject.com</a:t>
            </a:r>
            <a:r>
              <a:rPr lang="en-US" dirty="0" smtClean="0"/>
              <a:t>/</a:t>
            </a:r>
          </a:p>
          <a:p>
            <a:r>
              <a:rPr lang="en-US" dirty="0" err="1" smtClean="0"/>
              <a:t>iphone</a:t>
            </a:r>
            <a:r>
              <a:rPr lang="en-US" dirty="0" smtClean="0"/>
              <a:t> apps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http://mashable.com/2009/06/10/build-iphone-app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Android apps:</a:t>
            </a:r>
            <a:r>
              <a:rPr lang="en-US" dirty="0" smtClean="0"/>
              <a:t> 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://developer.android.com/guide/webapps/best-practices.</a:t>
            </a:r>
            <a:r>
              <a:rPr lang="en-US" dirty="0" smtClean="0">
                <a:hlinkClick r:id="rId4"/>
              </a:rPr>
              <a:t>html</a:t>
            </a:r>
            <a:endParaRPr lang="en-US" dirty="0" smtClean="0"/>
          </a:p>
          <a:p>
            <a:r>
              <a:rPr lang="en-US" dirty="0" smtClean="0"/>
              <a:t>Chrome extensions: http://blog.chromium.org/2010/06/making-chrome-more-accessible-with.html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6126163"/>
            <a:ext cx="7315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 and yet the basics stay the same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</a:t>
            </a:r>
          </a:p>
          <a:p>
            <a:r>
              <a:rPr lang="en-US" dirty="0" smtClean="0"/>
              <a:t>Abstraction in code, details in metadata</a:t>
            </a:r>
          </a:p>
          <a:p>
            <a:pPr lvl="1"/>
            <a:r>
              <a:rPr lang="en-US" dirty="0" smtClean="0"/>
              <a:t>Decode design</a:t>
            </a:r>
          </a:p>
          <a:p>
            <a:pPr lvl="1"/>
            <a:r>
              <a:rPr lang="en-US" dirty="0" smtClean="0"/>
              <a:t>Pod files (plain old documentation)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Code generators</a:t>
            </a:r>
          </a:p>
          <a:p>
            <a:pPr lvl="1"/>
            <a:r>
              <a:rPr lang="en-US" dirty="0" smtClean="0"/>
              <a:t>make files, </a:t>
            </a:r>
            <a:r>
              <a:rPr lang="en-US" dirty="0" err="1" smtClean="0"/>
              <a:t>config</a:t>
            </a:r>
            <a:r>
              <a:rPr lang="en-US" dirty="0" smtClean="0"/>
              <a:t> files, shell scripts., …</a:t>
            </a:r>
          </a:p>
          <a:p>
            <a:r>
              <a:rPr lang="en-US" dirty="0" smtClean="0"/>
              <a:t>Active code generator:</a:t>
            </a:r>
          </a:p>
          <a:p>
            <a:pPr lvl="1"/>
            <a:r>
              <a:rPr lang="en-US" dirty="0" err="1" smtClean="0"/>
              <a:t>Skyalert</a:t>
            </a:r>
            <a:r>
              <a:rPr lang="en-US" dirty="0" smtClean="0"/>
              <a:t>  (streams)</a:t>
            </a:r>
          </a:p>
          <a:p>
            <a:pPr lvl="2"/>
            <a:r>
              <a:rPr lang="en-US" dirty="0" smtClean="0"/>
              <a:t>new transient</a:t>
            </a:r>
          </a:p>
          <a:p>
            <a:pPr lvl="2"/>
            <a:r>
              <a:rPr lang="en-US" dirty="0" smtClean="0"/>
              <a:t>obtain new data</a:t>
            </a:r>
          </a:p>
          <a:p>
            <a:pPr lvl="2"/>
            <a:r>
              <a:rPr lang="en-US" dirty="0" smtClean="0"/>
              <a:t>incorporate it</a:t>
            </a:r>
          </a:p>
          <a:p>
            <a:pPr lvl="2"/>
            <a:r>
              <a:rPr lang="en-US" dirty="0" smtClean="0"/>
              <a:t>if certain conditions met,</a:t>
            </a:r>
          </a:p>
          <a:p>
            <a:pPr lvl="3"/>
            <a:r>
              <a:rPr lang="en-US" dirty="0" smtClean="0"/>
              <a:t>run other programs</a:t>
            </a:r>
          </a:p>
          <a:p>
            <a:pPr lvl="3"/>
            <a:r>
              <a:rPr lang="en-US" dirty="0" smtClean="0"/>
              <a:t>or raise alerts</a:t>
            </a:r>
          </a:p>
          <a:p>
            <a:pPr lvl="3"/>
            <a:r>
              <a:rPr lang="en-US" dirty="0" smtClean="0"/>
              <a:t>drive other telescopes</a:t>
            </a:r>
          </a:p>
          <a:p>
            <a:pPr lvl="3"/>
            <a:r>
              <a:rPr lang="en-US" dirty="0" smtClean="0"/>
              <a:t>and obtain feedback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dirty="0" smtClean="0"/>
              <a:t>Improving concurrency</a:t>
            </a:r>
          </a:p>
          <a:p>
            <a:r>
              <a:rPr lang="en-US" dirty="0" smtClean="0"/>
              <a:t>Unified Modeling Language (UML) diagrams</a:t>
            </a:r>
          </a:p>
          <a:p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Connect actions</a:t>
            </a:r>
            <a:endParaRPr lang="en-US" dirty="0"/>
          </a:p>
        </p:txBody>
      </p:sp>
      <p:pic>
        <p:nvPicPr>
          <p:cNvPr id="4" name="Picture 3" descr="workflow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535363"/>
            <a:ext cx="31369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kyalertUM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7075" r="-27075"/>
          <a:stretch>
            <a:fillRect/>
          </a:stretch>
        </p:blipFill>
        <p:spPr>
          <a:xfrm>
            <a:off x="-640" y="914400"/>
            <a:ext cx="914464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Publish-subscribe rather than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people to subscribe</a:t>
            </a:r>
          </a:p>
          <a:p>
            <a:r>
              <a:rPr lang="en-US" dirty="0" smtClean="0"/>
              <a:t>Let them </a:t>
            </a:r>
            <a:r>
              <a:rPr lang="en-US" dirty="0" err="1" smtClean="0"/>
              <a:t>subselect</a:t>
            </a:r>
            <a:endParaRPr lang="en-US" dirty="0" smtClean="0"/>
          </a:p>
          <a:p>
            <a:r>
              <a:rPr lang="en-US" dirty="0" smtClean="0"/>
              <a:t>Allows separate view of model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Skyalert</a:t>
            </a:r>
            <a:r>
              <a:rPr lang="en-US" dirty="0" smtClean="0"/>
              <a:t>         http://</a:t>
            </a:r>
            <a:r>
              <a:rPr lang="en-US" dirty="0" err="1" smtClean="0"/>
              <a:t>www.skyalert.org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ubsub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634" r="-463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 for requirements</a:t>
            </a:r>
          </a:p>
          <a:p>
            <a:r>
              <a:rPr lang="en-US" dirty="0" smtClean="0"/>
              <a:t>Document requirements</a:t>
            </a:r>
          </a:p>
          <a:p>
            <a:r>
              <a:rPr lang="en-US" dirty="0" smtClean="0"/>
              <a:t>Make use case diagrams</a:t>
            </a:r>
          </a:p>
          <a:p>
            <a:r>
              <a:rPr lang="en-US" dirty="0" smtClean="0"/>
              <a:t>Maintain a glossary</a:t>
            </a:r>
          </a:p>
          <a:p>
            <a:r>
              <a:rPr lang="en-US" dirty="0" smtClean="0"/>
              <a:t>document</a:t>
            </a:r>
            <a:endParaRPr lang="en-US" dirty="0"/>
          </a:p>
        </p:txBody>
      </p:sp>
      <p:pic>
        <p:nvPicPr>
          <p:cNvPr id="4" name="Picture 3" descr="requirement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050" y="2633663"/>
            <a:ext cx="2324100" cy="349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optimize code – benchmark it</a:t>
            </a:r>
          </a:p>
          <a:p>
            <a:r>
              <a:rPr lang="en-US" dirty="0" smtClean="0"/>
              <a:t>Don’t optimize data structures – measure them</a:t>
            </a:r>
          </a:p>
          <a:p>
            <a:r>
              <a:rPr lang="en-US" dirty="0" smtClean="0"/>
              <a:t>Cache data when you can – use </a:t>
            </a:r>
            <a:r>
              <a:rPr lang="en-US" dirty="0" err="1" smtClean="0"/>
              <a:t>Memoize</a:t>
            </a:r>
            <a:endParaRPr lang="en-US" dirty="0" smtClean="0"/>
          </a:p>
          <a:p>
            <a:r>
              <a:rPr lang="en-US" dirty="0" smtClean="0"/>
              <a:t>Benchmark caching strategies</a:t>
            </a:r>
          </a:p>
          <a:p>
            <a:r>
              <a:rPr lang="en-US" dirty="0" smtClean="0"/>
              <a:t>Don’t optimize applications – profile them</a:t>
            </a:r>
          </a:p>
          <a:p>
            <a:pPr>
              <a:buNone/>
            </a:pPr>
            <a:r>
              <a:rPr lang="en-US" dirty="0" smtClean="0"/>
              <a:t>	(find where they spend most time)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use Benchmark </a:t>
            </a:r>
            <a:r>
              <a:rPr lang="en-US" dirty="0" err="1" smtClean="0"/>
              <a:t>qw</a:t>
            </a:r>
            <a:r>
              <a:rPr lang="en-US" dirty="0" smtClean="0"/>
              <a:t>( </a:t>
            </a:r>
            <a:r>
              <a:rPr lang="en-US" dirty="0" err="1" smtClean="0"/>
              <a:t>cmpthese</a:t>
            </a:r>
            <a:r>
              <a:rPr lang="en-US" dirty="0" smtClean="0"/>
              <a:t>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my @</a:t>
            </a:r>
            <a:r>
              <a:rPr lang="en-US" dirty="0" err="1" smtClean="0"/>
              <a:t>sqrt_of</a:t>
            </a:r>
            <a:r>
              <a:rPr lang="en-US" dirty="0" smtClean="0"/>
              <a:t> = map {</a:t>
            </a:r>
            <a:r>
              <a:rPr lang="en-US" dirty="0" err="1" smtClean="0"/>
              <a:t>sqrt</a:t>
            </a:r>
            <a:r>
              <a:rPr lang="en-US" dirty="0" smtClean="0"/>
              <a:t> $_} 0..255;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cmpthese</a:t>
            </a:r>
            <a:r>
              <a:rPr lang="en-US" dirty="0" smtClean="0"/>
              <a:t> -30,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recompute</a:t>
            </a:r>
            <a:r>
              <a:rPr lang="en-US" dirty="0" smtClean="0"/>
              <a:t>      =&gt; </a:t>
            </a:r>
            <a:r>
              <a:rPr lang="en-US" dirty="0" err="1" smtClean="0"/>
              <a:t>q</a:t>
            </a:r>
            <a:r>
              <a:rPr lang="en-US" dirty="0" smtClean="0"/>
              <a:t>{ for my $</a:t>
            </a:r>
            <a:r>
              <a:rPr lang="en-US" dirty="0" err="1" smtClean="0"/>
              <a:t>n</a:t>
            </a:r>
            <a:r>
              <a:rPr lang="en-US" dirty="0" smtClean="0"/>
              <a:t> (0..255) { </a:t>
            </a:r>
          </a:p>
          <a:p>
            <a:pPr>
              <a:buNone/>
            </a:pPr>
            <a:r>
              <a:rPr lang="en-US" dirty="0" smtClean="0"/>
              <a:t>				my $res = </a:t>
            </a:r>
            <a:r>
              <a:rPr lang="en-US" dirty="0" err="1" smtClean="0"/>
              <a:t>sqrt</a:t>
            </a:r>
            <a:r>
              <a:rPr lang="en-US" dirty="0" smtClean="0"/>
              <a:t> $</a:t>
            </a:r>
            <a:r>
              <a:rPr lang="en-US" dirty="0" err="1" smtClean="0"/>
              <a:t>n</a:t>
            </a:r>
            <a:r>
              <a:rPr lang="en-US" dirty="0" smtClean="0"/>
              <a:t>      } },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look_up_array</a:t>
            </a:r>
            <a:r>
              <a:rPr lang="en-US" dirty="0" smtClean="0"/>
              <a:t>  =&gt; </a:t>
            </a:r>
            <a:r>
              <a:rPr lang="en-US" dirty="0" err="1" smtClean="0"/>
              <a:t>q</a:t>
            </a:r>
            <a:r>
              <a:rPr lang="en-US" dirty="0" smtClean="0"/>
              <a:t>{ for my $</a:t>
            </a:r>
            <a:r>
              <a:rPr lang="en-US" dirty="0" err="1" smtClean="0"/>
              <a:t>n</a:t>
            </a:r>
            <a:r>
              <a:rPr lang="en-US" dirty="0" smtClean="0"/>
              <a:t> (0..255) { </a:t>
            </a:r>
          </a:p>
          <a:p>
            <a:pPr>
              <a:buNone/>
            </a:pPr>
            <a:r>
              <a:rPr lang="en-US" dirty="0" smtClean="0"/>
              <a:t>				my $res = $</a:t>
            </a:r>
            <a:r>
              <a:rPr lang="en-US" dirty="0" err="1" smtClean="0"/>
              <a:t>sqrt_of[$n</a:t>
            </a:r>
            <a:r>
              <a:rPr lang="en-US" dirty="0" smtClean="0"/>
              <a:t>] } },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entropy</a:t>
            </a:r>
          </a:p>
          <a:p>
            <a:pPr lvl="1"/>
            <a:r>
              <a:rPr lang="en-US" dirty="0" smtClean="0"/>
              <a:t>Fix broken windows</a:t>
            </a:r>
          </a:p>
          <a:p>
            <a:r>
              <a:rPr lang="en-US" dirty="0" smtClean="0"/>
              <a:t>Know when to stop</a:t>
            </a:r>
          </a:p>
          <a:p>
            <a:pPr lvl="1"/>
            <a:r>
              <a:rPr lang="en-US" dirty="0" smtClean="0"/>
              <a:t>Don’t </a:t>
            </a:r>
            <a:r>
              <a:rPr lang="en-US" dirty="0" err="1" smtClean="0"/>
              <a:t>overperfect</a:t>
            </a:r>
            <a:endParaRPr lang="en-US" dirty="0" smtClean="0"/>
          </a:p>
          <a:p>
            <a:r>
              <a:rPr lang="en-US" dirty="0" smtClean="0"/>
              <a:t>Widen knowledge portfolio</a:t>
            </a:r>
          </a:p>
          <a:p>
            <a:pPr lvl="1"/>
            <a:r>
              <a:rPr lang="en-US" dirty="0" err="1" smtClean="0"/>
              <a:t>Hotjava</a:t>
            </a:r>
            <a:endParaRPr lang="en-US" dirty="0" smtClean="0"/>
          </a:p>
          <a:p>
            <a:pPr lvl="1"/>
            <a:r>
              <a:rPr lang="en-US" dirty="0" smtClean="0"/>
              <a:t>Postscript</a:t>
            </a:r>
          </a:p>
          <a:p>
            <a:pPr lvl="1"/>
            <a:r>
              <a:rPr lang="en-US" dirty="0" smtClean="0"/>
              <a:t>vi/</a:t>
            </a:r>
            <a:r>
              <a:rPr lang="en-US" dirty="0" err="1" smtClean="0"/>
              <a:t>emacs</a:t>
            </a:r>
            <a:endParaRPr lang="en-US" dirty="0"/>
          </a:p>
        </p:txBody>
      </p:sp>
      <p:pic>
        <p:nvPicPr>
          <p:cNvPr id="4" name="Picture 3" descr="brokenWindow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362200"/>
            <a:ext cx="2324100" cy="349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by instinct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names (caps, underscores, …)</a:t>
            </a:r>
          </a:p>
          <a:p>
            <a:r>
              <a:rPr lang="en-US" dirty="0" smtClean="0"/>
              <a:t>Types of loops (for, while, …)</a:t>
            </a:r>
          </a:p>
          <a:p>
            <a:r>
              <a:rPr lang="en-US" dirty="0" smtClean="0"/>
              <a:t>Formatting</a:t>
            </a:r>
          </a:p>
          <a:p>
            <a:pPr lvl="1"/>
            <a:r>
              <a:rPr lang="en-US" dirty="0" smtClean="0"/>
              <a:t>Indents, brackets, braces, semicolons</a:t>
            </a:r>
          </a:p>
          <a:p>
            <a:r>
              <a:rPr lang="en-US" dirty="0" smtClean="0"/>
              <a:t>Procedural versus object oriented approach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Conscious and consistent programming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Languages/tools/</a:t>
            </a:r>
            <a:r>
              <a:rPr lang="en-US" dirty="0" err="1" smtClean="0"/>
              <a:t>OSes</a:t>
            </a:r>
            <a:r>
              <a:rPr lang="en-US" dirty="0" smtClean="0"/>
              <a:t>/editors</a:t>
            </a:r>
          </a:p>
          <a:p>
            <a:pPr lvl="1"/>
            <a:r>
              <a:rPr lang="en-US" dirty="0" smtClean="0"/>
              <a:t>99 bottles of beer</a:t>
            </a:r>
          </a:p>
          <a:p>
            <a:pPr lvl="1"/>
            <a:r>
              <a:rPr lang="en-US" dirty="0" smtClean="0"/>
              <a:t>Programming shootout</a:t>
            </a:r>
          </a:p>
          <a:p>
            <a:pPr lvl="1"/>
            <a:r>
              <a:rPr lang="en-US" dirty="0" smtClean="0"/>
              <a:t>Project Euler</a:t>
            </a:r>
          </a:p>
          <a:p>
            <a:pPr lvl="2"/>
            <a:r>
              <a:rPr lang="en-US" dirty="0" smtClean="0"/>
              <a:t>Python</a:t>
            </a:r>
          </a:p>
          <a:p>
            <a:pPr lvl="2"/>
            <a:r>
              <a:rPr lang="en-US" dirty="0" smtClean="0"/>
              <a:t>Perl</a:t>
            </a:r>
          </a:p>
          <a:p>
            <a:pPr lvl="2"/>
            <a:r>
              <a:rPr lang="en-US" dirty="0" smtClean="0"/>
              <a:t>J</a:t>
            </a:r>
          </a:p>
          <a:p>
            <a:pPr lvl="2"/>
            <a:r>
              <a:rPr lang="en-US" dirty="0" smtClean="0"/>
              <a:t>Haskell</a:t>
            </a:r>
            <a:endParaRPr lang="en-US" dirty="0"/>
          </a:p>
        </p:txBody>
      </p:sp>
      <p:pic>
        <p:nvPicPr>
          <p:cNvPr id="4" name="Picture 3" descr="icosahedr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810000"/>
            <a:ext cx="12700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Whats</a:t>
            </a:r>
            <a:r>
              <a:rPr lang="en-US" dirty="0" smtClean="0"/>
              <a:t> the lesson?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Chain as weak as its weakest link</a:t>
            </a:r>
          </a:p>
          <a:p>
            <a:r>
              <a:rPr lang="en-US" dirty="0" smtClean="0"/>
              <a:t>Comment! For others and for yourself</a:t>
            </a:r>
          </a:p>
          <a:p>
            <a:r>
              <a:rPr lang="en-US" dirty="0" smtClean="0"/>
              <a:t>Tests!</a:t>
            </a:r>
          </a:p>
          <a:p>
            <a:r>
              <a:rPr lang="en-US" dirty="0" err="1" smtClean="0"/>
              <a:t>Orthogonality</a:t>
            </a:r>
            <a:endParaRPr lang="en-US" dirty="0" smtClean="0"/>
          </a:p>
          <a:p>
            <a:r>
              <a:rPr lang="en-US" dirty="0" smtClean="0"/>
              <a:t>Don’t duplicate</a:t>
            </a:r>
          </a:p>
          <a:p>
            <a:r>
              <a:rPr lang="en-US" dirty="0" smtClean="0"/>
              <a:t>Designing by contract</a:t>
            </a:r>
          </a:p>
          <a:p>
            <a:r>
              <a:rPr lang="en-US" dirty="0" smtClean="0"/>
              <a:t>Know the features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Review/balance</a:t>
            </a:r>
          </a:p>
          <a:p>
            <a:pPr lvl="1"/>
            <a:r>
              <a:rPr lang="en-US" dirty="0" smtClean="0"/>
              <a:t>Public forums</a:t>
            </a:r>
          </a:p>
          <a:p>
            <a:pPr lvl="2"/>
            <a:r>
              <a:rPr lang="en-US" dirty="0" smtClean="0"/>
              <a:t>Ask specific things</a:t>
            </a:r>
          </a:p>
          <a:p>
            <a:pPr lvl="2"/>
            <a:r>
              <a:rPr lang="en-US" dirty="0" smtClean="0"/>
              <a:t>Check </a:t>
            </a:r>
            <a:r>
              <a:rPr lang="en-US" dirty="0" err="1" smtClean="0"/>
              <a:t>FAQs</a:t>
            </a:r>
            <a:r>
              <a:rPr lang="en-US" dirty="0" smtClean="0"/>
              <a:t>, </a:t>
            </a:r>
            <a:r>
              <a:rPr lang="en-US" dirty="0" err="1" smtClean="0"/>
              <a:t>webresults</a:t>
            </a:r>
            <a:r>
              <a:rPr lang="en-US" dirty="0" smtClean="0"/>
              <a:t> etc.</a:t>
            </a:r>
          </a:p>
          <a:p>
            <a:pPr lvl="1"/>
            <a:r>
              <a:rPr lang="en-US" dirty="0" smtClean="0"/>
              <a:t>Maintain your own bookmarks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wikis</a:t>
            </a:r>
            <a:endParaRPr lang="en-US" dirty="0" smtClean="0"/>
          </a:p>
          <a:p>
            <a:r>
              <a:rPr lang="en-US" dirty="0" smtClean="0"/>
              <a:t>Use SVN, </a:t>
            </a:r>
            <a:r>
              <a:rPr lang="en-US" dirty="0" err="1" smtClean="0"/>
              <a:t>trac</a:t>
            </a:r>
            <a:endParaRPr lang="en-US" dirty="0" smtClean="0"/>
          </a:p>
          <a:p>
            <a:r>
              <a:rPr lang="en-US" dirty="0" smtClean="0"/>
              <a:t>CHECK REPOSITORIES (like CPAN)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1: Every program can </a:t>
            </a:r>
            <a:r>
              <a:rPr lang="en-US" smtClean="0"/>
              <a:t>be optimized </a:t>
            </a:r>
            <a:r>
              <a:rPr lang="en-US" dirty="0" smtClean="0"/>
              <a:t>to be smaller. </a:t>
            </a:r>
          </a:p>
          <a:p>
            <a:r>
              <a:rPr lang="en-US" dirty="0" smtClean="0"/>
              <a:t>Law 2: There's always one more bug.</a:t>
            </a:r>
          </a:p>
          <a:p>
            <a:r>
              <a:rPr lang="en-US" dirty="0" smtClean="0"/>
              <a:t> Corollary: Every program can be reduced to a one-line bug.</a:t>
            </a:r>
          </a:p>
          <a:p>
            <a:endParaRPr lang="en-US" dirty="0"/>
          </a:p>
        </p:txBody>
      </p:sp>
      <p:pic>
        <p:nvPicPr>
          <p:cNvPr id="4" name="Picture 3" descr="BugsLifeWallpaper8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4191000"/>
            <a:ext cx="2667000" cy="2000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1600" y="6400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a Bug’s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Robustness</a:t>
            </a:r>
          </a:p>
          <a:p>
            <a:r>
              <a:rPr lang="en-US" dirty="0" smtClean="0"/>
              <a:t>Efficiency</a:t>
            </a:r>
          </a:p>
          <a:p>
            <a:r>
              <a:rPr lang="en-US" dirty="0" smtClean="0"/>
              <a:t>Maintainability</a:t>
            </a:r>
            <a:endParaRPr lang="en-US" dirty="0"/>
          </a:p>
        </p:txBody>
      </p:sp>
      <p:pic>
        <p:nvPicPr>
          <p:cNvPr id="4" name="Picture 3" descr="ingred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300" y="4191000"/>
            <a:ext cx="349250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errors </a:t>
            </a:r>
          </a:p>
          <a:p>
            <a:pPr lvl="1"/>
            <a:r>
              <a:rPr lang="en-US" dirty="0" smtClean="0"/>
              <a:t>checking for existence (uniform style)</a:t>
            </a:r>
          </a:p>
          <a:p>
            <a:r>
              <a:rPr lang="en-US" dirty="0" smtClean="0"/>
              <a:t>Edge cases </a:t>
            </a:r>
          </a:p>
          <a:p>
            <a:pPr lvl="1"/>
            <a:r>
              <a:rPr lang="en-US" dirty="0" smtClean="0"/>
              <a:t>0? 1? last?</a:t>
            </a:r>
          </a:p>
          <a:p>
            <a:r>
              <a:rPr lang="en-US" dirty="0" smtClean="0"/>
              <a:t>Error handling </a:t>
            </a:r>
          </a:p>
          <a:p>
            <a:pPr lvl="1"/>
            <a:r>
              <a:rPr lang="en-US" dirty="0" smtClean="0"/>
              <a:t>exceptions? Verifying terminal input</a:t>
            </a:r>
          </a:p>
          <a:p>
            <a:r>
              <a:rPr lang="en-US" dirty="0" smtClean="0"/>
              <a:t>Reporting failure </a:t>
            </a:r>
          </a:p>
          <a:p>
            <a:pPr lvl="1"/>
            <a:r>
              <a:rPr lang="en-US" dirty="0" smtClean="0"/>
              <a:t>Traces? Errors don’t get quietly ignored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strength</a:t>
            </a:r>
          </a:p>
          <a:p>
            <a:r>
              <a:rPr lang="en-US" dirty="0" smtClean="0"/>
              <a:t>Proper data structures</a:t>
            </a:r>
          </a:p>
          <a:p>
            <a:r>
              <a:rPr lang="en-US" dirty="0" smtClean="0"/>
              <a:t>Avoiding weaknesses</a:t>
            </a:r>
          </a:p>
          <a:p>
            <a:r>
              <a:rPr lang="en-US" dirty="0" smtClean="0"/>
              <a:t>Dealing with version changes (backward compatibility)</a:t>
            </a:r>
            <a:endParaRPr lang="en-US" dirty="0"/>
          </a:p>
        </p:txBody>
      </p:sp>
      <p:pic>
        <p:nvPicPr>
          <p:cNvPr id="4" name="Picture 3" descr="weaknes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670550" y="654050"/>
            <a:ext cx="2286000" cy="341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2427</Words>
  <Application>Microsoft Macintosh PowerPoint</Application>
  <PresentationFormat>On-screen Show (4:3)</PresentationFormat>
  <Paragraphs>454</Paragraphs>
  <Slides>63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Best Programming Practices</vt:lpstr>
      <vt:lpstr>The zen of bug-free programming</vt:lpstr>
      <vt:lpstr>Obfuscated programming contests</vt:lpstr>
      <vt:lpstr>Slide 4</vt:lpstr>
      <vt:lpstr>The scene keeps changing</vt:lpstr>
      <vt:lpstr>Coding by instinct</vt:lpstr>
      <vt:lpstr>Necessary ingredients</vt:lpstr>
      <vt:lpstr>Robustness </vt:lpstr>
      <vt:lpstr>Efficiency </vt:lpstr>
      <vt:lpstr>Maintainability </vt:lpstr>
      <vt:lpstr>Slide 11</vt:lpstr>
      <vt:lpstr>Slide 12</vt:lpstr>
      <vt:lpstr>Some simple recommendations</vt:lpstr>
      <vt:lpstr>Slide 14</vt:lpstr>
      <vt:lpstr>Slide 15</vt:lpstr>
      <vt:lpstr>Slide 16</vt:lpstr>
      <vt:lpstr>Design by contract (Eiffel, Meyer ’97)</vt:lpstr>
      <vt:lpstr>Slide 18</vt:lpstr>
      <vt:lpstr>Slide 19</vt:lpstr>
      <vt:lpstr>Slide 20</vt:lpstr>
      <vt:lpstr>Slide 21</vt:lpstr>
      <vt:lpstr>Slide 22</vt:lpstr>
      <vt:lpstr>Tests </vt:lpstr>
      <vt:lpstr>All software will be tested</vt:lpstr>
      <vt:lpstr>Source Code Control</vt:lpstr>
      <vt:lpstr> Modification cycle</vt:lpstr>
      <vt:lpstr>Comments</vt:lpstr>
      <vt:lpstr>Documentation/comments in code</vt:lpstr>
      <vt:lpstr>Documentation </vt:lpstr>
      <vt:lpstr>Arguments </vt:lpstr>
      <vt:lpstr>Needing/demanding arguments</vt:lpstr>
      <vt:lpstr>Slide 32</vt:lpstr>
      <vt:lpstr>Slide 33</vt:lpstr>
      <vt:lpstr>Slide 34</vt:lpstr>
      <vt:lpstr>Slide 35</vt:lpstr>
      <vt:lpstr>Slide 36</vt:lpstr>
      <vt:lpstr>Debugging</vt:lpstr>
      <vt:lpstr>Slide 38</vt:lpstr>
      <vt:lpstr>Slide 39</vt:lpstr>
      <vt:lpstr>When you find a bug …</vt:lpstr>
      <vt:lpstr>Slide 41</vt:lpstr>
      <vt:lpstr>Duplication</vt:lpstr>
      <vt:lpstr>Orthogonality</vt:lpstr>
      <vt:lpstr>Slide 44</vt:lpstr>
      <vt:lpstr>Slide 45</vt:lpstr>
      <vt:lpstr>Slide 46</vt:lpstr>
      <vt:lpstr>Refactoring </vt:lpstr>
      <vt:lpstr>Portfolio building</vt:lpstr>
      <vt:lpstr>Slide 49</vt:lpstr>
      <vt:lpstr>Metaprogramming</vt:lpstr>
      <vt:lpstr>Slide 51</vt:lpstr>
      <vt:lpstr>Workflow</vt:lpstr>
      <vt:lpstr>Slide 53</vt:lpstr>
      <vt:lpstr>Publish-subscribe rather than push</vt:lpstr>
      <vt:lpstr>Slide 55</vt:lpstr>
      <vt:lpstr>Before the project</vt:lpstr>
      <vt:lpstr>Slide 57</vt:lpstr>
      <vt:lpstr>Slide 58</vt:lpstr>
      <vt:lpstr>Summarizing …</vt:lpstr>
      <vt:lpstr>Slide 60</vt:lpstr>
      <vt:lpstr>Whats the lesson?</vt:lpstr>
      <vt:lpstr>Slide 62</vt:lpstr>
      <vt:lpstr>Slide 63</vt:lpstr>
    </vt:vector>
  </TitlesOfParts>
  <Company>Caltech Astronomy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Programming Practices</dc:title>
  <dc:creator>Ashish Mahabal</dc:creator>
  <cp:lastModifiedBy>Ashish Mahabal</cp:lastModifiedBy>
  <cp:revision>42</cp:revision>
  <dcterms:created xsi:type="dcterms:W3CDTF">2011-03-28T23:33:46Z</dcterms:created>
  <dcterms:modified xsi:type="dcterms:W3CDTF">2011-03-29T05:07:50Z</dcterms:modified>
</cp:coreProperties>
</file>