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61" r:id="rId4"/>
    <p:sldId id="260" r:id="rId5"/>
    <p:sldId id="263" r:id="rId6"/>
    <p:sldId id="279" r:id="rId7"/>
    <p:sldId id="268" r:id="rId8"/>
    <p:sldId id="269" r:id="rId9"/>
    <p:sldId id="264" r:id="rId10"/>
    <p:sldId id="265" r:id="rId11"/>
    <p:sldId id="280" r:id="rId12"/>
    <p:sldId id="267" r:id="rId13"/>
    <p:sldId id="266" r:id="rId14"/>
    <p:sldId id="281" r:id="rId15"/>
    <p:sldId id="272" r:id="rId16"/>
    <p:sldId id="271" r:id="rId17"/>
    <p:sldId id="273" r:id="rId18"/>
    <p:sldId id="270" r:id="rId19"/>
    <p:sldId id="282" r:id="rId20"/>
    <p:sldId id="283" r:id="rId21"/>
    <p:sldId id="284" r:id="rId22"/>
    <p:sldId id="286" r:id="rId23"/>
    <p:sldId id="276" r:id="rId24"/>
    <p:sldId id="274" r:id="rId25"/>
    <p:sldId id="275" r:id="rId26"/>
    <p:sldId id="258" r:id="rId27"/>
    <p:sldId id="257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79"/>
    <p:restoredTop sz="93817"/>
  </p:normalViewPr>
  <p:slideViewPr>
    <p:cSldViewPr snapToGrid="0" snapToObjects="1">
      <p:cViewPr varScale="1">
        <p:scale>
          <a:sx n="74" d="100"/>
          <a:sy n="74" d="100"/>
        </p:scale>
        <p:origin x="1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0C199-7D4A-D744-B633-30B948B61529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A6339-9767-7043-914E-3AB2DFA5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A6339-9767-7043-914E-3AB2DFA568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1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C833-5036-0C4C-81F1-704D55D1C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B127F-907C-EC40-BAAF-5B9C14942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D513-EB19-3645-8F9F-15FEE4971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C3A65-156B-CE49-A32E-E74A8C8E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D2CC3-4297-9743-9BC7-C658039B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3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BAF1-9107-B54F-AA22-47E89BBC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5D38AA-D3B0-B542-B408-A4140E2D4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F0F46-03D9-974C-B38B-D7CF9824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E4880-9526-0B43-A8E3-BFCDFFA0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E3844-1D6F-E34A-83D4-261874C9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CCE6D8-916D-2D41-AAED-C5567F8CA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F7A51-4B8C-9A49-9E40-A63C7FD8F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61B1-07D8-8F44-9AE6-49B0B41C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5FDBD-96AC-8D4F-B232-0B2BDD6A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86B2-59F2-8445-84FC-EFA36F00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368F-4764-B348-9C00-1FB6ECCE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62D86-51F0-FB43-9D47-3213D56A7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09F6A-ED40-E44B-9449-A179A9F1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BC2F7-2CA3-A94C-B1C8-9F60FABC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F9CF1-59EE-DC4A-B42A-08744908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21E6-A11A-FB4F-B593-B3968525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06EE3-DE94-BF47-8AD9-7EE1D8818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D48E6-4121-A447-AF0B-8C6DDCF8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4074E-088D-454F-931D-BAEE92DB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E74D1-ECDA-C44A-8D8B-EF186B15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6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9794-010E-3E42-A2DB-798C5818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A00E3-196C-5543-92FA-1C6DEC84A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0510-82B7-B14D-919F-836CAC69E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8DF59-9300-694B-AF23-18CDD3CC9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B1F92-F7DA-3D48-A8BF-FD6CB1CB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ADA27-0253-A34B-9A4E-0AF55848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7732-52D1-5144-815B-99437F5F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F0E56-6180-2E43-B1CE-237424665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B690F-1EE7-6F41-9608-07DC35DA0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CEAAA-F33F-E547-96AD-0D532985C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AB51D-C4EB-0C40-8161-5C2A0C149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FAAD0-9A76-8F4D-82A3-F9B9D7A2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C00ED-574C-CF40-954E-9B1F333A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E10766-D013-5348-80D5-D68C91DF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A92D9-2015-ED40-A686-F97D6F4D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F9E1E-158F-B24A-9203-E2D3DC35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068FF-36B3-4247-911D-F4C7B470F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37BFA-1487-7F41-8073-ED3083B7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0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DCBB40-9CE3-514B-90FB-4BA142A9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F6204-DBCD-9D48-A499-8C190661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1B277-7300-804D-A565-BBC62D04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5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47A4-549D-5949-829A-EC87B96C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5E7DA-EFF4-3A46-9B27-CDB909A33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CBC5F-3A25-CC4F-A01D-FC307FF30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01A86-2D31-A648-BEAE-B51871D3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45801-F64B-6548-A9CE-B510E925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2AA4-0A7B-5443-B3C8-5BC177CA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4E42-E9B6-F047-9FA2-6ABBEB1F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3BD12-8E22-5442-BBA3-1B6D97562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3DD1B-951E-4342-8041-45542CEA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A7934-3AE4-6F45-B007-79D03D1D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88515-7E2E-C14A-89B6-2DA29973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B695-5A3C-F949-BA78-2168C5B4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6FBB97-640A-6B43-87FA-702EC6CE1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09703-94EE-E047-9C76-91598A6A9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344F7-90C6-A840-ACFA-AB2137C99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F63C4-9F54-EA4F-919E-444A3D29FF59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0F3D-B235-9B4D-BB9D-D991C8D5E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2E308-62E9-D74B-90BF-8EF4DD26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B6328-7FFB-3946-8158-239F139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8FDED-61D4-B748-8CDB-661A304E1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Shocks &amp; Blast-waves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F22D2-ED0E-7043-B31C-66257CCE32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S. R. Kulkarni </a:t>
            </a:r>
          </a:p>
        </p:txBody>
      </p:sp>
    </p:spTree>
    <p:extLst>
      <p:ext uri="{BB962C8B-B14F-4D97-AF65-F5344CB8AC3E}">
        <p14:creationId xmlns:p14="http://schemas.microsoft.com/office/powerpoint/2010/main" val="3814542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64D2-6C77-3142-BFB2-46821E06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251" y="0"/>
            <a:ext cx="687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22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6D45-2D58-0B40-81C7-1F203C2D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fronts are thin (collisional less)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91923-A70A-754A-A54C-0C3BD652B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88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96597200">
            <a:extLst>
              <a:ext uri="{FF2B5EF4-FFF2-40B4-BE49-F238E27FC236}">
                <a16:creationId xmlns:a16="http://schemas.microsoft.com/office/drawing/2014/main" id="{9602690C-031A-4341-A938-D8BCC596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962182"/>
            <a:ext cx="5588000" cy="369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ABCD83-A69F-E54E-BBB6-A07692585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9" y="0"/>
            <a:ext cx="6376077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5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50885-2FC8-9A48-8010-6DC492652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621"/>
            <a:ext cx="12192000" cy="611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7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A883-88DC-0041-9B16-9ACD0F50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</a:t>
            </a:r>
            <a:r>
              <a:rPr lang="en-US" dirty="0" err="1"/>
              <a:t>concial</a:t>
            </a:r>
            <a:r>
              <a:rPr lang="en-US" dirty="0"/>
              <a:t> hypersonic flows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0429E-6262-4540-8175-2769AA2FB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39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5FCD7B-8797-FB48-AB39-61B1C8850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985" y="0"/>
            <a:ext cx="77180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F8643-18AD-5A48-9D82-EEF30BF610E0}"/>
              </a:ext>
            </a:extLst>
          </p:cNvPr>
          <p:cNvSpPr txBox="1"/>
          <p:nvPr/>
        </p:nvSpPr>
        <p:spPr>
          <a:xfrm>
            <a:off x="81280" y="934720"/>
            <a:ext cx="19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Herbig</a:t>
            </a:r>
            <a:r>
              <a:rPr lang="en-US" dirty="0"/>
              <a:t> </a:t>
            </a:r>
            <a:r>
              <a:rPr lang="en-US" dirty="0" err="1"/>
              <a:t>Haro</a:t>
            </a:r>
            <a:r>
              <a:rPr lang="en-US" dirty="0"/>
              <a:t> object</a:t>
            </a:r>
          </a:p>
        </p:txBody>
      </p:sp>
    </p:spTree>
    <p:extLst>
      <p:ext uri="{BB962C8B-B14F-4D97-AF65-F5344CB8AC3E}">
        <p14:creationId xmlns:p14="http://schemas.microsoft.com/office/powerpoint/2010/main" val="445713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7035D-9187-054A-9761-2C3A9604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23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B595D-CE4B-2141-AAFA-AA61A705E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615950"/>
            <a:ext cx="84328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3F8F0-E33D-2643-A3C6-B4E83236B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692150"/>
            <a:ext cx="113284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2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3F7B-4FE4-2040-AA76-826E8D9C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Shocks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39337-45C7-7041-956B-AAEB4A991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67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A377B-B88C-FF4E-9E41-DD278A02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96850"/>
            <a:ext cx="101600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39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3ABD42-BF8A-2046-9F5B-0DD4DE2B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65368" y="304800"/>
            <a:ext cx="52993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3614B0-41C3-8147-91E7-31780724D083}"/>
              </a:ext>
            </a:extLst>
          </p:cNvPr>
          <p:cNvSpPr txBox="1"/>
          <p:nvPr/>
        </p:nvSpPr>
        <p:spPr>
          <a:xfrm>
            <a:off x="4419600" y="400050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curve  (Astrophysics)</a:t>
            </a:r>
          </a:p>
        </p:txBody>
      </p:sp>
    </p:spTree>
    <p:extLst>
      <p:ext uri="{BB962C8B-B14F-4D97-AF65-F5344CB8AC3E}">
        <p14:creationId xmlns:p14="http://schemas.microsoft.com/office/powerpoint/2010/main" val="372265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1EC67-4BC8-5A4E-9533-DF89F69BB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46318" y="781050"/>
            <a:ext cx="52993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A43B6-BD1C-E94B-BCAE-BB7028B295E8}"/>
              </a:ext>
            </a:extLst>
          </p:cNvPr>
          <p:cNvSpPr txBox="1"/>
          <p:nvPr/>
        </p:nvSpPr>
        <p:spPr>
          <a:xfrm>
            <a:off x="4857750" y="381001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Radiative Shocks </a:t>
            </a:r>
          </a:p>
        </p:txBody>
      </p:sp>
    </p:spTree>
    <p:extLst>
      <p:ext uri="{BB962C8B-B14F-4D97-AF65-F5344CB8AC3E}">
        <p14:creationId xmlns:p14="http://schemas.microsoft.com/office/powerpoint/2010/main" val="47138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FB09D-8643-F54E-9D14-3CE8A332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46318" y="483079"/>
            <a:ext cx="52993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B422E-3403-5D44-BDC4-5959BCB89AFE}"/>
              </a:ext>
            </a:extLst>
          </p:cNvPr>
          <p:cNvSpPr txBox="1"/>
          <p:nvPr/>
        </p:nvSpPr>
        <p:spPr>
          <a:xfrm>
            <a:off x="4779034" y="741872"/>
            <a:ext cx="220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Sedov</a:t>
            </a:r>
            <a:r>
              <a:rPr lang="en-US" dirty="0"/>
              <a:t>-Taylor Solution</a:t>
            </a:r>
          </a:p>
        </p:txBody>
      </p:sp>
    </p:spTree>
    <p:extLst>
      <p:ext uri="{BB962C8B-B14F-4D97-AF65-F5344CB8AC3E}">
        <p14:creationId xmlns:p14="http://schemas.microsoft.com/office/powerpoint/2010/main" val="1669834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DCFBFE-0E91-EE49-9681-AB9D16575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remnants: Reverse Shock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E3380-7885-2740-BA13-20F26D883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41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44828-135A-DB4F-9DDD-AA11190F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2664" cy="5572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E6404-E96C-4848-90BB-271C65D6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842" y="0"/>
            <a:ext cx="7744853" cy="5572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5638D2-97CE-5A4F-A505-D29516BA69E4}"/>
              </a:ext>
            </a:extLst>
          </p:cNvPr>
          <p:cNvSpPr txBox="1"/>
          <p:nvPr/>
        </p:nvSpPr>
        <p:spPr>
          <a:xfrm>
            <a:off x="1017917" y="5779698"/>
            <a:ext cx="3513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Chandra X-ray Observatory collage</a:t>
            </a:r>
          </a:p>
          <a:p>
            <a:r>
              <a:rPr lang="en-US" dirty="0"/>
              <a:t>Blue – High Energy x-ray continuum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49E5-51FC-6D4E-B3A0-92EC778EA61B}"/>
              </a:ext>
            </a:extLst>
          </p:cNvPr>
          <p:cNvSpPr txBox="1"/>
          <p:nvPr/>
        </p:nvSpPr>
        <p:spPr>
          <a:xfrm>
            <a:off x="7712015" y="5779698"/>
            <a:ext cx="461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 Space Telescope </a:t>
            </a:r>
          </a:p>
          <a:p>
            <a:r>
              <a:rPr lang="en-US" dirty="0"/>
              <a:t>Optical Image</a:t>
            </a:r>
          </a:p>
          <a:p>
            <a:r>
              <a:rPr lang="en-US" dirty="0"/>
              <a:t>(</a:t>
            </a:r>
            <a:r>
              <a:rPr lang="en-US" dirty="0" err="1"/>
              <a:t>collisionally</a:t>
            </a:r>
            <a:r>
              <a:rPr lang="en-US" dirty="0"/>
              <a:t> excited lines of SII, </a:t>
            </a:r>
            <a:r>
              <a:rPr lang="en-US" dirty="0" err="1"/>
              <a:t>CaII</a:t>
            </a:r>
            <a:r>
              <a:rPr lang="en-US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80121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ge3image1884202080">
            <a:extLst>
              <a:ext uri="{FF2B5EF4-FFF2-40B4-BE49-F238E27FC236}">
                <a16:creationId xmlns:a16="http://schemas.microsoft.com/office/drawing/2014/main" id="{8ACCA358-E098-9848-9571-94976511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520"/>
            <a:ext cx="6841067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5image1886147376">
            <a:extLst>
              <a:ext uri="{FF2B5EF4-FFF2-40B4-BE49-F238E27FC236}">
                <a16:creationId xmlns:a16="http://schemas.microsoft.com/office/drawing/2014/main" id="{6DFCCDBE-E2FF-CE47-9005-6D8CC6E6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84" y="731520"/>
            <a:ext cx="7143916" cy="52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9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A02508-4713-054A-A159-26C21B89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2B3F5C-48C3-594E-8A96-7623E7803517}"/>
              </a:ext>
            </a:extLst>
          </p:cNvPr>
          <p:cNvSpPr txBox="1"/>
          <p:nvPr/>
        </p:nvSpPr>
        <p:spPr>
          <a:xfrm>
            <a:off x="914400" y="55245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SN1006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75E9A-766F-924B-995B-328D7F6348CC}"/>
              </a:ext>
            </a:extLst>
          </p:cNvPr>
          <p:cNvSpPr txBox="1"/>
          <p:nvPr/>
        </p:nvSpPr>
        <p:spPr>
          <a:xfrm>
            <a:off x="9867900" y="3448050"/>
            <a:ext cx="1534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Blue: X-ray</a:t>
            </a:r>
          </a:p>
          <a:p>
            <a:r>
              <a:rPr lang="en-US" dirty="0"/>
              <a:t>Yellow: optical</a:t>
            </a:r>
          </a:p>
          <a:p>
            <a:r>
              <a:rPr lang="en-US" dirty="0"/>
              <a:t>Red: radio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37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EFD96-C6B9-B64D-8193-F401FA75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"/>
            <a:ext cx="9296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8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23611-7888-444A-B80B-3C327612B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546100"/>
            <a:ext cx="114427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4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DC35C-5464-334D-8D32-04972BBD2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" y="0"/>
            <a:ext cx="12183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7AF97-20C4-6142-8EEC-E11B035E6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67676"/>
            <a:ext cx="5275730" cy="4076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5BDF1-BEE4-6646-92F2-9375B96F18D4}"/>
              </a:ext>
            </a:extLst>
          </p:cNvPr>
          <p:cNvSpPr txBox="1"/>
          <p:nvPr/>
        </p:nvSpPr>
        <p:spPr>
          <a:xfrm>
            <a:off x="3409950" y="66675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77228-279B-CA47-A30C-10587409F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800982"/>
            <a:ext cx="5543550" cy="443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42742-DD89-4E47-91DF-2FAF2AF7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453880"/>
            <a:ext cx="5751396" cy="5870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0708D-38E7-1043-A24E-1838141BDDDD}"/>
              </a:ext>
            </a:extLst>
          </p:cNvPr>
          <p:cNvSpPr txBox="1"/>
          <p:nvPr/>
        </p:nvSpPr>
        <p:spPr>
          <a:xfrm>
            <a:off x="781050" y="819150"/>
            <a:ext cx="204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Stellar Wind Bubble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0E8A3-7C3E-BC49-B26D-015F91A81950}"/>
              </a:ext>
            </a:extLst>
          </p:cNvPr>
          <p:cNvSpPr txBox="1"/>
          <p:nvPr/>
        </p:nvSpPr>
        <p:spPr>
          <a:xfrm>
            <a:off x="10096500" y="110490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Bubble Nebula</a:t>
            </a:r>
          </a:p>
        </p:txBody>
      </p:sp>
    </p:spTree>
    <p:extLst>
      <p:ext uri="{BB962C8B-B14F-4D97-AF65-F5344CB8AC3E}">
        <p14:creationId xmlns:p14="http://schemas.microsoft.com/office/powerpoint/2010/main" val="423344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2169-45A1-DF48-917E-0E8B9D77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Fronts (HII region)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4B35E-2941-A241-8452-09BD70243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2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AB190D-4B91-AB4E-ACF7-63A6B360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07" y="0"/>
            <a:ext cx="92381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0480C-E516-3046-BF2B-0BAF4B73F99E}"/>
              </a:ext>
            </a:extLst>
          </p:cNvPr>
          <p:cNvSpPr txBox="1"/>
          <p:nvPr/>
        </p:nvSpPr>
        <p:spPr>
          <a:xfrm>
            <a:off x="894080" y="406400"/>
            <a:ext cx="20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HII regions</a:t>
            </a:r>
          </a:p>
        </p:txBody>
      </p:sp>
    </p:spTree>
    <p:extLst>
      <p:ext uri="{BB962C8B-B14F-4D97-AF65-F5344CB8AC3E}">
        <p14:creationId xmlns:p14="http://schemas.microsoft.com/office/powerpoint/2010/main" val="214900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47D3A-379D-0A4C-AEA6-78C071554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48" y="0"/>
            <a:ext cx="891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B8B34-A06A-6B4E-BC5B-9B7624BD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615950"/>
            <a:ext cx="10007600" cy="5626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72275-A350-9645-9F54-E3D910415A8F}"/>
              </a:ext>
            </a:extLst>
          </p:cNvPr>
          <p:cNvSpPr txBox="1"/>
          <p:nvPr/>
        </p:nvSpPr>
        <p:spPr>
          <a:xfrm>
            <a:off x="2705100" y="60960"/>
            <a:ext cx="1760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Abell</a:t>
            </a:r>
            <a:r>
              <a:rPr lang="en-US" dirty="0"/>
              <a:t> </a:t>
            </a:r>
            <a:r>
              <a:rPr lang="en-US" sz="3600" dirty="0"/>
              <a:t>39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1C75A-F72E-5C42-A8AA-A7FE9B72C71A}"/>
              </a:ext>
            </a:extLst>
          </p:cNvPr>
          <p:cNvSpPr txBox="1"/>
          <p:nvPr/>
        </p:nvSpPr>
        <p:spPr>
          <a:xfrm>
            <a:off x="5695950" y="97790"/>
            <a:ext cx="350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Planetary Nebula </a:t>
            </a:r>
          </a:p>
        </p:txBody>
      </p:sp>
    </p:spTree>
    <p:extLst>
      <p:ext uri="{BB962C8B-B14F-4D97-AF65-F5344CB8AC3E}">
        <p14:creationId xmlns:p14="http://schemas.microsoft.com/office/powerpoint/2010/main" val="1394835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93</Words>
  <Application>Microsoft Macintosh PowerPoint</Application>
  <PresentationFormat>Widescreen</PresentationFormat>
  <Paragraphs>27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Shocks &amp; Blast-waves</vt:lpstr>
      <vt:lpstr>PowerPoint Presentation</vt:lpstr>
      <vt:lpstr>PowerPoint Presentation</vt:lpstr>
      <vt:lpstr>PowerPoint Presentation</vt:lpstr>
      <vt:lpstr>PowerPoint Presentation</vt:lpstr>
      <vt:lpstr>Ionization Fronts (HII region)</vt:lpstr>
      <vt:lpstr>PowerPoint Presentation</vt:lpstr>
      <vt:lpstr>PowerPoint Presentation</vt:lpstr>
      <vt:lpstr>PowerPoint Presentation</vt:lpstr>
      <vt:lpstr>PowerPoint Presentation</vt:lpstr>
      <vt:lpstr>Shock fronts are thin (collisional less)</vt:lpstr>
      <vt:lpstr>PowerPoint Presentation</vt:lpstr>
      <vt:lpstr>PowerPoint Presentation</vt:lpstr>
      <vt:lpstr>Bi-concial hypersonic flows </vt:lpstr>
      <vt:lpstr>PowerPoint Presentation</vt:lpstr>
      <vt:lpstr>PowerPoint Presentation</vt:lpstr>
      <vt:lpstr>PowerPoint Presentation</vt:lpstr>
      <vt:lpstr>PowerPoint Presentation</vt:lpstr>
      <vt:lpstr>Radiative Shocks</vt:lpstr>
      <vt:lpstr>PowerPoint Presentation</vt:lpstr>
      <vt:lpstr>PowerPoint Presentation</vt:lpstr>
      <vt:lpstr>PowerPoint Presentation</vt:lpstr>
      <vt:lpstr>Supernova remnants: Reverse Shock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Shocks &amp; Blast-waves</dc:title>
  <dc:creator>Microsoft Office User</dc:creator>
  <cp:lastModifiedBy>Microsoft Office User</cp:lastModifiedBy>
  <cp:revision>10</cp:revision>
  <dcterms:created xsi:type="dcterms:W3CDTF">2023-02-07T04:34:39Z</dcterms:created>
  <dcterms:modified xsi:type="dcterms:W3CDTF">2023-02-09T21:00:11Z</dcterms:modified>
</cp:coreProperties>
</file>