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1" r:id="rId3"/>
    <p:sldId id="263" r:id="rId4"/>
    <p:sldId id="280" r:id="rId5"/>
    <p:sldId id="264" r:id="rId6"/>
    <p:sldId id="262" r:id="rId7"/>
    <p:sldId id="266" r:id="rId8"/>
    <p:sldId id="265" r:id="rId9"/>
    <p:sldId id="267" r:id="rId10"/>
    <p:sldId id="268" r:id="rId11"/>
    <p:sldId id="271" r:id="rId12"/>
    <p:sldId id="282" r:id="rId13"/>
    <p:sldId id="272" r:id="rId14"/>
    <p:sldId id="273" r:id="rId15"/>
    <p:sldId id="279" r:id="rId16"/>
    <p:sldId id="277" r:id="rId17"/>
    <p:sldId id="278" r:id="rId18"/>
    <p:sldId id="276" r:id="rId19"/>
    <p:sldId id="275" r:id="rId20"/>
    <p:sldId id="274" r:id="rId21"/>
    <p:sldId id="284" r:id="rId22"/>
    <p:sldId id="283" r:id="rId23"/>
    <p:sldId id="288" r:id="rId24"/>
    <p:sldId id="290" r:id="rId25"/>
    <p:sldId id="286" r:id="rId26"/>
    <p:sldId id="270" r:id="rId27"/>
    <p:sldId id="285" r:id="rId28"/>
    <p:sldId id="289" r:id="rId29"/>
    <p:sldId id="269" r:id="rId30"/>
    <p:sldId id="257" r:id="rId31"/>
    <p:sldId id="258" r:id="rId32"/>
    <p:sldId id="287" r:id="rId33"/>
    <p:sldId id="259" r:id="rId34"/>
    <p:sldId id="260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464"/>
    <p:restoredTop sz="93878"/>
  </p:normalViewPr>
  <p:slideViewPr>
    <p:cSldViewPr snapToGrid="0" snapToObjects="1">
      <p:cViewPr varScale="1">
        <p:scale>
          <a:sx n="100" d="100"/>
          <a:sy n="100" d="100"/>
        </p:scale>
        <p:origin x="176" y="4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88A63-E1A1-2C4B-B96B-3817A7C7F2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90B074-6288-8144-A656-4B943B68F3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AE87A5-F7CE-2E43-AFA2-EA5FA11AB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14E8A-ED4B-0D4A-89CF-DB636CD97126}" type="datetimeFigureOut">
              <a:rPr lang="en-US" smtClean="0"/>
              <a:t>11/8/22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62EEE3-1209-9648-ABE4-995A8CC2B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578F1A-F88E-3743-A23D-6A5F65419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8D491-3E75-1340-9910-FC73CD22F1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3320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A9B58-9205-4847-9B4C-AFBE49D07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240CF3-8EE7-9B4A-91B4-9F1DC52117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B95CA8-3BFF-A142-931F-A30B4851F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14E8A-ED4B-0D4A-89CF-DB636CD97126}" type="datetimeFigureOut">
              <a:rPr lang="en-US" smtClean="0"/>
              <a:t>11/8/22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DEA4A6-C321-1D4C-9D42-B92856E23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91ED29-6275-5D4D-8A75-70509DDDD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8D491-3E75-1340-9910-FC73CD22F1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560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CC5D1A-26A1-DD45-86F7-587862ACBB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9930FC-BC47-8747-8899-8B2340820D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5864FC-7D8D-4740-B3D4-57E156443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14E8A-ED4B-0D4A-89CF-DB636CD97126}" type="datetimeFigureOut">
              <a:rPr lang="en-US" smtClean="0"/>
              <a:t>11/8/22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772E1C-C9FE-B743-9BDA-F2C8413E6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518398-6696-1549-8390-F634B6264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8D491-3E75-1340-9910-FC73CD22F1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179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53F7F-4558-734B-99D7-D475E379D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B325D0-2725-814D-8C0C-6C846AD70F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26BC27-712A-3941-B033-34EB672BF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14E8A-ED4B-0D4A-89CF-DB636CD97126}" type="datetimeFigureOut">
              <a:rPr lang="en-US" smtClean="0"/>
              <a:t>11/8/22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FA3E48-39E9-EE47-ACB9-6B2A49836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AE929B-7A79-3C40-BD3D-8E79E424B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8D491-3E75-1340-9910-FC73CD22F1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372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F0E04-625D-E746-A04F-9236E4222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2659C3-5357-AF40-895D-F6A9EEC441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DE9C01-1762-3E4C-8A25-8FDD43DE4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14E8A-ED4B-0D4A-89CF-DB636CD97126}" type="datetimeFigureOut">
              <a:rPr lang="en-US" smtClean="0"/>
              <a:t>11/8/22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E509D-7687-7346-834A-8DC124136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67B103-1ADE-9B44-82CC-C2A362217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8D491-3E75-1340-9910-FC73CD22F1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366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601F0-B2E2-E742-B4CE-3DCB2FDD7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BAED83-B1B0-4D48-8353-C18F7BD277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CB70AF-D1A6-7F41-ACEE-F0C24DAA93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0C8E2D-4C5E-044B-BABE-FF09BD3CD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14E8A-ED4B-0D4A-89CF-DB636CD97126}" type="datetimeFigureOut">
              <a:rPr lang="en-US" smtClean="0"/>
              <a:t>11/8/22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591CF4-6AC2-E043-AA11-A735D93E3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E29462-5BA5-2B4E-B390-2B1891089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8D491-3E75-1340-9910-FC73CD22F1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833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A001E-F1EC-3B44-BA3D-80733862A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C0F690-1E80-5F43-A36C-15E789E545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925C40-8764-0F45-85BA-500622E060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D191D4-6FEE-FE4C-B2B7-1D277B753A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8087DF-3702-E947-91F4-46F7E47254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E193FAD-CCC6-1748-A08F-C19E7B0E9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14E8A-ED4B-0D4A-89CF-DB636CD97126}" type="datetimeFigureOut">
              <a:rPr lang="en-US" smtClean="0"/>
              <a:t>11/8/22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878249-5A9F-7049-B128-2DAB52729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1DA06A-335D-1D4D-993D-02048D482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8D491-3E75-1340-9910-FC73CD22F1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2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3EFA1F-6E50-FE42-ABDA-F55110AC9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2A8942-0ECA-8942-A0FF-2E371F313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14E8A-ED4B-0D4A-89CF-DB636CD97126}" type="datetimeFigureOut">
              <a:rPr lang="en-US" smtClean="0"/>
              <a:t>11/8/22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AD628A-F2A7-F14D-952C-97350D77C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3D9FBE-D597-3744-B147-8AFAACB4D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8D491-3E75-1340-9910-FC73CD22F1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62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92D0E8-9D31-0A4B-AC52-348317045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14E8A-ED4B-0D4A-89CF-DB636CD97126}" type="datetimeFigureOut">
              <a:rPr lang="en-US" smtClean="0"/>
              <a:t>11/8/22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9E8BE9-EF6D-C140-956A-19B5307F1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A5B500-D595-AF4C-9810-EE171AC6A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8D491-3E75-1340-9910-FC73CD22F1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45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3FF35-7F45-ED4D-A2A4-D5A656C46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C63527-D3E0-C249-B562-231A6F250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909B32-B50D-3749-AFB8-91680E00D4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029EFF-06C9-714F-8155-0F7339020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14E8A-ED4B-0D4A-89CF-DB636CD97126}" type="datetimeFigureOut">
              <a:rPr lang="en-US" smtClean="0"/>
              <a:t>11/8/22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462C28-FF06-9F43-B214-F790F6EAC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5F4E2D-6489-7747-B610-065898841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8D491-3E75-1340-9910-FC73CD22F1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287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09C46-47DF-FE4F-867F-A95F05C20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16F0EF-5670-0E41-916C-CA997BF5D7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9FF46D-F8EA-6248-8F7A-3EE2AD730A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77EABD-26CE-3A49-888B-C6DF19FE8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14E8A-ED4B-0D4A-89CF-DB636CD97126}" type="datetimeFigureOut">
              <a:rPr lang="en-US" smtClean="0"/>
              <a:t>11/8/22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0F8B6F-8EF8-8C4B-A0B4-368DF23E2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19277E-E5EB-0944-91A9-5ADC7E8EF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8D491-3E75-1340-9910-FC73CD22F1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756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3C67A5-08E7-0D44-8B11-1E020CE21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E7ACCB-F864-464C-8405-E612C559DA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073105-9B15-0A47-8176-72B7302E9A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214E8A-ED4B-0D4A-89CF-DB636CD97126}" type="datetimeFigureOut">
              <a:rPr lang="en-US" smtClean="0"/>
              <a:t>11/8/22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F2E53-E91C-2343-8007-CBCF2BD7DA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D797AC-C13A-9F40-BAB1-9CE7C2813C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48D491-3E75-1340-9910-FC73CD22F1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74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strochymist.org/astrochymist_ism.html" TargetMode="Externa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Methanol" TargetMode="External"/><Relationship Id="rId13" Type="http://schemas.openxmlformats.org/officeDocument/2006/relationships/hyperlink" Target="https://en.wikipedia.org/wiki/MWC_349" TargetMode="External"/><Relationship Id="rId3" Type="http://schemas.openxmlformats.org/officeDocument/2006/relationships/hyperlink" Target="https://en.wikipedia.org/wiki/OH_masers" TargetMode="External"/><Relationship Id="rId7" Type="http://schemas.openxmlformats.org/officeDocument/2006/relationships/hyperlink" Target="https://en.wikipedia.org/wiki/Ammonia" TargetMode="External"/><Relationship Id="rId12" Type="http://schemas.openxmlformats.org/officeDocument/2006/relationships/hyperlink" Target="https://en.wikipedia.org/wiki/Hydrogen_cyanide" TargetMode="External"/><Relationship Id="rId2" Type="http://schemas.openxmlformats.org/officeDocument/2006/relationships/hyperlink" Target="https://en.wikipedia.org/wiki/Astrophysical_maser#cite_note-9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n.wikipedia.org/wiki/Properties_of_water" TargetMode="External"/><Relationship Id="rId11" Type="http://schemas.openxmlformats.org/officeDocument/2006/relationships/hyperlink" Target="https://en.wikipedia.org/wiki/Silicon_monoxide" TargetMode="External"/><Relationship Id="rId5" Type="http://schemas.openxmlformats.org/officeDocument/2006/relationships/hyperlink" Target="https://en.wikipedia.org/wiki/Formaldehyde" TargetMode="External"/><Relationship Id="rId15" Type="http://schemas.openxmlformats.org/officeDocument/2006/relationships/hyperlink" Target="https://en.wikipedia.org/wiki/Astrophysical_maser#cite_note-12" TargetMode="External"/><Relationship Id="rId10" Type="http://schemas.openxmlformats.org/officeDocument/2006/relationships/hyperlink" Target="https://en.wikipedia.org/wiki/Astrophysical_maser#cite_note-11" TargetMode="External"/><Relationship Id="rId4" Type="http://schemas.openxmlformats.org/officeDocument/2006/relationships/hyperlink" Target="https://en.wikipedia.org/wiki/Methylidyne_radical" TargetMode="External"/><Relationship Id="rId9" Type="http://schemas.openxmlformats.org/officeDocument/2006/relationships/hyperlink" Target="https://en.wikipedia.org/wiki/Astrophysical_maser#cite_note-10" TargetMode="External"/><Relationship Id="rId14" Type="http://schemas.openxmlformats.org/officeDocument/2006/relationships/hyperlink" Target="https://en.wikipedia.org/wiki/Carbon_monosulfide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A9136-3598-3C46-A5AD-350DB78ADA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Molecules &amp; Molecular clouds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E0D7AF-E662-C04E-8C56-6450CF9EE76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4460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E001B-78CC-9342-9B8B-40234905A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…continued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F7376D-2E8E-784E-911B-F6F74C9CC7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Townes and students discovered NH</a:t>
            </a:r>
            <a:r>
              <a:rPr lang="en-US" baseline="-25000" dirty="0"/>
              <a:t>3</a:t>
            </a:r>
            <a:r>
              <a:rPr lang="en-US" dirty="0"/>
              <a:t> (1968)  H</a:t>
            </a:r>
            <a:r>
              <a:rPr lang="en-US" baseline="-25000" dirty="0"/>
              <a:t>2</a:t>
            </a:r>
            <a:r>
              <a:rPr lang="en-US" dirty="0"/>
              <a:t>0 (1969)</a:t>
            </a:r>
          </a:p>
          <a:p>
            <a:r>
              <a:rPr lang="en-US" dirty="0"/>
              <a:t>Wilson, </a:t>
            </a:r>
            <a:r>
              <a:rPr lang="en-US" dirty="0" err="1"/>
              <a:t>Jefferts</a:t>
            </a:r>
            <a:r>
              <a:rPr lang="en-US" dirty="0"/>
              <a:t>, Penzias discover intense CO emission (1970)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E6F9F8-24D8-2142-905B-963FD3DB12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348" y="3090896"/>
            <a:ext cx="10272644" cy="30199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2A1DE23-BDD3-3D4A-8ED2-F5211D5C0188}"/>
              </a:ext>
            </a:extLst>
          </p:cNvPr>
          <p:cNvSpPr txBox="1"/>
          <p:nvPr/>
        </p:nvSpPr>
        <p:spPr>
          <a:xfrm>
            <a:off x="3507430" y="6094885"/>
            <a:ext cx="6737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Note: Paper is 2 pages long. The abstract is one one sentence (above).</a:t>
            </a:r>
          </a:p>
        </p:txBody>
      </p:sp>
    </p:spTree>
    <p:extLst>
      <p:ext uri="{BB962C8B-B14F-4D97-AF65-F5344CB8AC3E}">
        <p14:creationId xmlns:p14="http://schemas.microsoft.com/office/powerpoint/2010/main" val="5986373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BF6C0-492C-9942-9370-FFAE29EDD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Molecular Hydrogen (Rocket Flight)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71A4A1-9F00-0549-B8EA-4237040F6D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012950"/>
            <a:ext cx="7670800" cy="45015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44D937F-AB25-534C-8B3B-40E9404F6654}"/>
              </a:ext>
            </a:extLst>
          </p:cNvPr>
          <p:cNvSpPr txBox="1"/>
          <p:nvPr/>
        </p:nvSpPr>
        <p:spPr>
          <a:xfrm>
            <a:off x="9372600" y="6050280"/>
            <a:ext cx="1701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Carruthers 1970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DB58DA-55D0-CE4C-8019-71E5BEE53378}"/>
              </a:ext>
            </a:extLst>
          </p:cNvPr>
          <p:cNvSpPr txBox="1"/>
          <p:nvPr/>
        </p:nvSpPr>
        <p:spPr>
          <a:xfrm>
            <a:off x="8451198" y="4709161"/>
            <a:ext cx="3131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absorption spec. of </a:t>
            </a:r>
            <a:r>
              <a:rPr lang="en-US" dirty="0">
                <a:sym typeface="Symbol" pitchFamily="2" charset="2"/>
              </a:rPr>
              <a:t> </a:t>
            </a:r>
            <a:r>
              <a:rPr lang="en-US" dirty="0" err="1"/>
              <a:t>Persei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708422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FE4340-A457-444B-8E9D-384FA92A92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2756" y="0"/>
            <a:ext cx="5006488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8A7C6F-C8C5-984D-9046-D255DCE20A49}"/>
              </a:ext>
            </a:extLst>
          </p:cNvPr>
          <p:cNvSpPr txBox="1"/>
          <p:nvPr/>
        </p:nvSpPr>
        <p:spPr>
          <a:xfrm>
            <a:off x="853440" y="594360"/>
            <a:ext cx="2098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Molecular Hydrogen</a:t>
            </a:r>
          </a:p>
        </p:txBody>
      </p:sp>
    </p:spTree>
    <p:extLst>
      <p:ext uri="{BB962C8B-B14F-4D97-AF65-F5344CB8AC3E}">
        <p14:creationId xmlns:p14="http://schemas.microsoft.com/office/powerpoint/2010/main" val="24370998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974C8-8C42-A147-A019-6ADC3018F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Gerhard Herzberg (Nobel Laureate)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8E5E6F-67DC-2443-A172-7CDDD4ACE5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323" y="1584960"/>
            <a:ext cx="9054157" cy="7404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FDED4D-47EB-9340-8C6C-1B218E5D40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02" y="2286000"/>
            <a:ext cx="9326088" cy="357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0283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4AD0B3C-FA2E-754B-B89B-755FD93F22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4520" y="50168"/>
            <a:ext cx="8468658" cy="653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8123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484C80-8E4C-004D-8568-49B6D4656F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4926" y="0"/>
            <a:ext cx="8682148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05944EB-C339-5E41-9BAB-2D2DA00F1192}"/>
              </a:ext>
            </a:extLst>
          </p:cNvPr>
          <p:cNvSpPr txBox="1"/>
          <p:nvPr/>
        </p:nvSpPr>
        <p:spPr>
          <a:xfrm>
            <a:off x="655320" y="411480"/>
            <a:ext cx="6065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Hydrogen, though simple, has a complex energy level diagram!</a:t>
            </a:r>
          </a:p>
        </p:txBody>
      </p:sp>
    </p:spTree>
    <p:extLst>
      <p:ext uri="{BB962C8B-B14F-4D97-AF65-F5344CB8AC3E}">
        <p14:creationId xmlns:p14="http://schemas.microsoft.com/office/powerpoint/2010/main" val="42325284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88408-BA1F-EC4B-BB40-6042B7906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very first molecule in the Universe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6CB915-73DD-8D43-B146-86015E6BFA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911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99E5848-AE5E-7442-AE95-41F035750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5840" y="118110"/>
            <a:ext cx="9966960" cy="2258695"/>
          </a:xfrm>
        </p:spPr>
        <p:txBody>
          <a:bodyPr/>
          <a:lstStyle/>
          <a:p>
            <a:r>
              <a:rPr lang="en-US" dirty="0"/>
              <a:t>When the Universe was hot with Hydrogen ionized</a:t>
            </a:r>
          </a:p>
          <a:p>
            <a:pPr lvl="1"/>
            <a:r>
              <a:rPr lang="en-US" dirty="0"/>
              <a:t>He + H</a:t>
            </a:r>
            <a:r>
              <a:rPr lang="en-US" baseline="30000" dirty="0"/>
              <a:t>+</a:t>
            </a:r>
            <a:r>
              <a:rPr lang="en-US" dirty="0"/>
              <a:t> → </a:t>
            </a:r>
            <a:r>
              <a:rPr lang="en-US" dirty="0" err="1"/>
              <a:t>HeH</a:t>
            </a:r>
            <a:r>
              <a:rPr lang="en-US" baseline="30000" dirty="0"/>
              <a:t>+</a:t>
            </a:r>
            <a:r>
              <a:rPr lang="en-US" dirty="0"/>
              <a:t> + h</a:t>
            </a:r>
            <a:r>
              <a:rPr lang="el-GR" dirty="0"/>
              <a:t>ν </a:t>
            </a:r>
            <a:endParaRPr lang="en-US" dirty="0"/>
          </a:p>
          <a:p>
            <a:r>
              <a:rPr lang="en-US" dirty="0"/>
              <a:t>As recombination proceeds</a:t>
            </a:r>
          </a:p>
          <a:p>
            <a:pPr lvl="1"/>
            <a:r>
              <a:rPr lang="en-US" dirty="0" err="1"/>
              <a:t>HeH</a:t>
            </a:r>
            <a:r>
              <a:rPr lang="en-US" baseline="30000" dirty="0"/>
              <a:t>+ </a:t>
            </a:r>
            <a:r>
              <a:rPr lang="en-US" dirty="0"/>
              <a:t>+ e</a:t>
            </a:r>
            <a:r>
              <a:rPr lang="en-US" baseline="30000" dirty="0"/>
              <a:t>-</a:t>
            </a:r>
            <a:r>
              <a:rPr lang="en-US" dirty="0"/>
              <a:t> → He + H </a:t>
            </a:r>
          </a:p>
          <a:p>
            <a:pPr lvl="1"/>
            <a:r>
              <a:rPr lang="en-US" dirty="0" err="1"/>
              <a:t>HeH</a:t>
            </a:r>
            <a:r>
              <a:rPr lang="en-US" baseline="30000" dirty="0"/>
              <a:t>+</a:t>
            </a:r>
            <a:r>
              <a:rPr lang="en-US" dirty="0"/>
              <a:t> + H → H</a:t>
            </a:r>
            <a:r>
              <a:rPr lang="en-US" baseline="-25000" dirty="0"/>
              <a:t>2</a:t>
            </a:r>
            <a:r>
              <a:rPr lang="en-US" baseline="30000" dirty="0"/>
              <a:t>+</a:t>
            </a:r>
            <a:r>
              <a:rPr lang="en-US" dirty="0"/>
              <a:t> + He </a:t>
            </a:r>
          </a:p>
          <a:p>
            <a:endParaRPr lang="en-US" dirty="0"/>
          </a:p>
          <a:p>
            <a:endParaRPr lang="el-GR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7" name="Picture 3" descr="page7image43108176">
            <a:extLst>
              <a:ext uri="{FF2B5EF4-FFF2-40B4-BE49-F238E27FC236}">
                <a16:creationId xmlns:a16="http://schemas.microsoft.com/office/drawing/2014/main" id="{2220EC01-286F-A843-87E5-47DC51C6E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77" y="3154680"/>
            <a:ext cx="5704243" cy="307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51E4C76-0B57-D647-9171-C3AC2FE318F2}"/>
              </a:ext>
            </a:extLst>
          </p:cNvPr>
          <p:cNvSpPr txBox="1"/>
          <p:nvPr/>
        </p:nvSpPr>
        <p:spPr>
          <a:xfrm>
            <a:off x="7574280" y="3413760"/>
            <a:ext cx="42676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SOFIA observations towards NGC7027 (PN) by </a:t>
            </a:r>
            <a:r>
              <a:rPr lang="en-US" dirty="0" err="1"/>
              <a:t>Gusten</a:t>
            </a:r>
            <a:r>
              <a:rPr lang="en-US" dirty="0"/>
              <a:t> et al.</a:t>
            </a:r>
          </a:p>
        </p:txBody>
      </p:sp>
    </p:spTree>
    <p:extLst>
      <p:ext uri="{BB962C8B-B14F-4D97-AF65-F5344CB8AC3E}">
        <p14:creationId xmlns:p14="http://schemas.microsoft.com/office/powerpoint/2010/main" val="3677171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117A7-7EC2-3744-BC72-0AA4EC42B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chance to become famous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C7A21A-B635-314B-B5E6-448240E02F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1114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B97C474-5FAE-D844-8FAC-F2C5D6C8DC43}"/>
              </a:ext>
            </a:extLst>
          </p:cNvPr>
          <p:cNvSpPr txBox="1"/>
          <p:nvPr/>
        </p:nvSpPr>
        <p:spPr>
          <a:xfrm>
            <a:off x="10027920" y="6339840"/>
            <a:ext cx="1917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Gerhard Herzberg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5994DB-99F2-2244-9600-0623F08A6C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071" y="303456"/>
            <a:ext cx="8848921" cy="640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0518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F37F8A0-F457-544D-A0A3-C51FD385E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 of interstellar molecules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EF37F0-3837-0C4F-98C8-9EEEF1C869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3713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58F5D-589A-764A-BA8F-5E5D9FDC0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Diffuse Interstellar Bands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875699-3BD5-B046-AE5C-B2F82BE5F3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766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C56C15B-47D8-3D48-955C-370EA81B7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Diffuse Interstellar bands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6571E2E-0CC3-8F48-9FAB-B10CF912A4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story again starts with high dispersion spectra of early type stars are Mt. Wilson (100-inch).</a:t>
            </a:r>
          </a:p>
          <a:p>
            <a:pPr lvl="1"/>
            <a:r>
              <a:rPr lang="en-US" dirty="0"/>
              <a:t>Merrill, Sanford, Wilson, Burwell (1937) report unidentified lines </a:t>
            </a:r>
          </a:p>
          <a:p>
            <a:pPr lvl="1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09D119-9DA8-FB42-9DF4-A082909EF3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3500" y="3288030"/>
            <a:ext cx="4445000" cy="3492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47F822A-EB7E-0F42-9866-C70B911F8EC7}"/>
              </a:ext>
            </a:extLst>
          </p:cNvPr>
          <p:cNvSpPr txBox="1"/>
          <p:nvPr/>
        </p:nvSpPr>
        <p:spPr>
          <a:xfrm>
            <a:off x="9530080" y="6400800"/>
            <a:ext cx="1745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Wilson (Victoria)</a:t>
            </a:r>
          </a:p>
        </p:txBody>
      </p:sp>
    </p:spTree>
    <p:extLst>
      <p:ext uri="{BB962C8B-B14F-4D97-AF65-F5344CB8AC3E}">
        <p14:creationId xmlns:p14="http://schemas.microsoft.com/office/powerpoint/2010/main" val="22831779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3CE40D-4F47-CB48-999E-E2593AB618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65" y="320040"/>
            <a:ext cx="11968130" cy="17983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B894BAA-7F65-0943-BF4F-AF53CD3E78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6930" y="3048000"/>
            <a:ext cx="6096000" cy="32512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987CA21-7E71-194B-9441-754279A105DD}"/>
              </a:ext>
            </a:extLst>
          </p:cNvPr>
          <p:cNvSpPr txBox="1"/>
          <p:nvPr/>
        </p:nvSpPr>
        <p:spPr>
          <a:xfrm>
            <a:off x="1092200" y="3263900"/>
            <a:ext cx="36425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 high spectral resolution the DIBs</a:t>
            </a:r>
          </a:p>
          <a:p>
            <a:r>
              <a:rPr lang="en-US" dirty="0"/>
              <a:t>are resolved  with hints of rotational </a:t>
            </a:r>
          </a:p>
          <a:p>
            <a:r>
              <a:rPr lang="en-US" dirty="0"/>
              <a:t>lines.</a:t>
            </a:r>
          </a:p>
        </p:txBody>
      </p:sp>
    </p:spTree>
    <p:extLst>
      <p:ext uri="{BB962C8B-B14F-4D97-AF65-F5344CB8AC3E}">
        <p14:creationId xmlns:p14="http://schemas.microsoft.com/office/powerpoint/2010/main" val="25330660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8FECB-6D09-614D-A395-F2788A471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Polycyclic hydrocarbons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9E5FF5-A3C4-F743-9902-C6E988BD85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0" y="1663700"/>
            <a:ext cx="5642820" cy="490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0410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B820282-9660-834A-AEC9-F47476F6F7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DIBs: Your chance to become famous (once again)</a:t>
            </a:r>
          </a:p>
        </p:txBody>
      </p:sp>
    </p:spTree>
    <p:extLst>
      <p:ext uri="{BB962C8B-B14F-4D97-AF65-F5344CB8AC3E}">
        <p14:creationId xmlns:p14="http://schemas.microsoft.com/office/powerpoint/2010/main" val="33529533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8D15D3F-3F99-954E-8A3F-CB894E312C4F}"/>
              </a:ext>
            </a:extLst>
          </p:cNvPr>
          <p:cNvSpPr txBox="1"/>
          <p:nvPr/>
        </p:nvSpPr>
        <p:spPr>
          <a:xfrm>
            <a:off x="2458720" y="2926080"/>
            <a:ext cx="70305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hlinkClick r:id="rId2"/>
              </a:rPr>
              <a:t>List of Astrophysical</a:t>
            </a:r>
            <a:r>
              <a:rPr lang="en-US" sz="2000" dirty="0">
                <a:hlinkClick r:id="rId2"/>
              </a:rPr>
              <a:t> </a:t>
            </a:r>
            <a:r>
              <a:rPr lang="en-US" sz="4000" dirty="0">
                <a:hlinkClick r:id="rId2"/>
              </a:rPr>
              <a:t>Molecules </a:t>
            </a:r>
            <a:endParaRPr lang="en-US" sz="2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7039084-80AE-4144-8007-F2FD08CEAF0B}"/>
              </a:ext>
            </a:extLst>
          </p:cNvPr>
          <p:cNvSpPr/>
          <p:nvPr/>
        </p:nvSpPr>
        <p:spPr>
          <a:xfrm>
            <a:off x="3525905" y="3975854"/>
            <a:ext cx="51401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www.astrochymist.org</a:t>
            </a:r>
            <a:r>
              <a:rPr lang="en-US" dirty="0"/>
              <a:t>/</a:t>
            </a:r>
            <a:r>
              <a:rPr lang="en-US" dirty="0" err="1"/>
              <a:t>astrochymist_ism.html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10165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67531E1-59D0-1F48-832F-5E57AA2EC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Astrophysical Masers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E02085-6FF4-7442-A65A-714B345BDC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1966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2C53DFF-9567-B849-9636-BEF0C922AD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00" y="559319"/>
            <a:ext cx="6838950" cy="60294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5D7DA6-D908-8E40-9DB8-06DBABF9EC56}"/>
              </a:ext>
            </a:extLst>
          </p:cNvPr>
          <p:cNvSpPr txBox="1"/>
          <p:nvPr/>
        </p:nvSpPr>
        <p:spPr>
          <a:xfrm>
            <a:off x="8981440" y="2641600"/>
            <a:ext cx="29208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Weaver, Williams Dieter, </a:t>
            </a:r>
            <a:r>
              <a:rPr lang="en-US" dirty="0" err="1"/>
              <a:t>Lum</a:t>
            </a:r>
            <a:endParaRPr lang="en-US" dirty="0"/>
          </a:p>
          <a:p>
            <a:r>
              <a:rPr lang="en-US" dirty="0"/>
              <a:t>(1965)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A7D9BC1-6914-3842-9B98-2BE13B7D16D7}"/>
              </a:ext>
            </a:extLst>
          </p:cNvPr>
          <p:cNvSpPr txBox="1"/>
          <p:nvPr/>
        </p:nvSpPr>
        <p:spPr>
          <a:xfrm>
            <a:off x="8280400" y="889000"/>
            <a:ext cx="34338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Hat Creek Radio Observatory</a:t>
            </a:r>
          </a:p>
          <a:p>
            <a:r>
              <a:rPr lang="en-US" dirty="0"/>
              <a:t>(UC Berkeley)</a:t>
            </a:r>
          </a:p>
        </p:txBody>
      </p:sp>
    </p:spTree>
    <p:extLst>
      <p:ext uri="{BB962C8B-B14F-4D97-AF65-F5344CB8AC3E}">
        <p14:creationId xmlns:p14="http://schemas.microsoft.com/office/powerpoint/2010/main" val="26759370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A4E3D01-C0B3-B04A-B159-1E56EAE1C600}"/>
              </a:ext>
            </a:extLst>
          </p:cNvPr>
          <p:cNvSpPr/>
          <p:nvPr/>
        </p:nvSpPr>
        <p:spPr>
          <a:xfrm>
            <a:off x="2679700" y="314742"/>
            <a:ext cx="6096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The following species have been observed in stimulated emission from astronomical environments:</a:t>
            </a:r>
            <a:r>
              <a:rPr lang="en-US" baseline="30000" dirty="0">
                <a:hlinkClick r:id="rId2"/>
              </a:rPr>
              <a:t>[9]</a:t>
            </a:r>
            <a:r>
              <a:rPr lang="en-US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hlinkClick r:id="rId3" tooltip="OH masers"/>
              </a:rPr>
              <a:t>OH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hlinkClick r:id="rId4" tooltip="Methylidyne radical"/>
              </a:rPr>
              <a:t>CH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hlinkClick r:id="rId5" tooltip="Formaldehyde"/>
              </a:rPr>
              <a:t>H</a:t>
            </a:r>
            <a:r>
              <a:rPr lang="en-US" baseline="-25000" dirty="0">
                <a:hlinkClick r:id="rId5" tooltip="Formaldehyde"/>
              </a:rPr>
              <a:t>2</a:t>
            </a:r>
            <a:r>
              <a:rPr lang="en-US" dirty="0">
                <a:hlinkClick r:id="rId5" tooltip="Formaldehyde"/>
              </a:rPr>
              <a:t>CO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hlinkClick r:id="rId6" tooltip="Properties of water"/>
              </a:rPr>
              <a:t>H</a:t>
            </a:r>
            <a:r>
              <a:rPr lang="en-US" baseline="-25000" dirty="0">
                <a:hlinkClick r:id="rId6" tooltip="Properties of water"/>
              </a:rPr>
              <a:t>2</a:t>
            </a:r>
            <a:r>
              <a:rPr lang="en-US" dirty="0">
                <a:hlinkClick r:id="rId6" tooltip="Properties of water"/>
              </a:rPr>
              <a:t>O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hlinkClick r:id="rId7" tooltip="Ammonia"/>
              </a:rPr>
              <a:t>NH</a:t>
            </a:r>
            <a:r>
              <a:rPr lang="en-US" baseline="-25000" dirty="0">
                <a:hlinkClick r:id="rId7" tooltip="Ammonia"/>
              </a:rPr>
              <a:t>3</a:t>
            </a:r>
            <a:r>
              <a:rPr lang="en-US" dirty="0"/>
              <a:t>, </a:t>
            </a:r>
            <a:r>
              <a:rPr lang="en-US" baseline="30000" dirty="0"/>
              <a:t>15</a:t>
            </a:r>
            <a:r>
              <a:rPr lang="en-US" dirty="0"/>
              <a:t>NH</a:t>
            </a:r>
            <a:r>
              <a:rPr lang="en-US" baseline="-25000" dirty="0"/>
              <a:t>3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hlinkClick r:id="rId8" tooltip="Methanol"/>
              </a:rPr>
              <a:t>CH</a:t>
            </a:r>
            <a:r>
              <a:rPr lang="en-US" baseline="-25000" dirty="0">
                <a:hlinkClick r:id="rId8" tooltip="Methanol"/>
              </a:rPr>
              <a:t>3</a:t>
            </a:r>
            <a:r>
              <a:rPr lang="en-US" dirty="0">
                <a:hlinkClick r:id="rId8" tooltip="Methanol"/>
              </a:rPr>
              <a:t>OH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HNCNH</a:t>
            </a:r>
            <a:r>
              <a:rPr lang="en-US" baseline="30000" dirty="0">
                <a:hlinkClick r:id="rId9"/>
              </a:rPr>
              <a:t>[10]</a:t>
            </a:r>
            <a:r>
              <a:rPr lang="en-US" baseline="30000" dirty="0">
                <a:hlinkClick r:id="rId10"/>
              </a:rPr>
              <a:t>[11]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err="1"/>
              <a:t>SiS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HC</a:t>
            </a:r>
            <a:r>
              <a:rPr lang="en-US" baseline="-25000" dirty="0"/>
              <a:t>3</a:t>
            </a:r>
            <a:r>
              <a:rPr lang="en-US" dirty="0"/>
              <a:t>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hlinkClick r:id="rId11" tooltip="Silicon monoxide"/>
              </a:rPr>
              <a:t>SiO</a:t>
            </a:r>
            <a:r>
              <a:rPr lang="en-US" dirty="0"/>
              <a:t>, </a:t>
            </a:r>
            <a:r>
              <a:rPr lang="en-US" baseline="30000" dirty="0"/>
              <a:t>29</a:t>
            </a:r>
            <a:r>
              <a:rPr lang="en-US" dirty="0"/>
              <a:t>SiO, </a:t>
            </a:r>
            <a:r>
              <a:rPr lang="en-US" baseline="30000" dirty="0"/>
              <a:t>30</a:t>
            </a:r>
            <a:r>
              <a:rPr lang="en-US" dirty="0"/>
              <a:t>SiO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hlinkClick r:id="rId12" tooltip="Hydrogen cyanide"/>
              </a:rPr>
              <a:t>HCN</a:t>
            </a:r>
            <a:r>
              <a:rPr lang="en-US" dirty="0"/>
              <a:t>, H</a:t>
            </a:r>
            <a:r>
              <a:rPr lang="en-US" baseline="30000" dirty="0"/>
              <a:t>13</a:t>
            </a:r>
            <a:r>
              <a:rPr lang="en-US" dirty="0"/>
              <a:t>CN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H (in </a:t>
            </a:r>
            <a:r>
              <a:rPr lang="en-US" dirty="0">
                <a:hlinkClick r:id="rId13" tooltip="MWC 349"/>
              </a:rPr>
              <a:t>MWC 349</a:t>
            </a:r>
            <a:r>
              <a:rPr lang="en-US" dirty="0"/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hlinkClick r:id="rId14" tooltip="Carbon monosulfide"/>
              </a:rPr>
              <a:t>CS</a:t>
            </a:r>
            <a:r>
              <a:rPr lang="en-US" baseline="30000" dirty="0">
                <a:hlinkClick r:id="rId15"/>
              </a:rPr>
              <a:t>[12]</a:t>
            </a:r>
            <a:r>
              <a:rPr lang="en-US" baseline="30000" dirty="0"/>
              <a:t>T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E8513A-A97E-8640-9317-76CA4AAEAAA7}"/>
              </a:ext>
            </a:extLst>
          </p:cNvPr>
          <p:cNvSpPr txBox="1"/>
          <p:nvPr/>
        </p:nvSpPr>
        <p:spPr>
          <a:xfrm>
            <a:off x="1524000" y="4991100"/>
            <a:ext cx="10029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Locations: solar system moons, comets, star-forming regions, shocked regions, late type stars, SMBH disks </a:t>
            </a:r>
          </a:p>
        </p:txBody>
      </p:sp>
    </p:spTree>
    <p:extLst>
      <p:ext uri="{BB962C8B-B14F-4D97-AF65-F5344CB8AC3E}">
        <p14:creationId xmlns:p14="http://schemas.microsoft.com/office/powerpoint/2010/main" val="32620914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D80F44A-2928-AA45-A04A-41CFC1B88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Giant Molecular Clouds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AA57A5-3EEA-6A42-9D39-0C3DA4B6FF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3822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0C4248E-F0F7-D64B-B447-6D88E4F895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0" y="336550"/>
            <a:ext cx="5588000" cy="618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917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BE4B1-09AA-A040-8A2B-F7E7274E5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Galactic Distribution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82E7B83-9834-0246-A27B-9BAFBE18B3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3360658" y="1201616"/>
            <a:ext cx="4667991" cy="6040931"/>
          </a:xfrm>
        </p:spPr>
      </p:pic>
    </p:spTree>
    <p:extLst>
      <p:ext uri="{BB962C8B-B14F-4D97-AF65-F5344CB8AC3E}">
        <p14:creationId xmlns:p14="http://schemas.microsoft.com/office/powerpoint/2010/main" val="30803750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280A533-B877-B14C-8FA2-0EBE6D6B81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8361" y="272630"/>
            <a:ext cx="6866141" cy="6585370"/>
          </a:xfrm>
        </p:spPr>
      </p:pic>
    </p:spTree>
    <p:extLst>
      <p:ext uri="{BB962C8B-B14F-4D97-AF65-F5344CB8AC3E}">
        <p14:creationId xmlns:p14="http://schemas.microsoft.com/office/powerpoint/2010/main" val="21820901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7B4F81-71AA-504D-916B-33BC3CF3C5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894" y="163827"/>
            <a:ext cx="9776434" cy="43736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7BA2FC2-CD83-5F4F-81A1-B74116E7A634}"/>
              </a:ext>
            </a:extLst>
          </p:cNvPr>
          <p:cNvSpPr txBox="1"/>
          <p:nvPr/>
        </p:nvSpPr>
        <p:spPr>
          <a:xfrm>
            <a:off x="1173193" y="5572664"/>
            <a:ext cx="9657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Other methods to detect dense molecular regions: long wavelength IR radiation, gamma-rays  (</a:t>
            </a:r>
            <a:r>
              <a:rPr lang="en-US" dirty="0" err="1"/>
              <a:t>pions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17802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E2CE2-9C16-A149-B5F2-66EE5DBBC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Linewidth-size relation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C6089B3-387C-6E4C-B005-A0560E7A13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11880" y="1779512"/>
            <a:ext cx="7242286" cy="4586782"/>
          </a:xfrm>
        </p:spPr>
      </p:pic>
    </p:spTree>
    <p:extLst>
      <p:ext uri="{BB962C8B-B14F-4D97-AF65-F5344CB8AC3E}">
        <p14:creationId xmlns:p14="http://schemas.microsoft.com/office/powerpoint/2010/main" val="28818883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7EADC-3A48-0C44-B65F-B399923EB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Magnetic </a:t>
            </a:r>
            <a:r>
              <a:rPr lang="en-US"/>
              <a:t>Field Strength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94069EA-5EA4-C247-A905-2A34C7B777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3344581" y="1099274"/>
            <a:ext cx="5027947" cy="6506756"/>
          </a:xfrm>
        </p:spPr>
      </p:pic>
    </p:spTree>
    <p:extLst>
      <p:ext uri="{BB962C8B-B14F-4D97-AF65-F5344CB8AC3E}">
        <p14:creationId xmlns:p14="http://schemas.microsoft.com/office/powerpoint/2010/main" val="38750511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997F5B-170F-1D41-9573-BD9253F2F5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1" y="150013"/>
            <a:ext cx="9427130" cy="687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5397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9279F1-8BBC-4D4E-BF39-3D994A21F7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9543" y="226786"/>
            <a:ext cx="6858000" cy="6437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2437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70F737F-1599-674B-84B7-2C6153024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discovery begins with Mt. Wilson!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8CE51EE-D4B6-2A42-973A-0A7E43C07B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Dunham &amp; Adams (1937) obtain high resolution spectrum of early stars with the goal of studying interstellar lines</a:t>
            </a:r>
          </a:p>
          <a:p>
            <a:r>
              <a:rPr lang="en-US" dirty="0"/>
              <a:t>They detected lines of strong lines of </a:t>
            </a:r>
            <a:r>
              <a:rPr lang="en-US" dirty="0" err="1"/>
              <a:t>Ti</a:t>
            </a:r>
            <a:r>
              <a:rPr lang="en-US" baseline="30000" dirty="0"/>
              <a:t>+</a:t>
            </a:r>
            <a:r>
              <a:rPr lang="en-US" dirty="0"/>
              <a:t> in the region 3073-3275 Angstrom.</a:t>
            </a:r>
          </a:p>
          <a:p>
            <a:pPr lvl="1"/>
            <a:r>
              <a:rPr lang="en-US" dirty="0"/>
              <a:t>The authors noted that the only optical transitions were from the ground state, </a:t>
            </a:r>
            <a:r>
              <a:rPr lang="en-US" baseline="30000" dirty="0"/>
              <a:t>4</a:t>
            </a:r>
            <a:r>
              <a:rPr lang="en-US" dirty="0"/>
              <a:t>F</a:t>
            </a:r>
            <a:r>
              <a:rPr lang="en-US" baseline="-25000" dirty="0"/>
              <a:t>3/2</a:t>
            </a:r>
            <a:r>
              <a:rPr lang="en-US" dirty="0"/>
              <a:t> where stronger transitions from </a:t>
            </a:r>
            <a:r>
              <a:rPr lang="en-US" baseline="30000" dirty="0"/>
              <a:t>4</a:t>
            </a:r>
            <a:r>
              <a:rPr lang="en-US" dirty="0"/>
              <a:t>F</a:t>
            </a:r>
            <a:r>
              <a:rPr lang="en-US" baseline="-25000" dirty="0"/>
              <a:t>5/2</a:t>
            </a:r>
            <a:r>
              <a:rPr lang="en-US" dirty="0"/>
              <a:t>,</a:t>
            </a:r>
            <a:r>
              <a:rPr lang="en-US" baseline="-25000" dirty="0"/>
              <a:t> </a:t>
            </a:r>
            <a:r>
              <a:rPr lang="en-US" baseline="30000" dirty="0"/>
              <a:t>4</a:t>
            </a:r>
            <a:r>
              <a:rPr lang="en-US" dirty="0"/>
              <a:t>F</a:t>
            </a:r>
            <a:r>
              <a:rPr lang="en-US" baseline="-25000" dirty="0"/>
              <a:t> 7/2</a:t>
            </a:r>
            <a:r>
              <a:rPr lang="en-US" dirty="0"/>
              <a:t>, and</a:t>
            </a:r>
            <a:r>
              <a:rPr lang="en-US" baseline="-25000" dirty="0"/>
              <a:t> </a:t>
            </a:r>
            <a:r>
              <a:rPr lang="en-US" baseline="30000" dirty="0"/>
              <a:t>4</a:t>
            </a:r>
            <a:r>
              <a:rPr lang="en-US" dirty="0"/>
              <a:t>F</a:t>
            </a:r>
            <a:r>
              <a:rPr lang="en-US" baseline="-25000" dirty="0"/>
              <a:t> 9/2</a:t>
            </a:r>
            <a:r>
              <a:rPr lang="en-US" dirty="0"/>
              <a:t> were not detected. The, authors concluded that  long wavelength fine structure lines must be radiated by the ISM!</a:t>
            </a:r>
          </a:p>
          <a:p>
            <a:pPr lvl="1"/>
            <a:r>
              <a:rPr lang="en-US" dirty="0"/>
              <a:t>Separately, quite a few lines were not identified </a:t>
            </a:r>
          </a:p>
          <a:p>
            <a:r>
              <a:rPr lang="en-US" dirty="0"/>
              <a:t>Swings &amp; Rosenfeld (Liege, Belgium) identified one with ground state of CH molecule (A2𝚫)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latin typeface="Calibri" panose="020F050202020403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5518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5CC3D-CECC-364D-B88C-274ACB4B7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… continued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5B0DE1-A0CF-9347-B1C3-4CE0DE2A1B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Adams (1941) gets a better spectrum from Mt. Wilson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McKellar (Canada) identifies three ground state lines of CH (B2</a:t>
            </a:r>
            <a:r>
              <a:rPr lang="en-US" sz="2400" dirty="0"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  <a:sym typeface="Symbol" pitchFamily="2" charset="2"/>
              </a:rPr>
              <a:t>-) </a:t>
            </a:r>
            <a:r>
              <a:rPr lang="en-US" dirty="0"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  <a:sym typeface="Symbol" pitchFamily="2" charset="2"/>
              </a:rPr>
              <a:t>and three lines from CN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  <a:sym typeface="Symbol" pitchFamily="2" charset="2"/>
              </a:rPr>
              <a:t>In 1941 Otto Struve organizes a meeting at Yerkes to sort out the remaining lines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  <a:sym typeface="Symbol" pitchFamily="2" charset="2"/>
              </a:rPr>
              <a:t>Herzberg goes back to Canada and identifies lines of CH+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  <a:sym typeface="Symbol" pitchFamily="2" charset="2"/>
              </a:rPr>
              <a:t>Notice this is a </a:t>
            </a:r>
            <a:r>
              <a:rPr lang="en-US" i="1" dirty="0"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  <a:sym typeface="Symbol" pitchFamily="2" charset="2"/>
              </a:rPr>
              <a:t>molecular 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75239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26C78-CF7E-2145-8C46-04415DB96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Uncovery</a:t>
            </a:r>
            <a:r>
              <a:rPr lang="en-US" dirty="0"/>
              <a:t> of 3-K background!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A6DE1C-3899-3C45-9CEA-6FF2CA0C8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9029" y="1532827"/>
            <a:ext cx="6346371" cy="5331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1546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46E32-4FE1-8F44-8462-460039897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Radio Astronomy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3A38CA-84B2-984F-84AF-0FB39148C0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Townes and collaborators measure rotational ladder of OH in laboratory in 1955</a:t>
            </a:r>
          </a:p>
          <a:p>
            <a:r>
              <a:rPr lang="en-US" dirty="0"/>
              <a:t>Race is on to find OH in the heavens</a:t>
            </a:r>
          </a:p>
          <a:p>
            <a:r>
              <a:rPr lang="en-US" dirty="0"/>
              <a:t>Sandy </a:t>
            </a:r>
            <a:r>
              <a:rPr lang="en-US" dirty="0" err="1"/>
              <a:t>Weinreb</a:t>
            </a:r>
            <a:r>
              <a:rPr lang="en-US" dirty="0"/>
              <a:t>, for his PhD at MIT, builds first digital correlator to find hyperfine line of deuterium (1962)</a:t>
            </a:r>
          </a:p>
          <a:p>
            <a:pPr lvl="1"/>
            <a:r>
              <a:rPr lang="en-US" dirty="0"/>
              <a:t>Places upper limit on D/H in ISM</a:t>
            </a:r>
          </a:p>
          <a:p>
            <a:r>
              <a:rPr lang="en-US" dirty="0" err="1"/>
              <a:t>Weinreb</a:t>
            </a:r>
            <a:r>
              <a:rPr lang="en-US" dirty="0"/>
              <a:t>, Barrett, Meeks, Henry (1963) report OH in absorption against Cassiopeia A</a:t>
            </a:r>
          </a:p>
        </p:txBody>
      </p:sp>
    </p:spTree>
    <p:extLst>
      <p:ext uri="{BB962C8B-B14F-4D97-AF65-F5344CB8AC3E}">
        <p14:creationId xmlns:p14="http://schemas.microsoft.com/office/powerpoint/2010/main" val="6722222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401</TotalTime>
  <Words>614</Words>
  <Application>Microsoft Macintosh PowerPoint</Application>
  <PresentationFormat>Widescreen</PresentationFormat>
  <Paragraphs>78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MS Mincho</vt:lpstr>
      <vt:lpstr>Arial</vt:lpstr>
      <vt:lpstr>Calibri</vt:lpstr>
      <vt:lpstr>Calibri Light</vt:lpstr>
      <vt:lpstr>Symbol</vt:lpstr>
      <vt:lpstr>Office Theme</vt:lpstr>
      <vt:lpstr>Molecules &amp; Molecular clouds</vt:lpstr>
      <vt:lpstr>History of interstellar molecules</vt:lpstr>
      <vt:lpstr>PowerPoint Presentation</vt:lpstr>
      <vt:lpstr>PowerPoint Presentation</vt:lpstr>
      <vt:lpstr>PowerPoint Presentation</vt:lpstr>
      <vt:lpstr>The discovery begins with Mt. Wilson!</vt:lpstr>
      <vt:lpstr>… continued</vt:lpstr>
      <vt:lpstr>Uncovery of 3-K background!</vt:lpstr>
      <vt:lpstr>Radio Astronomy</vt:lpstr>
      <vt:lpstr>…continued</vt:lpstr>
      <vt:lpstr>Molecular Hydrogen (Rocket Flight)</vt:lpstr>
      <vt:lpstr>PowerPoint Presentation</vt:lpstr>
      <vt:lpstr>Gerhard Herzberg (Nobel Laureate) </vt:lpstr>
      <vt:lpstr>PowerPoint Presentation</vt:lpstr>
      <vt:lpstr>PowerPoint Presentation</vt:lpstr>
      <vt:lpstr>The very first molecule in the Universe</vt:lpstr>
      <vt:lpstr>PowerPoint Presentation</vt:lpstr>
      <vt:lpstr>Your chance to become famous</vt:lpstr>
      <vt:lpstr>PowerPoint Presentation</vt:lpstr>
      <vt:lpstr>Diffuse Interstellar Bands</vt:lpstr>
      <vt:lpstr>Diffuse Interstellar bands</vt:lpstr>
      <vt:lpstr>PowerPoint Presentation</vt:lpstr>
      <vt:lpstr>Polycyclic hydrocarbons</vt:lpstr>
      <vt:lpstr>DIBs: Your chance to become famous (once again)</vt:lpstr>
      <vt:lpstr>PowerPoint Presentation</vt:lpstr>
      <vt:lpstr>Astrophysical Masers</vt:lpstr>
      <vt:lpstr>PowerPoint Presentation</vt:lpstr>
      <vt:lpstr>PowerPoint Presentation</vt:lpstr>
      <vt:lpstr>Giant Molecular Clouds</vt:lpstr>
      <vt:lpstr>Galactic Distribution</vt:lpstr>
      <vt:lpstr>PowerPoint Presentation</vt:lpstr>
      <vt:lpstr>PowerPoint Presentation</vt:lpstr>
      <vt:lpstr>Linewidth-size relation</vt:lpstr>
      <vt:lpstr>Magnetic Field Strength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Molecular clouds</dc:title>
  <dc:creator>Microsoft Office User</dc:creator>
  <cp:lastModifiedBy>Microsoft Office User</cp:lastModifiedBy>
  <cp:revision>27</cp:revision>
  <dcterms:created xsi:type="dcterms:W3CDTF">2020-05-29T20:47:57Z</dcterms:created>
  <dcterms:modified xsi:type="dcterms:W3CDTF">2022-11-08T14:12:50Z</dcterms:modified>
</cp:coreProperties>
</file>