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6" r:id="rId6"/>
    <p:sldId id="259" r:id="rId7"/>
    <p:sldId id="260" r:id="rId8"/>
    <p:sldId id="263" r:id="rId9"/>
    <p:sldId id="264" r:id="rId10"/>
    <p:sldId id="265" r:id="rId11"/>
    <p:sldId id="268" r:id="rId12"/>
    <p:sldId id="269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2868"/>
  </p:normalViewPr>
  <p:slideViewPr>
    <p:cSldViewPr snapToGrid="0">
      <p:cViewPr varScale="1">
        <p:scale>
          <a:sx n="103" d="100"/>
          <a:sy n="103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A305-78B9-B848-9C89-C5693987C4E9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BE87-2589-F348-B861-4A5CFC072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E87-2589-F348-B861-4A5CFC072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959E-B3FB-657E-77AE-547E76B6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78B0-1664-4D6F-210F-22A2041A3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0F29C-8A44-C59D-9143-7EBA2B3D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D8A98-D735-16D9-D18F-B6EECFD3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264-D26D-6EEA-16B8-685B901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7E05-3E26-FBFC-8025-3230E4F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2CD7E-8C12-872C-5C22-E0A3ABCC9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8B65-7DDC-A94B-8E86-003B2EBB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C3CA-308A-DBB2-AFCE-9BF81CDC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5363-5A17-72DE-6B18-F11EF0AF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8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A5F74-EC39-DC41-D6A4-9E0BEF7AC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B1A0D-F3F7-68BE-7C45-F84CE2C5B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0B86E-5970-9702-BA25-87A24E01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CC92-D5C2-FEB3-B3CC-578F9B55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E59-BDC9-9C83-568E-F0F0B8D6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573D-1D17-30A2-CB6C-0C83AAF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B0DE-2384-80D7-50C2-35E3EA22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47A4-9343-058F-460A-F65DF384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5883-E9DA-E7A7-C851-4E7DFEB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A58D6-E77D-A1D7-B6A7-553171A6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793F-5B04-CD6E-383E-F1EB43D4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661E0-64F8-CCD0-57B5-812DFAD97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76ED5-39D4-34A8-B7AC-3D506F6C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3BF48-0BE5-E6F5-1047-07387912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5FC9-C233-1262-D413-9AC70794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3A88-FC48-B3D0-C619-428C61E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43F5-111F-66F4-4C5B-D54BB4F50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D5C92-F795-B2C4-8AEC-4EDD9B8F5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EDE4-DF27-EA39-FDCC-B7C33B44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3A1E2-E865-D399-CB60-88DC2E59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F8DCE-B8F1-EEC3-B92C-94235529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599C-5E9A-73FE-B171-927AD3F9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6EE1C-85FA-09A4-5F6E-B206E9BF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9402-D977-49DB-3DC6-E5BFB4A0E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3FFD5-E117-E73C-FFCA-8CA90B36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E6175-8EFE-D744-6338-D87A3D27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035BE-DFC1-AFA4-A821-6747BBA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461B2-7E19-88F0-0308-13D46C65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120AC-7557-4BFE-8A75-39D0B956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5144-1497-1D2D-3B71-93ED2F1F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DF09F-24D3-02AD-FF6B-01EB116B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3B8DD-CAE2-3BFE-9A6F-9E642296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9AF75-3DB2-CB5E-F942-5CEA9107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225F5-8C4F-80AB-CB7F-347EB6FD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AB573-D922-28EA-64A6-412E50F6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62510-C0CE-3086-4621-1B4AC719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C82-2068-AE3C-CB2A-2B4CC40C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0E8A-98F8-4046-76B3-62526D1E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FC843-7C5B-7B4C-3BB9-3BA982DCC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32FB9-5C20-FB0A-9D7A-E591978D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E34DB-8B23-AC49-25EA-1AA05759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C522-4E87-F96D-AA1C-98DFEB6B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3281-5A4D-5920-8085-983F6DF8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28A53-A099-3D37-7287-F05EC78DC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C6047-B796-66D4-31C0-740CA2272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1595-2667-807E-3963-8147E5A0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7C75-8A75-27A4-A732-55C419A0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DDFA3-0094-E23C-C734-325FF0AA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756A6-9513-5615-5052-8AE87906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396E-267B-F68E-C93E-B9663F1AA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FFE8-6C3A-BF19-997A-4960FB3A8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3B870-6139-B446-896A-D788207E52C4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6DBC-E475-5576-5C9E-CD485E503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52F0F-B9D7-5BC1-6C54-0B42684BF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38F59-A369-DC43-BADA-5E725462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EB1E-4873-A4AC-4044-D9E093B14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2D3D-3CC3-640A-3550-19D818DCD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5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5BFC4-6715-0450-992C-E78B7CDA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66" y="298440"/>
            <a:ext cx="8635752" cy="6559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8A531C-DB4A-2A21-7147-76C1FE2D770F}"/>
              </a:ext>
            </a:extLst>
          </p:cNvPr>
          <p:cNvSpPr txBox="1"/>
          <p:nvPr/>
        </p:nvSpPr>
        <p:spPr>
          <a:xfrm>
            <a:off x="8555276" y="663878"/>
            <a:ext cx="3845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H-burning center</a:t>
            </a:r>
          </a:p>
          <a:p>
            <a:r>
              <a:rPr lang="en-US" dirty="0"/>
              <a:t>2: end of H-burning </a:t>
            </a:r>
          </a:p>
          <a:p>
            <a:r>
              <a:rPr lang="en-US" dirty="0"/>
              <a:t>    core is convective. </a:t>
            </a:r>
          </a:p>
          <a:p>
            <a:r>
              <a:rPr lang="en-US" dirty="0"/>
              <a:t>    it rapidly contract</a:t>
            </a:r>
          </a:p>
          <a:p>
            <a:r>
              <a:rPr lang="en-US" dirty="0"/>
              <a:t>3: shell burning ignited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contrast, the core is radiative</a:t>
            </a:r>
          </a:p>
          <a:p>
            <a:r>
              <a:rPr lang="en-US" dirty="0"/>
              <a:t>in lower mass stars and so do not</a:t>
            </a:r>
          </a:p>
          <a:p>
            <a:r>
              <a:rPr lang="en-US" dirty="0"/>
              <a:t>contract rapidly upon reaching </a:t>
            </a:r>
          </a:p>
          <a:p>
            <a:r>
              <a:rPr lang="en-US" dirty="0"/>
              <a:t>point 2. </a:t>
            </a:r>
          </a:p>
        </p:txBody>
      </p:sp>
    </p:spTree>
    <p:extLst>
      <p:ext uri="{BB962C8B-B14F-4D97-AF65-F5344CB8AC3E}">
        <p14:creationId xmlns:p14="http://schemas.microsoft.com/office/powerpoint/2010/main" val="51883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EC955E-F076-CAA7-DF70-DB526DFE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3" y="-105507"/>
            <a:ext cx="9565107" cy="6837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F4FCB-EA01-9D32-0652-5CCC3E911E6E}"/>
              </a:ext>
            </a:extLst>
          </p:cNvPr>
          <p:cNvSpPr txBox="1"/>
          <p:nvPr/>
        </p:nvSpPr>
        <p:spPr>
          <a:xfrm>
            <a:off x="10780293" y="6087981"/>
            <a:ext cx="13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Misra+ 2020</a:t>
            </a:r>
          </a:p>
        </p:txBody>
      </p:sp>
    </p:spTree>
    <p:extLst>
      <p:ext uri="{BB962C8B-B14F-4D97-AF65-F5344CB8AC3E}">
        <p14:creationId xmlns:p14="http://schemas.microsoft.com/office/powerpoint/2010/main" val="16506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1047C-0C57-B06D-D858-0708B0A5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494877"/>
            <a:ext cx="5969000" cy="55458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565F08-A8C2-7C11-329A-2450A03A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2A464-9712-6937-5EFB-BCC6FAC87F42}"/>
              </a:ext>
            </a:extLst>
          </p:cNvPr>
          <p:cNvSpPr txBox="1"/>
          <p:nvPr/>
        </p:nvSpPr>
        <p:spPr>
          <a:xfrm>
            <a:off x="3076957" y="663880"/>
            <a:ext cx="208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5+9 </a:t>
            </a:r>
            <a:r>
              <a:rPr lang="en-US" sz="2400" dirty="0" err="1"/>
              <a:t>Msun</a:t>
            </a:r>
            <a:r>
              <a:rPr lang="en-US" sz="2400" dirty="0"/>
              <a:t> </a:t>
            </a:r>
          </a:p>
          <a:p>
            <a:r>
              <a:rPr lang="en-US" sz="2400" dirty="0"/>
              <a:t>Pb=1.2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D7F16-A925-8A12-6C30-DEEE1C7BD487}"/>
              </a:ext>
            </a:extLst>
          </p:cNvPr>
          <p:cNvSpPr txBox="1"/>
          <p:nvPr/>
        </p:nvSpPr>
        <p:spPr>
          <a:xfrm>
            <a:off x="8517699" y="3043825"/>
            <a:ext cx="338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Subgiant at this point: 3.73Msun</a:t>
            </a:r>
          </a:p>
          <a:p>
            <a:r>
              <a:rPr lang="en-US" dirty="0"/>
              <a:t>Evolution on nuclear timescale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51EB59-04AB-A616-D82B-5A91AA7EA9D7}"/>
              </a:ext>
            </a:extLst>
          </p:cNvPr>
          <p:cNvCxnSpPr>
            <a:stCxn id="5" idx="1"/>
          </p:cNvCxnSpPr>
          <p:nvPr/>
        </p:nvCxnSpPr>
        <p:spPr>
          <a:xfrm flipH="1">
            <a:off x="6350696" y="3366991"/>
            <a:ext cx="2167003" cy="766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266A-5C7E-02B3-7A8F-D4022A35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3D434-0C3C-B269-C67E-CFA866DB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6" y="2292113"/>
            <a:ext cx="9394428" cy="3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EA397-3F57-8DEB-A066-7EBFEF2F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42" y="303854"/>
            <a:ext cx="4835752" cy="3125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27636-1363-A8A6-D6AF-84F9FEA6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378" y="2531083"/>
            <a:ext cx="7508283" cy="40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00DDF-99D1-2B6C-38BB-1AF29FFB0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76" y="0"/>
            <a:ext cx="4377447" cy="70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5image194886976">
            <a:extLst>
              <a:ext uri="{FF2B5EF4-FFF2-40B4-BE49-F238E27FC236}">
                <a16:creationId xmlns:a16="http://schemas.microsoft.com/office/drawing/2014/main" id="{A019CCEB-7811-3F19-E115-5FFD73FC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4" y="-218661"/>
            <a:ext cx="9243391" cy="69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5image1184100128">
            <a:extLst>
              <a:ext uri="{FF2B5EF4-FFF2-40B4-BE49-F238E27FC236}">
                <a16:creationId xmlns:a16="http://schemas.microsoft.com/office/drawing/2014/main" id="{6EDB4501-0859-1687-2F87-95FE61E5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5" y="-218661"/>
            <a:ext cx="5041850" cy="5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5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5669-DFF8-A57E-3B3F-FC61B1F8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p-p and CNO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C5E0F-7123-1F8D-AB9E-B0771ACB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1" y="1690688"/>
            <a:ext cx="10749657" cy="4530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78713-40E1-D2D2-2331-AB2679F2127F}"/>
              </a:ext>
            </a:extLst>
          </p:cNvPr>
          <p:cNvSpPr txBox="1"/>
          <p:nvPr/>
        </p:nvSpPr>
        <p:spPr>
          <a:xfrm>
            <a:off x="7673012" y="1908309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p-p burning: M&lt;1.2 </a:t>
            </a:r>
            <a:r>
              <a:rPr lang="en-US" dirty="0" err="1"/>
              <a:t>Msun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76497-8975-E455-27E1-C04A26A2D4B4}"/>
              </a:ext>
            </a:extLst>
          </p:cNvPr>
          <p:cNvSpPr txBox="1"/>
          <p:nvPr/>
        </p:nvSpPr>
        <p:spPr>
          <a:xfrm>
            <a:off x="5506277" y="3233872"/>
            <a:ext cx="280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CNO burning; M&gt;1.2 </a:t>
            </a:r>
            <a:r>
              <a:rPr lang="en-US" dirty="0" err="1"/>
              <a:t>Msun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F32D-DF39-8FB0-3E80-03AF891C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0956-DF85-1143-932D-B69435401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Low-mass cores (below, say, 2 </a:t>
            </a:r>
            <a:r>
              <a:rPr lang="en-US" dirty="0" err="1"/>
              <a:t>Msun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p-p burning has low temperature dependence and so nuclear fusion is not peaked (as in CNO)</a:t>
            </a:r>
          </a:p>
          <a:p>
            <a:pPr lvl="1"/>
            <a:r>
              <a:rPr lang="en-US" dirty="0"/>
              <a:t>flux is  not concentrated and radiation can carry it </a:t>
            </a:r>
          </a:p>
          <a:p>
            <a:pPr lvl="1"/>
            <a:r>
              <a:rPr lang="en-US" dirty="0"/>
              <a:t>core is radiative </a:t>
            </a:r>
          </a:p>
          <a:p>
            <a:pPr lvl="1"/>
            <a:r>
              <a:rPr lang="en-US" dirty="0"/>
              <a:t>in the sun, the temperature gradient is close to the adiabatic gradient and so is susceptive to convection</a:t>
            </a:r>
          </a:p>
          <a:p>
            <a:r>
              <a:rPr lang="en-US" dirty="0"/>
              <a:t>High-mass cores (above, 2 </a:t>
            </a:r>
            <a:r>
              <a:rPr lang="en-US" dirty="0" err="1"/>
              <a:t>Msun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core temperature favor CNO burning which is temperature sensitive leading to fusion being concentrated in the core</a:t>
            </a:r>
          </a:p>
          <a:p>
            <a:pPr lvl="1"/>
            <a:r>
              <a:rPr lang="en-US" dirty="0"/>
              <a:t>the resulting increased temperature gradient tips it over being convective core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79871-F4AC-5B88-5475-EECDFF5A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49" y="628549"/>
            <a:ext cx="8488018" cy="611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35BAF-9699-513A-BB0D-3BE6B9561F19}"/>
              </a:ext>
            </a:extLst>
          </p:cNvPr>
          <p:cNvSpPr txBox="1"/>
          <p:nvPr/>
        </p:nvSpPr>
        <p:spPr>
          <a:xfrm>
            <a:off x="159025" y="139151"/>
            <a:ext cx="337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Kippenhahn</a:t>
            </a:r>
            <a:r>
              <a:rPr lang="en-US" sz="2800" dirty="0"/>
              <a:t> diagram</a:t>
            </a:r>
          </a:p>
        </p:txBody>
      </p:sp>
    </p:spTree>
    <p:extLst>
      <p:ext uri="{BB962C8B-B14F-4D97-AF65-F5344CB8AC3E}">
        <p14:creationId xmlns:p14="http://schemas.microsoft.com/office/powerpoint/2010/main" val="121918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4F33-96E5-7C6F-15D4-7BC6696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Envelopes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97CC-0652-1FA1-6B0D-C0C78F09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mass</a:t>
            </a:r>
          </a:p>
          <a:p>
            <a:pPr lvl="1"/>
            <a:r>
              <a:rPr lang="en-US" dirty="0"/>
              <a:t>opacity in H and He ionization zones is very high which then favors convection over radiative transfer</a:t>
            </a:r>
          </a:p>
          <a:p>
            <a:pPr lvl="1"/>
            <a:r>
              <a:rPr lang="en-US" dirty="0"/>
              <a:t>very low mass stars (0.3 </a:t>
            </a:r>
            <a:r>
              <a:rPr lang="en-US" dirty="0" err="1"/>
              <a:t>Msun</a:t>
            </a:r>
            <a:r>
              <a:rPr lang="en-US" dirty="0"/>
              <a:t> and below) are fully convective</a:t>
            </a:r>
          </a:p>
          <a:p>
            <a:r>
              <a:rPr lang="en-US" dirty="0"/>
              <a:t>High Mass</a:t>
            </a:r>
          </a:p>
          <a:p>
            <a:pPr lvl="1"/>
            <a:r>
              <a:rPr lang="en-US" dirty="0"/>
              <a:t>H and He are fully ionized, so opacity is small. This leads to radiative envelopes</a:t>
            </a:r>
          </a:p>
          <a:p>
            <a:pPr lvl="1"/>
            <a:r>
              <a:rPr lang="en-US" dirty="0"/>
              <a:t>in very high mass stars (&gt;10 </a:t>
            </a:r>
            <a:r>
              <a:rPr lang="en-US" dirty="0" err="1"/>
              <a:t>Msun</a:t>
            </a:r>
            <a:r>
              <a:rPr lang="en-US" dirty="0"/>
              <a:t>), ionized Fe and Ni can result in thin convective cores near the surface</a:t>
            </a:r>
          </a:p>
        </p:txBody>
      </p:sp>
    </p:spTree>
    <p:extLst>
      <p:ext uri="{BB962C8B-B14F-4D97-AF65-F5344CB8AC3E}">
        <p14:creationId xmlns:p14="http://schemas.microsoft.com/office/powerpoint/2010/main" val="419127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9E03-582D-6AC7-9C55-72F6211B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4518-C9EC-E9AB-B8C1-FDC0794C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mass stars (&lt;0.3 </a:t>
            </a:r>
            <a:r>
              <a:rPr lang="en-US" dirty="0" err="1"/>
              <a:t>Msun</a:t>
            </a:r>
            <a:r>
              <a:rPr lang="en-US" dirty="0"/>
              <a:t>): fully convective</a:t>
            </a:r>
          </a:p>
          <a:p>
            <a:r>
              <a:rPr lang="en-US" dirty="0"/>
              <a:t>Intermediate mass stars (0.3 &lt; M &lt; 1.3 </a:t>
            </a:r>
            <a:r>
              <a:rPr lang="en-US" dirty="0" err="1"/>
              <a:t>Msun</a:t>
            </a:r>
            <a:r>
              <a:rPr lang="en-US" dirty="0"/>
              <a:t>): radiative p-p core and convective envelope</a:t>
            </a:r>
          </a:p>
          <a:p>
            <a:r>
              <a:rPr lang="en-US" dirty="0"/>
              <a:t>High mass stars (M &gt; 1.3 </a:t>
            </a:r>
            <a:r>
              <a:rPr lang="en-US" dirty="0" err="1"/>
              <a:t>Msun</a:t>
            </a:r>
            <a:r>
              <a:rPr lang="en-US" dirty="0"/>
              <a:t>): convective CNO core and radiative envelope</a:t>
            </a:r>
          </a:p>
        </p:txBody>
      </p:sp>
    </p:spTree>
    <p:extLst>
      <p:ext uri="{BB962C8B-B14F-4D97-AF65-F5344CB8AC3E}">
        <p14:creationId xmlns:p14="http://schemas.microsoft.com/office/powerpoint/2010/main" val="90470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C3710-924D-EE59-255D-B03FAFE6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05" y="-194330"/>
            <a:ext cx="6840524" cy="70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8178A7-4B37-5F69-414F-E1A26B6F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5" y="151437"/>
            <a:ext cx="8547652" cy="655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1F77F2-3418-8728-13AB-5E5BF27F19AF}"/>
              </a:ext>
            </a:extLst>
          </p:cNvPr>
          <p:cNvSpPr txBox="1"/>
          <p:nvPr/>
        </p:nvSpPr>
        <p:spPr>
          <a:xfrm>
            <a:off x="8385633" y="894522"/>
            <a:ext cx="3927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 ZAMS</a:t>
            </a:r>
          </a:p>
          <a:p>
            <a:r>
              <a:rPr lang="en-US" dirty="0"/>
              <a:t>2: End of H burning</a:t>
            </a:r>
          </a:p>
          <a:p>
            <a:r>
              <a:rPr lang="en-US" dirty="0"/>
              <a:t>3: start of H-shell burning</a:t>
            </a:r>
          </a:p>
          <a:p>
            <a:r>
              <a:rPr lang="en-US" dirty="0"/>
              <a:t>4: Ignition of He in 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7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327</Words>
  <Application>Microsoft Macintosh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Ay215: Lecture 13</vt:lpstr>
      <vt:lpstr>PowerPoint Presentation</vt:lpstr>
      <vt:lpstr>p-p and CNO</vt:lpstr>
      <vt:lpstr>Cores</vt:lpstr>
      <vt:lpstr>PowerPoint Presentation</vt:lpstr>
      <vt:lpstr>Envelopes</vt:lpstr>
      <vt:lpstr>Summary</vt:lpstr>
      <vt:lpstr>PowerPoint Presentation</vt:lpstr>
      <vt:lpstr>PowerPoint Presentation</vt:lpstr>
      <vt:lpstr>PowerPoint Presentation</vt:lpstr>
      <vt:lpstr>PowerPoint Presentation</vt:lpstr>
      <vt:lpstr>Case A </vt:lpstr>
      <vt:lpstr>Case 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3</cp:revision>
  <dcterms:created xsi:type="dcterms:W3CDTF">2026-05-09T22:43:48Z</dcterms:created>
  <dcterms:modified xsi:type="dcterms:W3CDTF">2026-05-19T20:32:05Z</dcterms:modified>
</cp:coreProperties>
</file>