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771" r:id="rId3"/>
    <p:sldId id="811" r:id="rId4"/>
    <p:sldId id="729" r:id="rId5"/>
    <p:sldId id="772" r:id="rId6"/>
    <p:sldId id="774" r:id="rId7"/>
    <p:sldId id="775" r:id="rId8"/>
    <p:sldId id="776" r:id="rId9"/>
    <p:sldId id="777" r:id="rId10"/>
    <p:sldId id="778" r:id="rId11"/>
    <p:sldId id="779" r:id="rId12"/>
    <p:sldId id="710" r:id="rId13"/>
    <p:sldId id="780" r:id="rId14"/>
    <p:sldId id="785" r:id="rId15"/>
    <p:sldId id="783" r:id="rId16"/>
    <p:sldId id="782" r:id="rId17"/>
    <p:sldId id="784" r:id="rId18"/>
    <p:sldId id="786" r:id="rId19"/>
    <p:sldId id="458" r:id="rId20"/>
    <p:sldId id="788" r:id="rId21"/>
    <p:sldId id="787" r:id="rId22"/>
    <p:sldId id="789" r:id="rId23"/>
    <p:sldId id="791" r:id="rId24"/>
    <p:sldId id="792" r:id="rId25"/>
    <p:sldId id="797" r:id="rId26"/>
    <p:sldId id="793" r:id="rId27"/>
    <p:sldId id="447" r:id="rId28"/>
    <p:sldId id="795" r:id="rId29"/>
    <p:sldId id="796" r:id="rId30"/>
    <p:sldId id="781" r:id="rId31"/>
    <p:sldId id="798" r:id="rId32"/>
    <p:sldId id="801" r:id="rId33"/>
    <p:sldId id="802" r:id="rId34"/>
    <p:sldId id="799" r:id="rId35"/>
    <p:sldId id="803" r:id="rId36"/>
    <p:sldId id="810" r:id="rId37"/>
    <p:sldId id="809" r:id="rId38"/>
    <p:sldId id="805" r:id="rId39"/>
    <p:sldId id="808" r:id="rId40"/>
    <p:sldId id="806" r:id="rId41"/>
    <p:sldId id="804" r:id="rId42"/>
    <p:sldId id="726" r:id="rId43"/>
    <p:sldId id="736" r:id="rId44"/>
    <p:sldId id="762" r:id="rId45"/>
    <p:sldId id="812" r:id="rId46"/>
    <p:sldId id="542" r:id="rId47"/>
    <p:sldId id="716" r:id="rId48"/>
    <p:sldId id="456" r:id="rId49"/>
    <p:sldId id="728" r:id="rId50"/>
    <p:sldId id="544" r:id="rId51"/>
    <p:sldId id="763" r:id="rId5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7F00"/>
    <a:srgbClr val="FF00F6"/>
    <a:srgbClr val="B900BD"/>
    <a:srgbClr val="00B0FF"/>
    <a:srgbClr val="2B21FF"/>
    <a:srgbClr val="02F0F0"/>
    <a:srgbClr val="00FEF2"/>
    <a:srgbClr val="00FFFF"/>
    <a:srgbClr val="00FEFF"/>
    <a:srgbClr val="D1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49"/>
    <p:restoredTop sz="87955"/>
  </p:normalViewPr>
  <p:slideViewPr>
    <p:cSldViewPr snapToGrid="0" snapToObjects="1">
      <p:cViewPr varScale="1">
        <p:scale>
          <a:sx n="124" d="100"/>
          <a:sy n="124" d="100"/>
        </p:scale>
        <p:origin x="192" y="2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276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6CA63-EF1F-1742-BEF3-92A162B30B6C}" type="datetimeFigureOut">
              <a:rPr lang="en-US" smtClean="0"/>
              <a:t>5/14/26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7544-0D3E-C14E-B9EA-052D0EEB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4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A24E-37B5-8449-BAF9-1193CD758EA7}" type="datetime1">
              <a:rPr lang="en-GB" smtClean="0"/>
              <a:t>14/05/2026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92DF-81A0-7443-BDB4-39C274C33778}" type="datetime1">
              <a:rPr lang="en-GB" smtClean="0"/>
              <a:t>14/05/2026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9E39D-E565-DC46-96A0-5F77DEE38E0B}" type="datetime1">
              <a:rPr lang="en-GB" smtClean="0"/>
              <a:t>14/05/2026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8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016"/>
            <a:ext cx="8229600" cy="683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7E0C13FE-0284-9242-9773-365528BDE4F6}" type="datetime1">
              <a:rPr lang="en-GB" smtClean="0"/>
              <a:t>14/05/2026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65272"/>
            <a:ext cx="472068" cy="273844"/>
          </a:xfr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5E71DC-829A-B349-96BA-EC330B6AE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2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6049-C9F0-404D-9A89-13EEEED89F4F}" type="datetime1">
              <a:rPr lang="en-GB" smtClean="0"/>
              <a:t>14/05/2026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0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38E1-2E82-B34C-96A5-742C47CDA924}" type="datetime1">
              <a:rPr lang="en-GB" smtClean="0"/>
              <a:t>14/05/2026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0D4-1B5E-7040-BA41-B1CF530C338B}" type="datetime1">
              <a:rPr lang="en-GB" smtClean="0"/>
              <a:t>14/05/2026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3A2D-D2EE-224D-827C-FDA16D87D8CF}" type="datetime1">
              <a:rPr lang="en-GB" smtClean="0"/>
              <a:t>14/05/2026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9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5DCE-24CB-374D-8D66-A6A942C5B8A8}" type="datetime1">
              <a:rPr lang="en-GB" smtClean="0"/>
              <a:t>14/05/2026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5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9D67-D920-0246-8C95-608C50CB0076}" type="datetime1">
              <a:rPr lang="en-GB" smtClean="0"/>
              <a:t>14/05/2026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3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D38D-13F1-6E43-81BA-FCE09CEEA077}" type="datetime1">
              <a:rPr lang="en-GB" smtClean="0"/>
              <a:t>14/05/2026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DDCB-3901-B54C-85E4-B20B5266999A}" type="datetime1">
              <a:rPr lang="en-GB" smtClean="0"/>
              <a:t>14/05/2026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E71DC-829A-B349-96BA-EC330B6AE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00009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s-tns.org/stats-map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19" y="569164"/>
            <a:ext cx="8412528" cy="2002586"/>
          </a:xfrm>
        </p:spPr>
        <p:txBody>
          <a:bodyPr>
            <a:noAutofit/>
          </a:bodyPr>
          <a:lstStyle/>
          <a:p>
            <a:r>
              <a:rPr lang="en-US" sz="3600" dirty="0"/>
              <a:t>Supernova Classification</a:t>
            </a:r>
            <a:br>
              <a:rPr lang="en-US" sz="3600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(+Rates, Hosts, and Progenitors)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985" y="3111934"/>
            <a:ext cx="4434995" cy="1250445"/>
          </a:xfrm>
          <a:solidFill>
            <a:srgbClr val="FFFFFF">
              <a:alpha val="50000"/>
            </a:srgbClr>
          </a:solidFill>
        </p:spPr>
        <p:txBody>
          <a:bodyPr>
            <a:normAutofit fontScale="92500"/>
          </a:bodyPr>
          <a:lstStyle/>
          <a:p>
            <a:r>
              <a:rPr lang="en-US" sz="3500" b="1" dirty="0">
                <a:solidFill>
                  <a:srgbClr val="000000"/>
                </a:solidFill>
              </a:rPr>
              <a:t>Daniel Perley</a:t>
            </a:r>
            <a:br>
              <a:rPr lang="en-US" sz="1300" b="1" dirty="0">
                <a:solidFill>
                  <a:srgbClr val="000000"/>
                </a:solidFill>
              </a:rPr>
            </a:br>
            <a:br>
              <a:rPr lang="en-US" sz="1300" b="1" dirty="0">
                <a:solidFill>
                  <a:srgbClr val="000000"/>
                </a:solidFill>
              </a:rPr>
            </a:br>
            <a:r>
              <a:rPr lang="en-US" sz="2300" dirty="0">
                <a:solidFill>
                  <a:srgbClr val="000000"/>
                </a:solidFill>
              </a:rPr>
              <a:t>(Liverpool John </a:t>
            </a:r>
            <a:r>
              <a:rPr lang="en-US" sz="2300" dirty="0" err="1">
                <a:solidFill>
                  <a:srgbClr val="000000"/>
                </a:solidFill>
              </a:rPr>
              <a:t>Moores</a:t>
            </a:r>
            <a:r>
              <a:rPr lang="en-US" sz="2300" dirty="0">
                <a:solidFill>
                  <a:srgbClr val="000000"/>
                </a:solidFill>
              </a:rPr>
              <a:t> University)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65453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AB35-E26E-5535-FC1A-C5E1A965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Timescale-Luminosity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C77C4-D2F2-5D2B-E95B-3CA04E7A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5BBDEB-6D5C-0448-58E6-E5F6AB6C9F07}"/>
              </a:ext>
            </a:extLst>
          </p:cNvPr>
          <p:cNvGrpSpPr/>
          <p:nvPr/>
        </p:nvGrpSpPr>
        <p:grpSpPr>
          <a:xfrm>
            <a:off x="1834896" y="614251"/>
            <a:ext cx="5368022" cy="4468233"/>
            <a:chOff x="2285999" y="1272619"/>
            <a:chExt cx="6529295" cy="54348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F0DC8F-7721-CED1-3BFC-C1A2038C25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392" r="3505"/>
            <a:stretch/>
          </p:blipFill>
          <p:spPr>
            <a:xfrm>
              <a:off x="2285999" y="1272619"/>
              <a:ext cx="6529295" cy="54348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E13B6C-34C7-3AB2-D055-E8995AC51A24}"/>
                </a:ext>
              </a:extLst>
            </p:cNvPr>
            <p:cNvSpPr/>
            <p:nvPr/>
          </p:nvSpPr>
          <p:spPr>
            <a:xfrm>
              <a:off x="2935705" y="1467853"/>
              <a:ext cx="3513221" cy="397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35E94C-7242-0380-6F1B-8A5772B50F33}"/>
                </a:ext>
              </a:extLst>
            </p:cNvPr>
            <p:cNvSpPr/>
            <p:nvPr/>
          </p:nvSpPr>
          <p:spPr>
            <a:xfrm>
              <a:off x="5378116" y="2394284"/>
              <a:ext cx="2911642" cy="22017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1EF073-08D9-2028-487D-C9CEAE5D1113}"/>
                </a:ext>
              </a:extLst>
            </p:cNvPr>
            <p:cNvSpPr/>
            <p:nvPr/>
          </p:nvSpPr>
          <p:spPr>
            <a:xfrm rot="852886">
              <a:off x="4610869" y="5206029"/>
              <a:ext cx="1819197" cy="397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2E6DB4-140E-3924-7746-D7D6B551A4BC}"/>
                </a:ext>
              </a:extLst>
            </p:cNvPr>
            <p:cNvSpPr txBox="1"/>
            <p:nvPr/>
          </p:nvSpPr>
          <p:spPr>
            <a:xfrm>
              <a:off x="4852582" y="2809175"/>
              <a:ext cx="1174587" cy="461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SN 1885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A12920-A0EA-F69A-BC54-2BD554B82E73}"/>
                </a:ext>
              </a:extLst>
            </p:cNvPr>
            <p:cNvSpPr/>
            <p:nvPr/>
          </p:nvSpPr>
          <p:spPr>
            <a:xfrm>
              <a:off x="2286000" y="6339732"/>
              <a:ext cx="1900990" cy="256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5BDDF2-4EA3-6190-EBFA-1E05E79FABC6}"/>
                </a:ext>
              </a:extLst>
            </p:cNvPr>
            <p:cNvSpPr txBox="1"/>
            <p:nvPr/>
          </p:nvSpPr>
          <p:spPr>
            <a:xfrm>
              <a:off x="5298177" y="5336739"/>
              <a:ext cx="2590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Novae</a:t>
              </a:r>
              <a:r>
                <a:rPr lang="en-US" dirty="0"/>
                <a:t> (M = -6 to -9)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5EE7D7-ACB6-6A95-F2DA-500245F0A364}"/>
                </a:ext>
              </a:extLst>
            </p:cNvPr>
            <p:cNvSpPr txBox="1"/>
            <p:nvPr/>
          </p:nvSpPr>
          <p:spPr>
            <a:xfrm>
              <a:off x="6406573" y="2624574"/>
              <a:ext cx="1745064" cy="636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other turn of 20</a:t>
              </a:r>
              <a:r>
                <a:rPr lang="en-US" sz="1400" i="1" baseline="30000" dirty="0"/>
                <a:t>th</a:t>
              </a:r>
              <a:r>
                <a:rPr lang="en-US" sz="1400" i="1" dirty="0"/>
                <a:t> century </a:t>
              </a:r>
              <a:r>
                <a:rPr lang="en-US" sz="1400" i="1" dirty="0" err="1"/>
                <a:t>SNe</a:t>
              </a:r>
              <a:endParaRPr lang="en-US" sz="1400" i="1" dirty="0"/>
            </a:p>
          </p:txBody>
        </p:sp>
        <p:sp>
          <p:nvSpPr>
            <p:cNvPr id="15" name="5-point Star 14">
              <a:extLst>
                <a:ext uri="{FF2B5EF4-FFF2-40B4-BE49-F238E27FC236}">
                  <a16:creationId xmlns:a16="http://schemas.microsoft.com/office/drawing/2014/main" id="{7A3B5DD1-5085-3A05-1D26-2074D89F66FC}"/>
                </a:ext>
              </a:extLst>
            </p:cNvPr>
            <p:cNvSpPr/>
            <p:nvPr/>
          </p:nvSpPr>
          <p:spPr>
            <a:xfrm>
              <a:off x="6041448" y="2950184"/>
              <a:ext cx="264695" cy="264695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8936B21-5186-D030-910C-31CAABEBF75F}"/>
              </a:ext>
            </a:extLst>
          </p:cNvPr>
          <p:cNvSpPr/>
          <p:nvPr/>
        </p:nvSpPr>
        <p:spPr>
          <a:xfrm>
            <a:off x="6764756" y="4780149"/>
            <a:ext cx="544347" cy="302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B94F2A-F2B8-6733-ABF7-01EF449DB9DE}"/>
              </a:ext>
            </a:extLst>
          </p:cNvPr>
          <p:cNvSpPr/>
          <p:nvPr/>
        </p:nvSpPr>
        <p:spPr>
          <a:xfrm>
            <a:off x="2344664" y="744037"/>
            <a:ext cx="4395708" cy="39011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5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AB35-E26E-5535-FC1A-C5E1A965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Timescale-Luminosity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C77C4-D2F2-5D2B-E95B-3CA04E7A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0DC8F-7721-CED1-3BFC-C1A2038C2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2" r="3505"/>
          <a:stretch/>
        </p:blipFill>
        <p:spPr>
          <a:xfrm>
            <a:off x="1834896" y="614251"/>
            <a:ext cx="5368022" cy="44682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E13B6C-34C7-3AB2-D055-E8995AC51A24}"/>
              </a:ext>
            </a:extLst>
          </p:cNvPr>
          <p:cNvSpPr/>
          <p:nvPr/>
        </p:nvSpPr>
        <p:spPr>
          <a:xfrm>
            <a:off x="2369048" y="774762"/>
            <a:ext cx="2888374" cy="326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35E94C-7242-0380-6F1B-8A5772B50F33}"/>
              </a:ext>
            </a:extLst>
          </p:cNvPr>
          <p:cNvSpPr/>
          <p:nvPr/>
        </p:nvSpPr>
        <p:spPr>
          <a:xfrm>
            <a:off x="4377062" y="1536421"/>
            <a:ext cx="2393790" cy="1810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1EF073-08D9-2028-487D-C9CEAE5D1113}"/>
              </a:ext>
            </a:extLst>
          </p:cNvPr>
          <p:cNvSpPr/>
          <p:nvPr/>
        </p:nvSpPr>
        <p:spPr>
          <a:xfrm rot="852886">
            <a:off x="3746274" y="3848081"/>
            <a:ext cx="1495642" cy="326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E6DB4-140E-3924-7746-D7D6B551A4BC}"/>
              </a:ext>
            </a:extLst>
          </p:cNvPr>
          <p:cNvSpPr txBox="1"/>
          <p:nvPr/>
        </p:nvSpPr>
        <p:spPr>
          <a:xfrm>
            <a:off x="3944997" y="1877522"/>
            <a:ext cx="965680" cy="37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SN 1885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A12920-A0EA-F69A-BC54-2BD554B82E73}"/>
              </a:ext>
            </a:extLst>
          </p:cNvPr>
          <p:cNvSpPr/>
          <p:nvPr/>
        </p:nvSpPr>
        <p:spPr>
          <a:xfrm>
            <a:off x="1834897" y="4780149"/>
            <a:ext cx="1562888" cy="210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BDDF2-4EA3-6190-EBFA-1E05E79FABC6}"/>
              </a:ext>
            </a:extLst>
          </p:cNvPr>
          <p:cNvSpPr txBox="1"/>
          <p:nvPr/>
        </p:nvSpPr>
        <p:spPr>
          <a:xfrm>
            <a:off x="4311341" y="3955544"/>
            <a:ext cx="2129917" cy="30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Novae</a:t>
            </a:r>
            <a:r>
              <a:rPr lang="en-US" dirty="0"/>
              <a:t> (M = -6 to -9)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5EE7D7-ACB6-6A95-F2DA-500245F0A364}"/>
              </a:ext>
            </a:extLst>
          </p:cNvPr>
          <p:cNvSpPr txBox="1"/>
          <p:nvPr/>
        </p:nvSpPr>
        <p:spPr>
          <a:xfrm>
            <a:off x="5222602" y="1725753"/>
            <a:ext cx="143469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other turn of 20</a:t>
            </a:r>
            <a:r>
              <a:rPr lang="en-US" sz="1400" i="1" baseline="30000" dirty="0"/>
              <a:t>th</a:t>
            </a:r>
            <a:r>
              <a:rPr lang="en-US" sz="1400" i="1" dirty="0"/>
              <a:t> century </a:t>
            </a:r>
            <a:r>
              <a:rPr lang="en-US" sz="1400" i="1" dirty="0" err="1"/>
              <a:t>SNe</a:t>
            </a:r>
            <a:endParaRPr lang="en-US" sz="1400" i="1" dirty="0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7A3B5DD1-5085-3A05-1D26-2074D89F66FC}"/>
              </a:ext>
            </a:extLst>
          </p:cNvPr>
          <p:cNvSpPr/>
          <p:nvPr/>
        </p:nvSpPr>
        <p:spPr>
          <a:xfrm>
            <a:off x="4922417" y="1993451"/>
            <a:ext cx="217617" cy="217617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936B21-5186-D030-910C-31CAABEBF75F}"/>
              </a:ext>
            </a:extLst>
          </p:cNvPr>
          <p:cNvSpPr/>
          <p:nvPr/>
        </p:nvSpPr>
        <p:spPr>
          <a:xfrm>
            <a:off x="6764756" y="4780149"/>
            <a:ext cx="544347" cy="302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575D409-CA91-207F-8BC9-A714CAFA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03" r="1103"/>
          <a:stretch/>
        </p:blipFill>
        <p:spPr>
          <a:xfrm>
            <a:off x="1889922" y="558178"/>
            <a:ext cx="6709758" cy="4247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43"/>
            <a:ext cx="8229600" cy="683021"/>
          </a:xfrm>
        </p:spPr>
        <p:txBody>
          <a:bodyPr/>
          <a:lstStyle/>
          <a:p>
            <a:r>
              <a:rPr lang="en-US" dirty="0"/>
              <a:t>Timescale-Luminosity Diagram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802D-B28B-B444-B5FF-4FC92A8DF614}"/>
              </a:ext>
            </a:extLst>
          </p:cNvPr>
          <p:cNvSpPr txBox="1"/>
          <p:nvPr/>
        </p:nvSpPr>
        <p:spPr>
          <a:xfrm>
            <a:off x="3400977" y="4840838"/>
            <a:ext cx="4017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Rest-frame duration above half-maximum (days)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EB95E7-6E90-924E-BC21-6A79F8F6996D}"/>
              </a:ext>
            </a:extLst>
          </p:cNvPr>
          <p:cNvSpPr txBox="1"/>
          <p:nvPr/>
        </p:nvSpPr>
        <p:spPr>
          <a:xfrm rot="16200000">
            <a:off x="324078" y="2502947"/>
            <a:ext cx="285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Peak absolute magnitude (AB)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4D3488-3468-3807-28B7-109FB070931E}"/>
              </a:ext>
            </a:extLst>
          </p:cNvPr>
          <p:cNvGrpSpPr/>
          <p:nvPr/>
        </p:nvGrpSpPr>
        <p:grpSpPr>
          <a:xfrm>
            <a:off x="2300461" y="770588"/>
            <a:ext cx="5583012" cy="3715011"/>
            <a:chOff x="2300461" y="770588"/>
            <a:chExt cx="5583012" cy="371501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8554C1A-6B17-3067-BB5F-5755D2D1749C}"/>
                </a:ext>
              </a:extLst>
            </p:cNvPr>
            <p:cNvSpPr txBox="1"/>
            <p:nvPr/>
          </p:nvSpPr>
          <p:spPr>
            <a:xfrm rot="255220">
              <a:off x="4842536" y="4054712"/>
              <a:ext cx="11592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Novae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9F99CD-39B0-838F-D933-2165FA3C57FD}"/>
                </a:ext>
              </a:extLst>
            </p:cNvPr>
            <p:cNvSpPr txBox="1"/>
            <p:nvPr/>
          </p:nvSpPr>
          <p:spPr>
            <a:xfrm rot="255220">
              <a:off x="5872403" y="2407687"/>
              <a:ext cx="20110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Supernovae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2CA4A4-3D1C-31B1-79BF-988F51414509}"/>
                </a:ext>
              </a:extLst>
            </p:cNvPr>
            <p:cNvSpPr txBox="1"/>
            <p:nvPr/>
          </p:nvSpPr>
          <p:spPr>
            <a:xfrm>
              <a:off x="2300461" y="770588"/>
              <a:ext cx="1308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Afterglows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0F608C-14AE-08FF-2BA8-F915BEA0AA08}"/>
              </a:ext>
            </a:extLst>
          </p:cNvPr>
          <p:cNvGrpSpPr/>
          <p:nvPr/>
        </p:nvGrpSpPr>
        <p:grpSpPr>
          <a:xfrm>
            <a:off x="245140" y="508631"/>
            <a:ext cx="1314092" cy="4447371"/>
            <a:chOff x="245140" y="508631"/>
            <a:chExt cx="1314092" cy="444737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EFABAA-177B-1836-E882-28833C8DE5F5}"/>
                </a:ext>
              </a:extLst>
            </p:cNvPr>
            <p:cNvSpPr txBox="1"/>
            <p:nvPr/>
          </p:nvSpPr>
          <p:spPr>
            <a:xfrm>
              <a:off x="434175" y="508631"/>
              <a:ext cx="1125057" cy="444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Nova</a:t>
              </a:r>
              <a:br>
                <a:rPr lang="en-US" sz="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Ia</a:t>
              </a:r>
              <a:br>
                <a:rPr lang="en-US" sz="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6338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6338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Iax</a:t>
              </a:r>
              <a:endParaRPr lang="en-US" sz="1400" dirty="0">
                <a:solidFill>
                  <a:srgbClr val="6338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II</a:t>
              </a:r>
            </a:p>
            <a:p>
              <a:endParaRPr lang="en-US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>
                  <a:solidFill>
                    <a:srgbClr val="FFA6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IIb</a:t>
              </a:r>
            </a:p>
            <a:p>
              <a:endParaRPr lang="en-US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>
                  <a:solidFill>
                    <a:srgbClr val="D1B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D1B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IIn</a:t>
              </a:r>
              <a:endParaRPr lang="en-US" sz="1400" dirty="0">
                <a:solidFill>
                  <a:srgbClr val="D1B8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" dirty="0">
                <a:solidFill>
                  <a:srgbClr val="D1B8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Ibn</a:t>
              </a:r>
              <a:br>
                <a:rPr lang="en-US" sz="15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02F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02F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Icn</a:t>
              </a:r>
              <a:endParaRPr lang="en-US" sz="1400" dirty="0">
                <a:solidFill>
                  <a:srgbClr val="02F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en-US" sz="14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Ibc</a:t>
              </a:r>
              <a:endPara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br>
                <a:rPr lang="en-US" sz="1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C100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C100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</a:t>
              </a:r>
              <a:r>
                <a:rPr lang="en-US" sz="1400" dirty="0">
                  <a:solidFill>
                    <a:srgbClr val="C100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-BL</a:t>
              </a:r>
              <a:endPara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00DD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SLSN-I</a:t>
              </a:r>
              <a:endPara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D1B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SLSN-II</a:t>
              </a:r>
              <a:endPara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TDE</a:t>
              </a:r>
            </a:p>
            <a:p>
              <a:br>
                <a:rPr lang="en-US" sz="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63D8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LBV</a:t>
              </a:r>
            </a:p>
            <a:p>
              <a:br>
                <a:rPr lang="en-US" sz="100" dirty="0">
                  <a:solidFill>
                    <a:srgbClr val="63D8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Ca-rich</a:t>
              </a:r>
            </a:p>
            <a:p>
              <a:br>
                <a:rPr lang="en-US" sz="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A194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ILRT</a:t>
              </a:r>
            </a:p>
            <a:p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FF00F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LFBOT</a:t>
              </a:r>
              <a:endParaRPr lang="en-US" sz="1400" dirty="0">
                <a:solidFill>
                  <a:srgbClr val="A194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Afterglow</a:t>
              </a:r>
              <a:b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 err="1">
                  <a:solidFill>
                    <a:srgbClr val="D996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Kilonova</a:t>
              </a:r>
              <a:endParaRPr lang="en-US" sz="1400" dirty="0">
                <a:solidFill>
                  <a:srgbClr val="D996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7083666-48B8-CBE4-1FEF-5833AE9A6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140" y="558177"/>
              <a:ext cx="221642" cy="4100400"/>
            </a:xfrm>
            <a:prstGeom prst="rect">
              <a:avLst/>
            </a:prstGeom>
          </p:spPr>
        </p:pic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38EEF5F7-292F-45AC-4CBA-736A273150B3}"/>
                </a:ext>
              </a:extLst>
            </p:cNvPr>
            <p:cNvSpPr/>
            <p:nvPr/>
          </p:nvSpPr>
          <p:spPr>
            <a:xfrm>
              <a:off x="318317" y="4719499"/>
              <a:ext cx="93600" cy="86400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5CDD70F-176E-5D6A-1514-291D60BBF5AA}"/>
              </a:ext>
            </a:extLst>
          </p:cNvPr>
          <p:cNvSpPr txBox="1"/>
          <p:nvPr/>
        </p:nvSpPr>
        <p:spPr>
          <a:xfrm>
            <a:off x="1964185" y="4669897"/>
            <a:ext cx="6585945" cy="175699"/>
          </a:xfrm>
          <a:prstGeom prst="rect">
            <a:avLst/>
          </a:prstGeom>
          <a:solidFill>
            <a:schemeClr val="bg1"/>
          </a:solidFill>
        </p:spPr>
        <p:txBody>
          <a:bodyPr wrap="square" tIns="10800" bIns="10800" rtlCol="0">
            <a:spAutoFit/>
          </a:bodyPr>
          <a:lstStyle/>
          <a:p>
            <a:r>
              <a:rPr lang="en-GB" sz="1000" dirty="0">
                <a:latin typeface="Helvetica" pitchFamily="2" charset="0"/>
              </a:rPr>
              <a:t>0.1				     1				       10				          100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379BB49E-715C-4D79-470D-0555AC83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490B63-9697-86F4-A00D-6D1888ADD0CB}"/>
              </a:ext>
            </a:extLst>
          </p:cNvPr>
          <p:cNvSpPr txBox="1"/>
          <p:nvPr/>
        </p:nvSpPr>
        <p:spPr>
          <a:xfrm>
            <a:off x="8532774" y="2103678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E420FD-3D22-B297-B186-19FDCD80CA9B}"/>
              </a:ext>
            </a:extLst>
          </p:cNvPr>
          <p:cNvSpPr txBox="1"/>
          <p:nvPr/>
        </p:nvSpPr>
        <p:spPr>
          <a:xfrm>
            <a:off x="8529644" y="2345068"/>
            <a:ext cx="698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100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(erg/s)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B04288-6B98-7655-8D91-254D273340AC}"/>
              </a:ext>
            </a:extLst>
          </p:cNvPr>
          <p:cNvSpPr txBox="1"/>
          <p:nvPr/>
        </p:nvSpPr>
        <p:spPr>
          <a:xfrm>
            <a:off x="8532774" y="2912564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616ACE-D60C-C388-A319-6F75E493EF0C}"/>
              </a:ext>
            </a:extLst>
          </p:cNvPr>
          <p:cNvSpPr txBox="1"/>
          <p:nvPr/>
        </p:nvSpPr>
        <p:spPr>
          <a:xfrm>
            <a:off x="8517094" y="3722549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B67A2F-C797-CDB8-298D-BA194CF07228}"/>
              </a:ext>
            </a:extLst>
          </p:cNvPr>
          <p:cNvSpPr txBox="1"/>
          <p:nvPr/>
        </p:nvSpPr>
        <p:spPr>
          <a:xfrm>
            <a:off x="8529644" y="1326596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30CF86-5C2E-8206-C079-FD0B708BF5E0}"/>
              </a:ext>
            </a:extLst>
          </p:cNvPr>
          <p:cNvSpPr txBox="1"/>
          <p:nvPr/>
        </p:nvSpPr>
        <p:spPr>
          <a:xfrm>
            <a:off x="8531736" y="497480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B23C1C0-7397-A90E-E390-F62DE2C5498B}"/>
              </a:ext>
            </a:extLst>
          </p:cNvPr>
          <p:cNvSpPr/>
          <p:nvPr/>
        </p:nvSpPr>
        <p:spPr>
          <a:xfrm>
            <a:off x="4321350" y="2718679"/>
            <a:ext cx="93600" cy="86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9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A661-37CB-8C9E-97F7-9270B95A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1176"/>
            <a:ext cx="8229600" cy="683021"/>
          </a:xfrm>
        </p:spPr>
        <p:txBody>
          <a:bodyPr/>
          <a:lstStyle/>
          <a:p>
            <a:r>
              <a:rPr lang="en-GB" dirty="0"/>
              <a:t>Thermonuclear </a:t>
            </a:r>
            <a:r>
              <a:rPr lang="en-GB" dirty="0" err="1"/>
              <a:t>SNe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11591-F73B-E87B-7170-91AE0790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6" descr="Image result for nova">
            <a:extLst>
              <a:ext uri="{FF2B5EF4-FFF2-40B4-BE49-F238E27FC236}">
                <a16:creationId xmlns:a16="http://schemas.microsoft.com/office/drawing/2014/main" id="{6849F7AB-EFCF-32FC-0F5E-0FE7585B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99784" y="3079773"/>
            <a:ext cx="1857623" cy="12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white dwarf merger">
            <a:extLst>
              <a:ext uri="{FF2B5EF4-FFF2-40B4-BE49-F238E27FC236}">
                <a16:creationId xmlns:a16="http://schemas.microsoft.com/office/drawing/2014/main" id="{73E6D468-DF80-DE67-565F-FCF7ECE5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23" y="2486061"/>
            <a:ext cx="1851317" cy="126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93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D082-2851-287D-C1B1-41C4033A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Thermonuclear SN </a:t>
            </a:r>
            <a:r>
              <a:rPr lang="en-GB" dirty="0" err="1"/>
              <a:t>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5EA7B-BEBD-B7BD-3AC5-FB668A850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</a:t>
            </a:r>
            <a:r>
              <a:rPr lang="en-GB" dirty="0" err="1"/>
              <a:t>Ia's</a:t>
            </a:r>
            <a:r>
              <a:rPr lang="en-GB" dirty="0"/>
              <a:t> (~80-90%) are "normal":</a:t>
            </a:r>
          </a:p>
          <a:p>
            <a:pPr lvl="1"/>
            <a:r>
              <a:rPr lang="en-GB" dirty="0"/>
              <a:t>Very similar spectra</a:t>
            </a:r>
          </a:p>
          <a:p>
            <a:pPr lvl="1"/>
            <a:r>
              <a:rPr lang="en-GB" dirty="0"/>
              <a:t>Very similar light curves</a:t>
            </a:r>
          </a:p>
          <a:p>
            <a:pPr lvl="1"/>
            <a:r>
              <a:rPr lang="en-GB" dirty="0"/>
              <a:t>Very similar </a:t>
            </a:r>
            <a:r>
              <a:rPr lang="en-GB" dirty="0" err="1"/>
              <a:t>colors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No signs of companion wind interaction at late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FE6CF-3C01-699D-06AD-78B17EBA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9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2C61-BBCE-9235-A514-205A4AC3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Thermonuclear </a:t>
            </a:r>
            <a:r>
              <a:rPr lang="en-GB" dirty="0" err="1"/>
              <a:t>SNe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48B32-DEC3-9DAE-AE20-107F45F5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B1DA62-8360-B1F8-9E54-D0391D468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590544" cy="3394472"/>
          </a:xfrm>
        </p:spPr>
        <p:txBody>
          <a:bodyPr>
            <a:normAutofit/>
          </a:bodyPr>
          <a:lstStyle/>
          <a:p>
            <a:r>
              <a:rPr lang="en-GB" dirty="0"/>
              <a:t>Not standard, but </a:t>
            </a:r>
            <a:r>
              <a:rPr lang="en-GB" i="1" dirty="0"/>
              <a:t>standardizable</a:t>
            </a:r>
            <a:r>
              <a:rPr lang="en-GB" dirty="0"/>
              <a:t> ("Phillips relation" between luminosity and timescale)</a:t>
            </a:r>
          </a:p>
          <a:p>
            <a:r>
              <a:rPr lang="en-GB" dirty="0"/>
              <a:t>Probably due to different amounts of </a:t>
            </a:r>
            <a:r>
              <a:rPr lang="en-GB" baseline="30000" dirty="0"/>
              <a:t>56</a:t>
            </a:r>
            <a:r>
              <a:rPr lang="en-GB" dirty="0"/>
              <a:t>Ni synthesized</a:t>
            </a:r>
          </a:p>
        </p:txBody>
      </p:sp>
      <p:pic>
        <p:nvPicPr>
          <p:cNvPr id="3" name="Content Placeholder 5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EBEA1FD8-F0D6-BC08-E331-1F0572C7A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591"/>
          <a:stretch/>
        </p:blipFill>
        <p:spPr>
          <a:xfrm>
            <a:off x="4072128" y="951301"/>
            <a:ext cx="4876799" cy="1974779"/>
          </a:xfrm>
          <a:prstGeom prst="rect">
            <a:avLst/>
          </a:prstGeom>
        </p:spPr>
      </p:pic>
      <p:pic>
        <p:nvPicPr>
          <p:cNvPr id="6" name="Content Placeholder 5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89C8C195-5825-C82D-1A32-6BF8DBF13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684" b="1111"/>
          <a:stretch/>
        </p:blipFill>
        <p:spPr>
          <a:xfrm>
            <a:off x="4047744" y="2938272"/>
            <a:ext cx="4876799" cy="390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B8F87F-8244-CA7C-EFE9-435035CC94A1}"/>
              </a:ext>
            </a:extLst>
          </p:cNvPr>
          <p:cNvSpPr txBox="1"/>
          <p:nvPr/>
        </p:nvSpPr>
        <p:spPr>
          <a:xfrm>
            <a:off x="6205728" y="3494651"/>
            <a:ext cx="154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← timescale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2FDF63-806B-FDA2-1CFE-00889BF4C366}"/>
              </a:ext>
            </a:extLst>
          </p:cNvPr>
          <p:cNvSpPr txBox="1"/>
          <p:nvPr/>
        </p:nvSpPr>
        <p:spPr>
          <a:xfrm>
            <a:off x="5096258" y="3433405"/>
            <a:ext cx="713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B2207-DE06-1441-6DB1-09AF85F65212}"/>
              </a:ext>
            </a:extLst>
          </p:cNvPr>
          <p:cNvSpPr txBox="1"/>
          <p:nvPr/>
        </p:nvSpPr>
        <p:spPr>
          <a:xfrm>
            <a:off x="7973568" y="3433405"/>
            <a:ext cx="713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198C59-842F-6227-1184-35A61F75197F}"/>
              </a:ext>
            </a:extLst>
          </p:cNvPr>
          <p:cNvSpPr txBox="1"/>
          <p:nvPr/>
        </p:nvSpPr>
        <p:spPr>
          <a:xfrm>
            <a:off x="7315200" y="4030219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Phillips+1992</a:t>
            </a:r>
          </a:p>
        </p:txBody>
      </p:sp>
    </p:spTree>
    <p:extLst>
      <p:ext uri="{BB962C8B-B14F-4D97-AF65-F5344CB8AC3E}">
        <p14:creationId xmlns:p14="http://schemas.microsoft.com/office/powerpoint/2010/main" val="106214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2C61-BBCE-9235-A514-205A4AC39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Thermonuclear </a:t>
            </a:r>
            <a:r>
              <a:rPr lang="en-GB" dirty="0" err="1"/>
              <a:t>SNe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48B32-DEC3-9DAE-AE20-107F45F5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B1DA62-8360-B1F8-9E54-D0391D468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65121"/>
          </a:xfrm>
        </p:spPr>
        <p:txBody>
          <a:bodyPr>
            <a:normAutofit/>
          </a:bodyPr>
          <a:lstStyle/>
          <a:p>
            <a:r>
              <a:rPr lang="en-GB" dirty="0"/>
              <a:t>But plenty are abnormal!</a:t>
            </a:r>
          </a:p>
          <a:p>
            <a:pPr lvl="1"/>
            <a:r>
              <a:rPr lang="en-GB" dirty="0"/>
              <a:t>Ia-91T:  Very weak silicon, </a:t>
            </a:r>
            <a:r>
              <a:rPr lang="en-GB" dirty="0" err="1"/>
              <a:t>overluminous</a:t>
            </a:r>
            <a:r>
              <a:rPr lang="en-GB" dirty="0"/>
              <a:t>, slow</a:t>
            </a:r>
          </a:p>
          <a:p>
            <a:pPr lvl="1"/>
            <a:r>
              <a:rPr lang="en-GB" dirty="0"/>
              <a:t>Ia-91bg:  Strong titanium, </a:t>
            </a:r>
            <a:r>
              <a:rPr lang="en-GB" dirty="0" err="1"/>
              <a:t>underluminous</a:t>
            </a:r>
            <a:r>
              <a:rPr lang="en-GB" dirty="0"/>
              <a:t>, fast, red</a:t>
            </a:r>
          </a:p>
          <a:p>
            <a:pPr lvl="1"/>
            <a:r>
              <a:rPr lang="en-GB" dirty="0" err="1"/>
              <a:t>Ia</a:t>
            </a:r>
            <a:r>
              <a:rPr lang="en-GB" dirty="0"/>
              <a:t>-SC (/03fg):   Very blue, </a:t>
            </a:r>
            <a:r>
              <a:rPr lang="en-GB" dirty="0" err="1"/>
              <a:t>overluminous</a:t>
            </a:r>
            <a:r>
              <a:rPr lang="en-GB" dirty="0"/>
              <a:t>, slow</a:t>
            </a:r>
          </a:p>
          <a:p>
            <a:pPr lvl="1"/>
            <a:r>
              <a:rPr lang="en-GB" dirty="0" err="1"/>
              <a:t>Ia</a:t>
            </a:r>
            <a:r>
              <a:rPr lang="en-GB" dirty="0"/>
              <a:t>-CSM:   Strong narrow hydrogen lines, very slow</a:t>
            </a:r>
          </a:p>
          <a:p>
            <a:pPr lvl="1"/>
            <a:r>
              <a:rPr lang="en-GB" dirty="0"/>
              <a:t>Ia-02es: </a:t>
            </a:r>
            <a:r>
              <a:rPr lang="en-GB" dirty="0" err="1"/>
              <a:t>Underluminous</a:t>
            </a:r>
            <a:r>
              <a:rPr lang="en-GB" dirty="0"/>
              <a:t>, low velocity</a:t>
            </a:r>
          </a:p>
          <a:p>
            <a:pPr lvl="1"/>
            <a:r>
              <a:rPr lang="en-GB" dirty="0" err="1"/>
              <a:t>Iax</a:t>
            </a:r>
            <a:r>
              <a:rPr lang="en-GB" dirty="0"/>
              <a:t> (/02cx):  Very </a:t>
            </a:r>
            <a:r>
              <a:rPr lang="en-GB" dirty="0" err="1"/>
              <a:t>underluminous</a:t>
            </a:r>
            <a:r>
              <a:rPr lang="en-GB" dirty="0"/>
              <a:t>, fast, low velocities</a:t>
            </a:r>
          </a:p>
          <a:p>
            <a:pPr lvl="1"/>
            <a:r>
              <a:rPr lang="en-GB" dirty="0" err="1"/>
              <a:t>Ia</a:t>
            </a:r>
            <a:r>
              <a:rPr lang="en-GB" dirty="0"/>
              <a:t> Ca-rich:  </a:t>
            </a:r>
            <a:r>
              <a:rPr lang="en-GB" sz="2200" dirty="0"/>
              <a:t>Very </a:t>
            </a:r>
            <a:r>
              <a:rPr lang="en-GB" sz="2200" dirty="0" err="1"/>
              <a:t>underluminous</a:t>
            </a:r>
            <a:r>
              <a:rPr lang="en-GB" sz="2200" dirty="0"/>
              <a:t>, fast, strong nebular Ca</a:t>
            </a:r>
          </a:p>
        </p:txBody>
      </p:sp>
    </p:spTree>
    <p:extLst>
      <p:ext uri="{BB962C8B-B14F-4D97-AF65-F5344CB8AC3E}">
        <p14:creationId xmlns:p14="http://schemas.microsoft.com/office/powerpoint/2010/main" val="373870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5214-E73E-D216-BEB1-9C9E9A56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Thermonuclear SN Subtypes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6A5DF-B8D0-26F6-B2FA-4649D7C00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688080" cy="33944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91T: upper extreme of the normal relation</a:t>
            </a:r>
          </a:p>
          <a:p>
            <a:r>
              <a:rPr lang="en-GB" dirty="0"/>
              <a:t>91bg: lower extreme of the normal relation </a:t>
            </a:r>
            <a:br>
              <a:rPr lang="en-GB" dirty="0"/>
            </a:br>
            <a:r>
              <a:rPr lang="en-GB" dirty="0"/>
              <a:t>(or a bit fainter)</a:t>
            </a:r>
          </a:p>
          <a:p>
            <a:endParaRPr lang="en-GB" dirty="0"/>
          </a:p>
          <a:p>
            <a:r>
              <a:rPr lang="en-GB" dirty="0"/>
              <a:t>Most other subtypes below it.  Incomplete destruction?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76958-6C42-4164-F5E6-633E546A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6" name="Picture 4" descr="Peak magnitudes and decline rates in the B band for normal Ia supernovae and subclasses of Ia supernovae, which is reproduced from Figure 1 in Taubenberger (2017). The solid black curve shows the Phillips relation. The dashed black curves indicate counterpart candidates of WD-WD mergers supposed in the main text.">
            <a:extLst>
              <a:ext uri="{FF2B5EF4-FFF2-40B4-BE49-F238E27FC236}">
                <a16:creationId xmlns:a16="http://schemas.microsoft.com/office/drawing/2014/main" id="{9B8C2681-BF13-5EDB-5148-7755E735F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/>
          <a:stretch/>
        </p:blipFill>
        <p:spPr bwMode="auto">
          <a:xfrm>
            <a:off x="4913376" y="838486"/>
            <a:ext cx="3822192" cy="39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8B0D88-E10B-C185-14D4-3EFFFABC9067}"/>
              </a:ext>
            </a:extLst>
          </p:cNvPr>
          <p:cNvSpPr txBox="1"/>
          <p:nvPr/>
        </p:nvSpPr>
        <p:spPr>
          <a:xfrm>
            <a:off x="4503170" y="1387556"/>
            <a:ext cx="410206" cy="323165"/>
          </a:xfrm>
          <a:prstGeom prst="rect">
            <a:avLst/>
          </a:prstGeom>
          <a:solidFill>
            <a:schemeClr val="bg1"/>
          </a:solidFill>
        </p:spPr>
        <p:txBody>
          <a:bodyPr wrap="square" rIns="7200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endParaRPr lang="en-GB" sz="15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DF046-1E90-614E-36FC-03C548C2C631}"/>
              </a:ext>
            </a:extLst>
          </p:cNvPr>
          <p:cNvSpPr txBox="1"/>
          <p:nvPr/>
        </p:nvSpPr>
        <p:spPr>
          <a:xfrm>
            <a:off x="4503170" y="2312631"/>
            <a:ext cx="410206" cy="323165"/>
          </a:xfrm>
          <a:prstGeom prst="rect">
            <a:avLst/>
          </a:prstGeom>
          <a:solidFill>
            <a:schemeClr val="bg1"/>
          </a:solidFill>
        </p:spPr>
        <p:txBody>
          <a:bodyPr wrap="square" rIns="7200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-18</a:t>
            </a:r>
            <a:endParaRPr lang="en-GB" sz="15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345FC-95AD-429E-E677-DBBC6BF67DA3}"/>
              </a:ext>
            </a:extLst>
          </p:cNvPr>
          <p:cNvSpPr txBox="1"/>
          <p:nvPr/>
        </p:nvSpPr>
        <p:spPr>
          <a:xfrm>
            <a:off x="4503170" y="3269973"/>
            <a:ext cx="410206" cy="323165"/>
          </a:xfrm>
          <a:prstGeom prst="rect">
            <a:avLst/>
          </a:prstGeom>
          <a:solidFill>
            <a:schemeClr val="bg1"/>
          </a:solidFill>
        </p:spPr>
        <p:txBody>
          <a:bodyPr wrap="square" rIns="7200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-16</a:t>
            </a:r>
            <a:endParaRPr lang="en-GB" sz="15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F09D5-25B4-925D-23A8-EFF80B25F448}"/>
              </a:ext>
            </a:extLst>
          </p:cNvPr>
          <p:cNvSpPr txBox="1"/>
          <p:nvPr/>
        </p:nvSpPr>
        <p:spPr>
          <a:xfrm>
            <a:off x="4503170" y="4227315"/>
            <a:ext cx="410206" cy="323165"/>
          </a:xfrm>
          <a:prstGeom prst="rect">
            <a:avLst/>
          </a:prstGeom>
          <a:solidFill>
            <a:schemeClr val="bg1"/>
          </a:solidFill>
        </p:spPr>
        <p:txBody>
          <a:bodyPr wrap="square" rIns="7200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-14</a:t>
            </a:r>
            <a:endParaRPr lang="en-GB" sz="15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AC342-FFFE-280D-69E2-32E826396C4F}"/>
              </a:ext>
            </a:extLst>
          </p:cNvPr>
          <p:cNvSpPr txBox="1"/>
          <p:nvPr/>
        </p:nvSpPr>
        <p:spPr>
          <a:xfrm>
            <a:off x="6894576" y="608734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Taubenberger+2007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3C8BD-44B2-AAAA-B08F-1448E6246872}"/>
              </a:ext>
            </a:extLst>
          </p:cNvPr>
          <p:cNvSpPr txBox="1"/>
          <p:nvPr/>
        </p:nvSpPr>
        <p:spPr>
          <a:xfrm rot="16200000">
            <a:off x="2957337" y="2645962"/>
            <a:ext cx="285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Peak absolute magnitude (AB)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F1F34-DEBD-0203-3840-6F8BDD4258A6}"/>
              </a:ext>
            </a:extLst>
          </p:cNvPr>
          <p:cNvSpPr txBox="1"/>
          <p:nvPr/>
        </p:nvSpPr>
        <p:spPr>
          <a:xfrm>
            <a:off x="5397296" y="4767736"/>
            <a:ext cx="285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Decline rate (mag/15 days)</a:t>
            </a:r>
          </a:p>
        </p:txBody>
      </p:sp>
    </p:spTree>
    <p:extLst>
      <p:ext uri="{BB962C8B-B14F-4D97-AF65-F5344CB8AC3E}">
        <p14:creationId xmlns:p14="http://schemas.microsoft.com/office/powerpoint/2010/main" val="4187978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65BD-D5A8-0D73-167A-BC8FC086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SN2012z (</a:t>
            </a:r>
            <a:r>
              <a:rPr lang="en-GB" dirty="0" err="1"/>
              <a:t>Iax</a:t>
            </a:r>
            <a:r>
              <a:rPr lang="en-GB" dirty="0"/>
              <a:t>): Progenitor star that survived?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A599-20F3-0CE6-C13D-C26F61851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59A46-A82E-1BAD-13BA-22CC1BA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 descr="Type Iax Supernovae | Springer Nature Link">
            <a:extLst>
              <a:ext uri="{FF2B5EF4-FFF2-40B4-BE49-F238E27FC236}">
                <a16:creationId xmlns:a16="http://schemas.microsoft.com/office/drawing/2014/main" id="{7CC250E8-5D00-BC7C-E17E-3C4FB3295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781050"/>
            <a:ext cx="86995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Ca-rich </a:t>
            </a:r>
            <a:r>
              <a:rPr lang="en-US" dirty="0" err="1"/>
              <a:t>SNe</a:t>
            </a:r>
            <a:r>
              <a:rPr lang="en-US" dirty="0"/>
              <a:t>:  Only(?) in halos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6687-9A09-4906-8565-E45CF3DE5173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6" descr="A collage of images of a galaxy&#10;&#10;Description automatically generated">
            <a:extLst>
              <a:ext uri="{FF2B5EF4-FFF2-40B4-BE49-F238E27FC236}">
                <a16:creationId xmlns:a16="http://schemas.microsoft.com/office/drawing/2014/main" id="{C1189E3A-AB95-992B-5DA0-624710022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56481"/>
            <a:ext cx="7772400" cy="38963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896515-F9E7-BE8E-4083-2A10451DED6D}"/>
              </a:ext>
            </a:extLst>
          </p:cNvPr>
          <p:cNvSpPr txBox="1"/>
          <p:nvPr/>
        </p:nvSpPr>
        <p:spPr>
          <a:xfrm>
            <a:off x="6598920" y="4716044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De+2020</a:t>
            </a:r>
          </a:p>
        </p:txBody>
      </p:sp>
    </p:spTree>
    <p:extLst>
      <p:ext uri="{BB962C8B-B14F-4D97-AF65-F5344CB8AC3E}">
        <p14:creationId xmlns:p14="http://schemas.microsoft.com/office/powerpoint/2010/main" val="161420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25A74-217A-350B-EEE2-1C91BC66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Stellar Classification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CBEE82D-C71D-CA94-E4D6-99245041B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174887"/>
              </p:ext>
            </p:extLst>
          </p:nvPr>
        </p:nvGraphicFramePr>
        <p:xfrm>
          <a:off x="584791" y="863841"/>
          <a:ext cx="8399720" cy="3415817"/>
        </p:xfrm>
        <a:graphic>
          <a:graphicData uri="http://schemas.openxmlformats.org/drawingml/2006/table">
            <a:tbl>
              <a:tblPr/>
              <a:tblGrid>
                <a:gridCol w="1199960">
                  <a:extLst>
                    <a:ext uri="{9D8B030D-6E8A-4147-A177-3AD203B41FA5}">
                      <a16:colId xmlns:a16="http://schemas.microsoft.com/office/drawing/2014/main" val="2677518908"/>
                    </a:ext>
                  </a:extLst>
                </a:gridCol>
                <a:gridCol w="1199960">
                  <a:extLst>
                    <a:ext uri="{9D8B030D-6E8A-4147-A177-3AD203B41FA5}">
                      <a16:colId xmlns:a16="http://schemas.microsoft.com/office/drawing/2014/main" val="890593361"/>
                    </a:ext>
                  </a:extLst>
                </a:gridCol>
                <a:gridCol w="1199960">
                  <a:extLst>
                    <a:ext uri="{9D8B030D-6E8A-4147-A177-3AD203B41FA5}">
                      <a16:colId xmlns:a16="http://schemas.microsoft.com/office/drawing/2014/main" val="3442730239"/>
                    </a:ext>
                  </a:extLst>
                </a:gridCol>
                <a:gridCol w="1199960">
                  <a:extLst>
                    <a:ext uri="{9D8B030D-6E8A-4147-A177-3AD203B41FA5}">
                      <a16:colId xmlns:a16="http://schemas.microsoft.com/office/drawing/2014/main" val="396751911"/>
                    </a:ext>
                  </a:extLst>
                </a:gridCol>
                <a:gridCol w="1199960">
                  <a:extLst>
                    <a:ext uri="{9D8B030D-6E8A-4147-A177-3AD203B41FA5}">
                      <a16:colId xmlns:a16="http://schemas.microsoft.com/office/drawing/2014/main" val="880672281"/>
                    </a:ext>
                  </a:extLst>
                </a:gridCol>
                <a:gridCol w="1199960">
                  <a:extLst>
                    <a:ext uri="{9D8B030D-6E8A-4147-A177-3AD203B41FA5}">
                      <a16:colId xmlns:a16="http://schemas.microsoft.com/office/drawing/2014/main" val="2701622719"/>
                    </a:ext>
                  </a:extLst>
                </a:gridCol>
                <a:gridCol w="1199960">
                  <a:extLst>
                    <a:ext uri="{9D8B030D-6E8A-4147-A177-3AD203B41FA5}">
                      <a16:colId xmlns:a16="http://schemas.microsoft.com/office/drawing/2014/main" val="604788098"/>
                    </a:ext>
                  </a:extLst>
                </a:gridCol>
              </a:tblGrid>
              <a:tr h="295137">
                <a:tc>
                  <a:txBody>
                    <a:bodyPr/>
                    <a:lstStyle/>
                    <a:p>
                      <a:r>
                        <a:rPr lang="en-GB" sz="1500"/>
                        <a:t>O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B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A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F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G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K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M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283538"/>
                  </a:ext>
                </a:extLst>
              </a:tr>
              <a:tr h="516490">
                <a:tc>
                  <a:txBody>
                    <a:bodyPr/>
                    <a:lstStyle/>
                    <a:p>
                      <a:r>
                        <a:rPr lang="en-GB" sz="1500"/>
                        <a:t>violet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blue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blue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blue-white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white-yellow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orange-red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red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416669"/>
                  </a:ext>
                </a:extLst>
              </a:tr>
              <a:tr h="516490">
                <a:tc>
                  <a:txBody>
                    <a:bodyPr/>
                    <a:lstStyle/>
                    <a:p>
                      <a:r>
                        <a:rPr lang="en-GB" sz="1500" dirty="0"/>
                        <a:t>more than 28,000K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10,000-28,000K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7,500-10,000K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6,000-7,500K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5,000-6,000K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3,500-5,000K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less than 3,500K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15073"/>
                  </a:ext>
                </a:extLst>
              </a:tr>
              <a:tr h="2065959">
                <a:tc>
                  <a:txBody>
                    <a:bodyPr/>
                    <a:lstStyle/>
                    <a:p>
                      <a:r>
                        <a:rPr lang="en-GB" sz="1500" dirty="0"/>
                        <a:t>few visible absorption lines, weak Balmer lines, ionised helium lines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neutral hydrogen lines, more prominent Balmer lines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strongest Balmer lines, other strong lines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weaker Balmer lines, many lines including neutral metals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Balmer lines weaker still, dominant ionised calcium lines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neutral metal lines most prominent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strong neutral metal lines and molecular bands</a:t>
                      </a:r>
                    </a:p>
                  </a:txBody>
                  <a:tcPr marL="73784" marR="73784" marT="36892" marB="368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4843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00CF6-73F7-5C89-C272-9F5CDE55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FF4E8F-CA15-382C-BEB4-1B23E0D0306F}"/>
              </a:ext>
            </a:extLst>
          </p:cNvPr>
          <p:cNvSpPr txBox="1"/>
          <p:nvPr/>
        </p:nvSpPr>
        <p:spPr>
          <a:xfrm>
            <a:off x="4263655" y="4820874"/>
            <a:ext cx="47208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dirty="0"/>
              <a:t>https://</a:t>
            </a:r>
            <a:r>
              <a:rPr lang="en-GB" sz="1100" dirty="0" err="1"/>
              <a:t>astronomy.swin.edu.au</a:t>
            </a:r>
            <a:r>
              <a:rPr lang="en-GB" sz="1100" dirty="0"/>
              <a:t>/cosmos/H/</a:t>
            </a:r>
            <a:r>
              <a:rPr lang="en-GB" sz="1100" dirty="0" err="1"/>
              <a:t>Harvard+Spectral+Classification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59806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85214-E73E-D216-BEB1-9C9E9A56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Thermonuclear SN Subtypes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6A5DF-B8D0-26F6-B2FA-4649D7C00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3688080" cy="3774185"/>
          </a:xfrm>
        </p:spPr>
        <p:txBody>
          <a:bodyPr>
            <a:normAutofit fontScale="92500"/>
          </a:bodyPr>
          <a:lstStyle/>
          <a:p>
            <a:r>
              <a:rPr lang="en-GB" dirty="0"/>
              <a:t>Some subtypes are </a:t>
            </a:r>
            <a:r>
              <a:rPr lang="en-GB" i="1" dirty="0" err="1"/>
              <a:t>overluminous</a:t>
            </a:r>
            <a:r>
              <a:rPr lang="en-GB" dirty="0"/>
              <a:t>.</a:t>
            </a:r>
          </a:p>
          <a:p>
            <a:r>
              <a:rPr lang="en-GB" dirty="0"/>
              <a:t>"Super-Chandra": more energy than a 1.4 Mo WD can produce?  (debated)</a:t>
            </a:r>
          </a:p>
          <a:p>
            <a:r>
              <a:rPr lang="en-GB" dirty="0" err="1"/>
              <a:t>Ia</a:t>
            </a:r>
            <a:r>
              <a:rPr lang="en-GB" dirty="0"/>
              <a:t>-CSM: strong hydrogen lines (on top of </a:t>
            </a:r>
            <a:r>
              <a:rPr lang="en-GB" dirty="0" err="1"/>
              <a:t>Ia</a:t>
            </a:r>
            <a:r>
              <a:rPr lang="en-GB" dirty="0"/>
              <a:t> photosphere)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76958-6C42-4164-F5E6-633E546A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6" name="Picture 4" descr="Peak magnitudes and decline rates in the B band for normal Ia supernovae and subclasses of Ia supernovae, which is reproduced from Figure 1 in Taubenberger (2017). The solid black curve shows the Phillips relation. The dashed black curves indicate counterpart candidates of WD-WD mergers supposed in the main text.">
            <a:extLst>
              <a:ext uri="{FF2B5EF4-FFF2-40B4-BE49-F238E27FC236}">
                <a16:creationId xmlns:a16="http://schemas.microsoft.com/office/drawing/2014/main" id="{9B8C2681-BF13-5EDB-5148-7755E735F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/>
          <a:stretch/>
        </p:blipFill>
        <p:spPr bwMode="auto">
          <a:xfrm>
            <a:off x="4913376" y="838486"/>
            <a:ext cx="3822192" cy="39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8B0D88-E10B-C185-14D4-3EFFFABC9067}"/>
              </a:ext>
            </a:extLst>
          </p:cNvPr>
          <p:cNvSpPr txBox="1"/>
          <p:nvPr/>
        </p:nvSpPr>
        <p:spPr>
          <a:xfrm>
            <a:off x="4503170" y="1387556"/>
            <a:ext cx="410206" cy="323165"/>
          </a:xfrm>
          <a:prstGeom prst="rect">
            <a:avLst/>
          </a:prstGeom>
          <a:solidFill>
            <a:schemeClr val="bg1"/>
          </a:solidFill>
        </p:spPr>
        <p:txBody>
          <a:bodyPr wrap="square" rIns="7200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endParaRPr lang="en-GB" sz="15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DF046-1E90-614E-36FC-03C548C2C631}"/>
              </a:ext>
            </a:extLst>
          </p:cNvPr>
          <p:cNvSpPr txBox="1"/>
          <p:nvPr/>
        </p:nvSpPr>
        <p:spPr>
          <a:xfrm>
            <a:off x="4503170" y="2312631"/>
            <a:ext cx="410206" cy="323165"/>
          </a:xfrm>
          <a:prstGeom prst="rect">
            <a:avLst/>
          </a:prstGeom>
          <a:solidFill>
            <a:schemeClr val="bg1"/>
          </a:solidFill>
        </p:spPr>
        <p:txBody>
          <a:bodyPr wrap="square" rIns="7200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-18</a:t>
            </a:r>
            <a:endParaRPr lang="en-GB" sz="15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345FC-95AD-429E-E677-DBBC6BF67DA3}"/>
              </a:ext>
            </a:extLst>
          </p:cNvPr>
          <p:cNvSpPr txBox="1"/>
          <p:nvPr/>
        </p:nvSpPr>
        <p:spPr>
          <a:xfrm>
            <a:off x="4503170" y="3269973"/>
            <a:ext cx="410206" cy="323165"/>
          </a:xfrm>
          <a:prstGeom prst="rect">
            <a:avLst/>
          </a:prstGeom>
          <a:solidFill>
            <a:schemeClr val="bg1"/>
          </a:solidFill>
        </p:spPr>
        <p:txBody>
          <a:bodyPr wrap="square" rIns="7200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-16</a:t>
            </a:r>
            <a:endParaRPr lang="en-GB" sz="15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F09D5-25B4-925D-23A8-EFF80B25F448}"/>
              </a:ext>
            </a:extLst>
          </p:cNvPr>
          <p:cNvSpPr txBox="1"/>
          <p:nvPr/>
        </p:nvSpPr>
        <p:spPr>
          <a:xfrm>
            <a:off x="4503170" y="4227315"/>
            <a:ext cx="410206" cy="323165"/>
          </a:xfrm>
          <a:prstGeom prst="rect">
            <a:avLst/>
          </a:prstGeom>
          <a:solidFill>
            <a:schemeClr val="bg1"/>
          </a:solidFill>
        </p:spPr>
        <p:txBody>
          <a:bodyPr wrap="square" rIns="7200" rtlCol="0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-14</a:t>
            </a:r>
            <a:endParaRPr lang="en-GB" sz="15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AC342-FFFE-280D-69E2-32E826396C4F}"/>
              </a:ext>
            </a:extLst>
          </p:cNvPr>
          <p:cNvSpPr txBox="1"/>
          <p:nvPr/>
        </p:nvSpPr>
        <p:spPr>
          <a:xfrm>
            <a:off x="6894576" y="608734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Taubenberger+2007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3C8BD-44B2-AAAA-B08F-1448E6246872}"/>
              </a:ext>
            </a:extLst>
          </p:cNvPr>
          <p:cNvSpPr txBox="1"/>
          <p:nvPr/>
        </p:nvSpPr>
        <p:spPr>
          <a:xfrm rot="16200000">
            <a:off x="2957337" y="2645962"/>
            <a:ext cx="285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Peak absolute magnitude (AB)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F1F34-DEBD-0203-3840-6F8BDD4258A6}"/>
              </a:ext>
            </a:extLst>
          </p:cNvPr>
          <p:cNvSpPr txBox="1"/>
          <p:nvPr/>
        </p:nvSpPr>
        <p:spPr>
          <a:xfrm>
            <a:off x="5397296" y="4767736"/>
            <a:ext cx="285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Decline rate (mag/15 days)</a:t>
            </a:r>
          </a:p>
        </p:txBody>
      </p:sp>
    </p:spTree>
    <p:extLst>
      <p:ext uri="{BB962C8B-B14F-4D97-AF65-F5344CB8AC3E}">
        <p14:creationId xmlns:p14="http://schemas.microsoft.com/office/powerpoint/2010/main" val="2607199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6B13-5B81-7A91-13AF-170BD0DC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02DF-18B2-277F-153E-02A33E26E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DFC26-3DB5-78D2-A59C-DDF4EC16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3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FA661-37CB-8C9E-97F7-9270B95A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1176"/>
            <a:ext cx="8229600" cy="683021"/>
          </a:xfrm>
        </p:spPr>
        <p:txBody>
          <a:bodyPr/>
          <a:lstStyle/>
          <a:p>
            <a:r>
              <a:rPr lang="en-GB" dirty="0"/>
              <a:t>Core-collapse </a:t>
            </a:r>
            <a:r>
              <a:rPr lang="en-GB" dirty="0" err="1"/>
              <a:t>SNe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11591-F73B-E87B-7170-91AE0790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4" descr="Image result for core-collapse supernova">
            <a:extLst>
              <a:ext uri="{FF2B5EF4-FFF2-40B4-BE49-F238E27FC236}">
                <a16:creationId xmlns:a16="http://schemas.microsoft.com/office/drawing/2014/main" id="{70F3046D-A778-5DD7-944A-68435C6D0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05" y="2363856"/>
            <a:ext cx="2442014" cy="16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wolf rayet star">
            <a:extLst>
              <a:ext uri="{FF2B5EF4-FFF2-40B4-BE49-F238E27FC236}">
                <a16:creationId xmlns:a16="http://schemas.microsoft.com/office/drawing/2014/main" id="{7507D4DB-F9A6-AA49-3C52-B3B526145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9" b="15611"/>
          <a:stretch/>
        </p:blipFill>
        <p:spPr bwMode="auto">
          <a:xfrm>
            <a:off x="1809724" y="3154448"/>
            <a:ext cx="2536808" cy="166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429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6AE7-6A4E-35CE-CF5B-8881581E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collapse </a:t>
            </a:r>
            <a:r>
              <a:rPr lang="en-GB" dirty="0" err="1"/>
              <a:t>SNe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362B2-C01C-609F-7681-E0631542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883ED1-4993-3CFD-237C-E53CB763635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70800"/>
            <a:ext cx="4370832" cy="3394472"/>
          </a:xfrm>
          <a:prstGeom prst="rect">
            <a:avLst/>
          </a:prstGeom>
        </p:spPr>
        <p:txBody>
          <a:bodyPr vert="horz" lIns="90000" tIns="46800" rIns="90000" bIns="360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II-normal</a:t>
            </a:r>
          </a:p>
          <a:p>
            <a:pPr lvl="1"/>
            <a:r>
              <a:rPr lang="en-GB" dirty="0"/>
              <a:t>IIP:  </a:t>
            </a:r>
            <a:r>
              <a:rPr lang="en-GB" sz="2000" dirty="0"/>
              <a:t>"plateau-like" light curve</a:t>
            </a:r>
          </a:p>
          <a:p>
            <a:pPr lvl="1"/>
            <a:r>
              <a:rPr lang="en-GB" dirty="0"/>
              <a:t>IIL:  </a:t>
            </a:r>
            <a:r>
              <a:rPr lang="en-GB" sz="2000" dirty="0"/>
              <a:t>"linear" decay </a:t>
            </a:r>
          </a:p>
          <a:p>
            <a:pPr lvl="1"/>
            <a:r>
              <a:rPr lang="en-GB" dirty="0"/>
              <a:t>87a-like: </a:t>
            </a:r>
            <a:r>
              <a:rPr lang="en-GB" sz="2000" dirty="0"/>
              <a:t> long rise</a:t>
            </a:r>
          </a:p>
          <a:p>
            <a:r>
              <a:rPr lang="en-GB" dirty="0" err="1"/>
              <a:t>IIn</a:t>
            </a:r>
            <a:r>
              <a:rPr lang="en-GB" dirty="0"/>
              <a:t> – Narrow hydrogen lines in emission</a:t>
            </a:r>
          </a:p>
          <a:p>
            <a:r>
              <a:rPr lang="en-GB" dirty="0"/>
              <a:t>IIb – Hydrogen weak or disappears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BB351F-F545-597A-3736-5329684CC05F}"/>
              </a:ext>
            </a:extLst>
          </p:cNvPr>
          <p:cNvSpPr txBox="1">
            <a:spLocks/>
          </p:cNvSpPr>
          <p:nvPr/>
        </p:nvSpPr>
        <p:spPr>
          <a:xfrm>
            <a:off x="4389120" y="1043944"/>
            <a:ext cx="4072128" cy="4038539"/>
          </a:xfrm>
          <a:prstGeom prst="rect">
            <a:avLst/>
          </a:prstGeom>
        </p:spPr>
        <p:txBody>
          <a:bodyPr vert="horz" lIns="90000" tIns="46800" rIns="90000" bIns="360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err="1"/>
              <a:t>Ib</a:t>
            </a:r>
            <a:endParaRPr lang="en-GB" dirty="0"/>
          </a:p>
          <a:p>
            <a:pPr lvl="2"/>
            <a:r>
              <a:rPr lang="en-GB" dirty="0" err="1"/>
              <a:t>Ib</a:t>
            </a:r>
            <a:r>
              <a:rPr lang="en-GB" dirty="0"/>
              <a:t>-normal</a:t>
            </a:r>
          </a:p>
          <a:p>
            <a:pPr lvl="2"/>
            <a:r>
              <a:rPr lang="en-GB" dirty="0"/>
              <a:t>Ibn – Strong He lines in emission (weak H)</a:t>
            </a:r>
          </a:p>
          <a:p>
            <a:pPr lvl="1"/>
            <a:r>
              <a:rPr lang="en-GB" dirty="0" err="1"/>
              <a:t>Ic</a:t>
            </a:r>
            <a:endParaRPr lang="en-GB" dirty="0"/>
          </a:p>
          <a:p>
            <a:pPr lvl="2"/>
            <a:r>
              <a:rPr lang="en-GB" dirty="0" err="1"/>
              <a:t>Ic</a:t>
            </a:r>
            <a:r>
              <a:rPr lang="en-GB" dirty="0"/>
              <a:t>-normal</a:t>
            </a:r>
          </a:p>
          <a:p>
            <a:pPr lvl="2"/>
            <a:r>
              <a:rPr lang="en-GB" dirty="0" err="1"/>
              <a:t>Ic</a:t>
            </a:r>
            <a:r>
              <a:rPr lang="en-GB" dirty="0"/>
              <a:t>-BL – Extremely high velocities</a:t>
            </a:r>
          </a:p>
          <a:p>
            <a:pPr lvl="2"/>
            <a:r>
              <a:rPr lang="en-GB" dirty="0" err="1"/>
              <a:t>Ic</a:t>
            </a:r>
            <a:r>
              <a:rPr lang="en-GB" dirty="0"/>
              <a:t>-SL – Extremely high luminosities and blue </a:t>
            </a:r>
            <a:r>
              <a:rPr lang="en-GB" dirty="0" err="1"/>
              <a:t>colors</a:t>
            </a:r>
            <a:endParaRPr lang="en-GB" dirty="0"/>
          </a:p>
          <a:p>
            <a:pPr lvl="2"/>
            <a:r>
              <a:rPr lang="en-GB" dirty="0" err="1"/>
              <a:t>Icn</a:t>
            </a:r>
            <a:r>
              <a:rPr lang="en-GB" dirty="0"/>
              <a:t> – Strong C lines in emission (weak He)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9FEBF0-D946-04A3-ACCE-2E8365C9EB8B}"/>
              </a:ext>
            </a:extLst>
          </p:cNvPr>
          <p:cNvSpPr txBox="1">
            <a:spLocks/>
          </p:cNvSpPr>
          <p:nvPr/>
        </p:nvSpPr>
        <p:spPr>
          <a:xfrm>
            <a:off x="-134112" y="1043945"/>
            <a:ext cx="1316736" cy="683021"/>
          </a:xfrm>
          <a:prstGeom prst="rect">
            <a:avLst/>
          </a:prstGeom>
        </p:spPr>
        <p:txBody>
          <a:bodyPr vert="horz" lIns="90000" tIns="46800" rIns="90000" bIns="360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2867438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53FB-81AD-AC6C-FC47-E8BDD065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Core-collapse </a:t>
            </a:r>
            <a:r>
              <a:rPr lang="en-GB" dirty="0" err="1"/>
              <a:t>SNe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0FE50-9BA0-B0C5-B2B9-B96DEB9F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170" name="Picture 2" descr="New regimes in the observation of core-collapse supernovae | Nature  Astronomy">
            <a:extLst>
              <a:ext uri="{FF2B5EF4-FFF2-40B4-BE49-F238E27FC236}">
                <a16:creationId xmlns:a16="http://schemas.microsoft.com/office/drawing/2014/main" id="{1A6F8419-5406-50A9-2C04-0B669D28C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23"/>
          <a:stretch/>
        </p:blipFill>
        <p:spPr bwMode="auto">
          <a:xfrm>
            <a:off x="354711" y="683021"/>
            <a:ext cx="3826229" cy="43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chematic light curves for SNe of Types Ia, Ib, II-L, II-P, and SN... |  Download Scientific Diagram">
            <a:extLst>
              <a:ext uri="{FF2B5EF4-FFF2-40B4-BE49-F238E27FC236}">
                <a16:creationId xmlns:a16="http://schemas.microsoft.com/office/drawing/2014/main" id="{23ADF90B-CF44-1358-3E09-30BB95EE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165" y="1139952"/>
            <a:ext cx="4525673" cy="34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F67BA-7893-C6C9-B3CE-9B6DDEABBCCB}"/>
              </a:ext>
            </a:extLst>
          </p:cNvPr>
          <p:cNvSpPr txBox="1"/>
          <p:nvPr/>
        </p:nvSpPr>
        <p:spPr>
          <a:xfrm>
            <a:off x="7097558" y="862953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Filippenko+1997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164F1-EBEF-136D-B66D-0678A5E2C2E8}"/>
              </a:ext>
            </a:extLst>
          </p:cNvPr>
          <p:cNvSpPr txBox="1"/>
          <p:nvPr/>
        </p:nvSpPr>
        <p:spPr>
          <a:xfrm>
            <a:off x="2267825" y="636946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Modjaz+2019</a:t>
            </a:r>
          </a:p>
        </p:txBody>
      </p:sp>
    </p:spTree>
    <p:extLst>
      <p:ext uri="{BB962C8B-B14F-4D97-AF65-F5344CB8AC3E}">
        <p14:creationId xmlns:p14="http://schemas.microsoft.com/office/powerpoint/2010/main" val="3725141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F758-BCEC-6AB5-6CDF-6F65B94A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Core-Collapse Duration-Luminosity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B7068-EBB4-B4CE-A5E2-312B7DEB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5D078-8E4A-92C1-24D4-9D9208322759}"/>
              </a:ext>
            </a:extLst>
          </p:cNvPr>
          <p:cNvSpPr txBox="1"/>
          <p:nvPr/>
        </p:nvSpPr>
        <p:spPr>
          <a:xfrm>
            <a:off x="1308443" y="1371421"/>
            <a:ext cx="11250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II</a:t>
            </a:r>
          </a:p>
          <a:p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FFA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IIb</a:t>
            </a:r>
          </a:p>
          <a:p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D1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 err="1">
                <a:solidFill>
                  <a:srgbClr val="D1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IIn</a:t>
            </a:r>
            <a:endParaRPr lang="en-US" sz="1400" dirty="0">
              <a:solidFill>
                <a:srgbClr val="D1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D1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Ibn</a:t>
            </a:r>
            <a:br>
              <a:rPr lang="en-US" sz="1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2F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 err="1">
                <a:solidFill>
                  <a:srgbClr val="02F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Icn</a:t>
            </a:r>
            <a:endParaRPr lang="en-US" sz="1400" dirty="0">
              <a:solidFill>
                <a:srgbClr val="02F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 err="1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Ibc</a:t>
            </a:r>
            <a:endParaRPr lang="en-US" sz="1400" dirty="0">
              <a:solidFill>
                <a:srgbClr val="2B2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br>
              <a:rPr lang="en-US" sz="1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 err="1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14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</a:t>
            </a:r>
            <a:endParaRPr lang="en-US" sz="1400" dirty="0">
              <a:solidFill>
                <a:srgbClr val="2B2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D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SLSN-I</a:t>
            </a:r>
            <a:endParaRPr lang="en-US" sz="1400" dirty="0">
              <a:solidFill>
                <a:srgbClr val="2B2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D1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SLSN-II</a:t>
            </a:r>
            <a:endParaRPr lang="en-US" sz="1400" dirty="0">
              <a:solidFill>
                <a:srgbClr val="2B2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rgbClr val="D996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E75A2D-B0F3-D831-A912-8876769C7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036" t="17217" b="31837"/>
          <a:stretch/>
        </p:blipFill>
        <p:spPr>
          <a:xfrm>
            <a:off x="1122195" y="1451431"/>
            <a:ext cx="235016" cy="2088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62C4C2-918E-63FC-26A9-4B7116846F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b="27862"/>
          <a:stretch/>
        </p:blipFill>
        <p:spPr>
          <a:xfrm>
            <a:off x="2554411" y="949085"/>
            <a:ext cx="5932064" cy="327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73329-F928-F081-0721-992A6C5CA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6" t="91300"/>
          <a:stretch/>
        </p:blipFill>
        <p:spPr>
          <a:xfrm>
            <a:off x="2938202" y="4072452"/>
            <a:ext cx="5547464" cy="3945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D5F284-09AD-3D1E-738A-BD249EE37CF8}"/>
              </a:ext>
            </a:extLst>
          </p:cNvPr>
          <p:cNvSpPr/>
          <p:nvPr/>
        </p:nvSpPr>
        <p:spPr>
          <a:xfrm>
            <a:off x="4860099" y="3394553"/>
            <a:ext cx="2530257" cy="5386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DB503-9114-BBB5-7BE7-D4A0EED23EB0}"/>
              </a:ext>
            </a:extLst>
          </p:cNvPr>
          <p:cNvSpPr/>
          <p:nvPr/>
        </p:nvSpPr>
        <p:spPr>
          <a:xfrm>
            <a:off x="4860098" y="1210327"/>
            <a:ext cx="2530257" cy="300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E170A5-8261-631E-056A-B03946D4FCB4}"/>
              </a:ext>
            </a:extLst>
          </p:cNvPr>
          <p:cNvSpPr/>
          <p:nvPr/>
        </p:nvSpPr>
        <p:spPr>
          <a:xfrm>
            <a:off x="3679468" y="2029216"/>
            <a:ext cx="892532" cy="137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B290DC-1504-0996-2E07-F87CFC740CA7}"/>
              </a:ext>
            </a:extLst>
          </p:cNvPr>
          <p:cNvSpPr/>
          <p:nvPr/>
        </p:nvSpPr>
        <p:spPr>
          <a:xfrm>
            <a:off x="6275540" y="3193016"/>
            <a:ext cx="194975" cy="7798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67975A-253C-8E45-300A-A64EC6056198}"/>
              </a:ext>
            </a:extLst>
          </p:cNvPr>
          <p:cNvSpPr/>
          <p:nvPr/>
        </p:nvSpPr>
        <p:spPr>
          <a:xfrm>
            <a:off x="4283902" y="2771569"/>
            <a:ext cx="194975" cy="7798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B2416A-B3C9-4E22-FD50-4505102DB446}"/>
              </a:ext>
            </a:extLst>
          </p:cNvPr>
          <p:cNvSpPr/>
          <p:nvPr/>
        </p:nvSpPr>
        <p:spPr>
          <a:xfrm>
            <a:off x="5636571" y="1773844"/>
            <a:ext cx="110531" cy="128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AB0993-315B-18CF-5D63-0B5C2064A3DE}"/>
              </a:ext>
            </a:extLst>
          </p:cNvPr>
          <p:cNvSpPr/>
          <p:nvPr/>
        </p:nvSpPr>
        <p:spPr>
          <a:xfrm>
            <a:off x="5747102" y="3161480"/>
            <a:ext cx="342190" cy="2162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90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78B0-B66E-7D03-6741-F455987D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"Normal" Type IIs: RSG explosions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8585B-9419-05DF-0ACD-EFA4C292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 descr="A close-up of a galaxy&#10;&#10;Description automatically generated">
            <a:extLst>
              <a:ext uri="{FF2B5EF4-FFF2-40B4-BE49-F238E27FC236}">
                <a16:creationId xmlns:a16="http://schemas.microsoft.com/office/drawing/2014/main" id="{B8B69372-E448-B15A-770B-0784D750D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54" y="1183395"/>
            <a:ext cx="8795291" cy="30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70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SN </a:t>
            </a:r>
            <a:r>
              <a:rPr lang="en-US" dirty="0" err="1"/>
              <a:t>IIn</a:t>
            </a:r>
            <a:r>
              <a:rPr lang="en-US" dirty="0"/>
              <a:t>: Signatures of 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6687-9A09-4906-8565-E45CF3DE5173}" type="slidenum">
              <a:rPr lang="en-US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29400" y="672300"/>
            <a:ext cx="4484700" cy="4484700"/>
          </a:xfrm>
          <a:prstGeom prst="donut">
            <a:avLst>
              <a:gd name="adj" fmla="val 16689"/>
            </a:avLst>
          </a:prstGeom>
          <a:solidFill>
            <a:srgbClr val="33CC66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>
          <a:xfrm>
            <a:off x="830250" y="1173150"/>
            <a:ext cx="3483000" cy="3483000"/>
          </a:xfrm>
          <a:prstGeom prst="donut">
            <a:avLst>
              <a:gd name="adj" fmla="val 20662"/>
            </a:avLst>
          </a:prstGeom>
          <a:solidFill>
            <a:srgbClr val="FF9966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>
          <a:xfrm>
            <a:off x="1371600" y="1714500"/>
            <a:ext cx="2400300" cy="2400300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>
          <a:xfrm flipH="1">
            <a:off x="3798900" y="1173150"/>
            <a:ext cx="830250" cy="39231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TextShape 6"/>
          <p:cNvSpPr txBox="1"/>
          <p:nvPr/>
        </p:nvSpPr>
        <p:spPr>
          <a:xfrm>
            <a:off x="4605972" y="937943"/>
            <a:ext cx="3623628" cy="49194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r>
              <a:rPr lang="en-US" spc="-1" dirty="0">
                <a:solidFill>
                  <a:srgbClr val="000000"/>
                </a:solidFill>
                <a:latin typeface="Arial"/>
              </a:rPr>
              <a:t>Dense CSM hydrogen shell</a:t>
            </a:r>
            <a:br>
              <a:rPr sz="1350" dirty="0">
                <a:solidFill>
                  <a:srgbClr val="000000"/>
                </a:solidFill>
              </a:rPr>
            </a:br>
            <a:r>
              <a:rPr lang="en-US" sz="1200" spc="-1" dirty="0">
                <a:solidFill>
                  <a:srgbClr val="000000"/>
                </a:solidFill>
                <a:latin typeface="Arial"/>
              </a:rPr>
              <a:t>(ionized by shock UV radiation; recombining)</a:t>
            </a:r>
          </a:p>
        </p:txBody>
      </p:sp>
      <p:sp>
        <p:nvSpPr>
          <p:cNvPr id="10" name="CustomShape 7"/>
          <p:cNvSpPr/>
          <p:nvPr/>
        </p:nvSpPr>
        <p:spPr>
          <a:xfrm>
            <a:off x="830250" y="1173150"/>
            <a:ext cx="3483000" cy="3483000"/>
          </a:xfrm>
          <a:prstGeom prst="donut">
            <a:avLst>
              <a:gd name="adj" fmla="val 208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Line 8"/>
          <p:cNvSpPr/>
          <p:nvPr/>
        </p:nvSpPr>
        <p:spPr>
          <a:xfrm>
            <a:off x="4288140" y="2911410"/>
            <a:ext cx="341010" cy="3240"/>
          </a:xfrm>
          <a:prstGeom prst="line">
            <a:avLst/>
          </a:prstGeom>
          <a:ln w="36720">
            <a:solidFill>
              <a:srgbClr val="FF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Line 9"/>
          <p:cNvSpPr/>
          <p:nvPr/>
        </p:nvSpPr>
        <p:spPr>
          <a:xfrm flipV="1">
            <a:off x="2598750" y="857250"/>
            <a:ext cx="0" cy="342900"/>
          </a:xfrm>
          <a:prstGeom prst="line">
            <a:avLst/>
          </a:prstGeom>
          <a:ln w="36720">
            <a:solidFill>
              <a:srgbClr val="FF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10"/>
          <p:cNvSpPr/>
          <p:nvPr/>
        </p:nvSpPr>
        <p:spPr>
          <a:xfrm flipV="1">
            <a:off x="3542940" y="1817370"/>
            <a:ext cx="411480" cy="411210"/>
          </a:xfrm>
          <a:prstGeom prst="line">
            <a:avLst/>
          </a:prstGeom>
          <a:ln w="36720">
            <a:solidFill>
              <a:srgbClr val="FF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1"/>
          <p:cNvSpPr/>
          <p:nvPr/>
        </p:nvSpPr>
        <p:spPr>
          <a:xfrm flipH="1">
            <a:off x="514350" y="2911410"/>
            <a:ext cx="395010" cy="3240"/>
          </a:xfrm>
          <a:prstGeom prst="line">
            <a:avLst/>
          </a:prstGeom>
          <a:ln w="36720">
            <a:solidFill>
              <a:srgbClr val="FF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2"/>
          <p:cNvSpPr/>
          <p:nvPr/>
        </p:nvSpPr>
        <p:spPr>
          <a:xfrm>
            <a:off x="2598750" y="4629150"/>
            <a:ext cx="0" cy="342900"/>
          </a:xfrm>
          <a:prstGeom prst="line">
            <a:avLst/>
          </a:prstGeom>
          <a:ln w="36720">
            <a:solidFill>
              <a:srgbClr val="FF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3"/>
          <p:cNvSpPr/>
          <p:nvPr/>
        </p:nvSpPr>
        <p:spPr>
          <a:xfrm flipH="1" flipV="1">
            <a:off x="1276020" y="1703700"/>
            <a:ext cx="411480" cy="411210"/>
          </a:xfrm>
          <a:prstGeom prst="line">
            <a:avLst/>
          </a:prstGeom>
          <a:ln w="36720">
            <a:solidFill>
              <a:srgbClr val="FF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4"/>
          <p:cNvSpPr/>
          <p:nvPr/>
        </p:nvSpPr>
        <p:spPr>
          <a:xfrm flipH="1">
            <a:off x="1355400" y="3809970"/>
            <a:ext cx="411480" cy="411480"/>
          </a:xfrm>
          <a:prstGeom prst="line">
            <a:avLst/>
          </a:prstGeom>
          <a:ln w="36720">
            <a:solidFill>
              <a:srgbClr val="FF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Line 15"/>
          <p:cNvSpPr/>
          <p:nvPr/>
        </p:nvSpPr>
        <p:spPr>
          <a:xfrm>
            <a:off x="3429000" y="3714120"/>
            <a:ext cx="411480" cy="411210"/>
          </a:xfrm>
          <a:prstGeom prst="line">
            <a:avLst/>
          </a:prstGeom>
          <a:ln w="36720">
            <a:solidFill>
              <a:srgbClr val="FF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TextShape 16"/>
          <p:cNvSpPr txBox="1"/>
          <p:nvPr/>
        </p:nvSpPr>
        <p:spPr>
          <a:xfrm>
            <a:off x="4893522" y="1859993"/>
            <a:ext cx="2400300" cy="32265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r>
              <a:rPr lang="en-US" spc="-1">
                <a:solidFill>
                  <a:srgbClr val="000000"/>
                </a:solidFill>
                <a:latin typeface="Arial"/>
              </a:rPr>
              <a:t>Shocked CSM/ejecta</a:t>
            </a:r>
          </a:p>
        </p:txBody>
      </p:sp>
      <p:sp>
        <p:nvSpPr>
          <p:cNvPr id="20" name="Line 17"/>
          <p:cNvSpPr/>
          <p:nvPr/>
        </p:nvSpPr>
        <p:spPr>
          <a:xfrm flipH="1">
            <a:off x="3997350" y="2009770"/>
            <a:ext cx="869172" cy="39053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TextShape 18"/>
          <p:cNvSpPr txBox="1"/>
          <p:nvPr/>
        </p:nvSpPr>
        <p:spPr>
          <a:xfrm>
            <a:off x="4866522" y="1442843"/>
            <a:ext cx="2400300" cy="32265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r>
              <a:rPr lang="en-US" spc="-1">
                <a:solidFill>
                  <a:srgbClr val="000000"/>
                </a:solidFill>
                <a:latin typeface="Arial"/>
              </a:rPr>
              <a:t>Forward shock</a:t>
            </a:r>
          </a:p>
        </p:txBody>
      </p:sp>
      <p:sp>
        <p:nvSpPr>
          <p:cNvPr id="22" name="CustomShape 19"/>
          <p:cNvSpPr/>
          <p:nvPr/>
        </p:nvSpPr>
        <p:spPr>
          <a:xfrm>
            <a:off x="1371600" y="1714500"/>
            <a:ext cx="2400300" cy="2400300"/>
          </a:xfrm>
          <a:prstGeom prst="donut">
            <a:avLst>
              <a:gd name="adj" fmla="val 208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TextShape 20"/>
          <p:cNvSpPr txBox="1"/>
          <p:nvPr/>
        </p:nvSpPr>
        <p:spPr>
          <a:xfrm>
            <a:off x="4920522" y="2347343"/>
            <a:ext cx="1714500" cy="32265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r>
              <a:rPr lang="en-US" spc="-1" dirty="0">
                <a:solidFill>
                  <a:srgbClr val="000000"/>
                </a:solidFill>
                <a:latin typeface="Arial"/>
              </a:rPr>
              <a:t>Photosphere</a:t>
            </a:r>
          </a:p>
        </p:txBody>
      </p:sp>
      <p:sp>
        <p:nvSpPr>
          <p:cNvPr id="24" name="Line 21"/>
          <p:cNvSpPr/>
          <p:nvPr/>
        </p:nvSpPr>
        <p:spPr>
          <a:xfrm flipH="1">
            <a:off x="4114800" y="2532542"/>
            <a:ext cx="778722" cy="210658"/>
          </a:xfrm>
          <a:prstGeom prst="line">
            <a:avLst/>
          </a:prstGeom>
          <a:ln w="367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22"/>
          <p:cNvSpPr/>
          <p:nvPr/>
        </p:nvSpPr>
        <p:spPr>
          <a:xfrm flipH="1">
            <a:off x="5706417" y="4463489"/>
            <a:ext cx="2400300" cy="0"/>
          </a:xfrm>
          <a:prstGeom prst="line">
            <a:avLst/>
          </a:prstGeom>
          <a:ln w="3672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Line 23"/>
          <p:cNvSpPr/>
          <p:nvPr/>
        </p:nvSpPr>
        <p:spPr>
          <a:xfrm>
            <a:off x="5706417" y="3091889"/>
            <a:ext cx="0" cy="1371600"/>
          </a:xfrm>
          <a:prstGeom prst="line">
            <a:avLst/>
          </a:prstGeom>
          <a:ln w="3672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24"/>
          <p:cNvSpPr/>
          <p:nvPr/>
        </p:nvSpPr>
        <p:spPr>
          <a:xfrm flipV="1">
            <a:off x="5696967" y="4093589"/>
            <a:ext cx="342900" cy="171450"/>
          </a:xfrm>
          <a:prstGeom prst="line">
            <a:avLst/>
          </a:prstGeom>
          <a:ln w="18360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Line 25"/>
          <p:cNvSpPr/>
          <p:nvPr/>
        </p:nvSpPr>
        <p:spPr>
          <a:xfrm flipH="1">
            <a:off x="6039867" y="3949139"/>
            <a:ext cx="396900" cy="144720"/>
          </a:xfrm>
          <a:prstGeom prst="line">
            <a:avLst/>
          </a:prstGeom>
          <a:ln w="18360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Line 26"/>
          <p:cNvSpPr/>
          <p:nvPr/>
        </p:nvSpPr>
        <p:spPr>
          <a:xfrm>
            <a:off x="6814767" y="3895139"/>
            <a:ext cx="685800" cy="0"/>
          </a:xfrm>
          <a:prstGeom prst="line">
            <a:avLst/>
          </a:prstGeom>
          <a:ln w="18360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Line 27"/>
          <p:cNvSpPr/>
          <p:nvPr/>
        </p:nvSpPr>
        <p:spPr>
          <a:xfrm flipH="1" flipV="1">
            <a:off x="7484367" y="3893789"/>
            <a:ext cx="604800" cy="90450"/>
          </a:xfrm>
          <a:prstGeom prst="line">
            <a:avLst/>
          </a:prstGeom>
          <a:ln w="18360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Line 28"/>
          <p:cNvSpPr/>
          <p:nvPr/>
        </p:nvSpPr>
        <p:spPr>
          <a:xfrm flipH="1">
            <a:off x="6039867" y="3949139"/>
            <a:ext cx="396900" cy="144720"/>
          </a:xfrm>
          <a:prstGeom prst="line">
            <a:avLst/>
          </a:prstGeom>
          <a:ln w="18360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Line 29"/>
          <p:cNvSpPr/>
          <p:nvPr/>
        </p:nvSpPr>
        <p:spPr>
          <a:xfrm flipH="1">
            <a:off x="6436767" y="3895139"/>
            <a:ext cx="378000" cy="54000"/>
          </a:xfrm>
          <a:prstGeom prst="line">
            <a:avLst/>
          </a:prstGeom>
          <a:ln w="18360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Freeform 30"/>
          <p:cNvSpPr/>
          <p:nvPr/>
        </p:nvSpPr>
        <p:spPr>
          <a:xfrm>
            <a:off x="6274767" y="3777689"/>
            <a:ext cx="171990" cy="240300"/>
          </a:xfrm>
          <a:custGeom>
            <a:avLst/>
            <a:gdLst/>
            <a:ahLst/>
            <a:cxnLst/>
            <a:rect l="0" t="0" r="r" b="b"/>
            <a:pathLst>
              <a:path w="637" h="890">
                <a:moveTo>
                  <a:pt x="0" y="889"/>
                </a:moveTo>
                <a:cubicBezTo>
                  <a:pt x="636" y="444"/>
                  <a:pt x="635" y="0"/>
                  <a:pt x="635" y="0"/>
                </a:cubicBezTo>
              </a:path>
            </a:pathLst>
          </a:custGeom>
          <a:ln w="18360">
            <a:solidFill>
              <a:srgbClr val="FF0000"/>
            </a:solidFill>
            <a:round/>
          </a:ln>
        </p:spPr>
      </p:sp>
      <p:sp>
        <p:nvSpPr>
          <p:cNvPr id="34" name="Freeform 31"/>
          <p:cNvSpPr/>
          <p:nvPr/>
        </p:nvSpPr>
        <p:spPr>
          <a:xfrm>
            <a:off x="6509397" y="3777689"/>
            <a:ext cx="171450" cy="137430"/>
          </a:xfrm>
          <a:custGeom>
            <a:avLst/>
            <a:gdLst/>
            <a:ahLst/>
            <a:cxnLst/>
            <a:rect l="0" t="0" r="r" b="b"/>
            <a:pathLst>
              <a:path w="635" h="509">
                <a:moveTo>
                  <a:pt x="634" y="508"/>
                </a:moveTo>
                <a:cubicBezTo>
                  <a:pt x="0" y="254"/>
                  <a:pt x="0" y="0"/>
                  <a:pt x="0" y="0"/>
                </a:cubicBezTo>
              </a:path>
            </a:pathLst>
          </a:custGeom>
          <a:ln w="18360">
            <a:solidFill>
              <a:srgbClr val="FF0000"/>
            </a:solidFill>
            <a:round/>
          </a:ln>
        </p:spPr>
      </p:sp>
      <p:sp>
        <p:nvSpPr>
          <p:cNvPr id="35" name="Line 32"/>
          <p:cNvSpPr/>
          <p:nvPr/>
        </p:nvSpPr>
        <p:spPr>
          <a:xfrm flipV="1">
            <a:off x="6446217" y="3434789"/>
            <a:ext cx="27540" cy="342900"/>
          </a:xfrm>
          <a:prstGeom prst="line">
            <a:avLst/>
          </a:prstGeom>
          <a:ln w="1836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Line 33"/>
          <p:cNvSpPr/>
          <p:nvPr/>
        </p:nvSpPr>
        <p:spPr>
          <a:xfrm flipH="1" flipV="1">
            <a:off x="6480237" y="3434789"/>
            <a:ext cx="27540" cy="342900"/>
          </a:xfrm>
          <a:prstGeom prst="line">
            <a:avLst/>
          </a:prstGeom>
          <a:ln w="1836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Freeform 34"/>
          <p:cNvSpPr/>
          <p:nvPr/>
        </p:nvSpPr>
        <p:spPr>
          <a:xfrm>
            <a:off x="7454397" y="3579239"/>
            <a:ext cx="171720" cy="343170"/>
          </a:xfrm>
          <a:custGeom>
            <a:avLst/>
            <a:gdLst/>
            <a:ahLst/>
            <a:cxnLst/>
            <a:rect l="0" t="0" r="r" b="b"/>
            <a:pathLst>
              <a:path w="636" h="1271">
                <a:moveTo>
                  <a:pt x="635" y="1270"/>
                </a:moveTo>
                <a:cubicBezTo>
                  <a:pt x="0" y="635"/>
                  <a:pt x="0" y="0"/>
                  <a:pt x="0" y="0"/>
                </a:cubicBezTo>
              </a:path>
            </a:pathLst>
          </a:custGeom>
          <a:ln w="18360">
            <a:solidFill>
              <a:srgbClr val="FF0000"/>
            </a:solidFill>
            <a:round/>
          </a:ln>
        </p:spPr>
      </p:sp>
      <p:sp>
        <p:nvSpPr>
          <p:cNvPr id="38" name="Freeform 35"/>
          <p:cNvSpPr/>
          <p:nvPr/>
        </p:nvSpPr>
        <p:spPr>
          <a:xfrm>
            <a:off x="7219767" y="3579239"/>
            <a:ext cx="171720" cy="308880"/>
          </a:xfrm>
          <a:custGeom>
            <a:avLst/>
            <a:gdLst/>
            <a:ahLst/>
            <a:cxnLst/>
            <a:rect l="0" t="0" r="r" b="b"/>
            <a:pathLst>
              <a:path w="636" h="1144">
                <a:moveTo>
                  <a:pt x="0" y="1143"/>
                </a:moveTo>
                <a:cubicBezTo>
                  <a:pt x="635" y="572"/>
                  <a:pt x="635" y="0"/>
                  <a:pt x="635" y="0"/>
                </a:cubicBezTo>
              </a:path>
            </a:pathLst>
          </a:custGeom>
          <a:ln w="18360">
            <a:solidFill>
              <a:srgbClr val="FF0000"/>
            </a:solidFill>
            <a:round/>
          </a:ln>
        </p:spPr>
      </p:sp>
      <p:sp>
        <p:nvSpPr>
          <p:cNvPr id="39" name="Line 36"/>
          <p:cNvSpPr/>
          <p:nvPr/>
        </p:nvSpPr>
        <p:spPr>
          <a:xfrm flipH="1" flipV="1">
            <a:off x="7426857" y="2893439"/>
            <a:ext cx="27540" cy="685800"/>
          </a:xfrm>
          <a:prstGeom prst="line">
            <a:avLst/>
          </a:prstGeom>
          <a:ln w="1836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Line 37"/>
          <p:cNvSpPr/>
          <p:nvPr/>
        </p:nvSpPr>
        <p:spPr>
          <a:xfrm flipV="1">
            <a:off x="7392837" y="2893439"/>
            <a:ext cx="27540" cy="685800"/>
          </a:xfrm>
          <a:prstGeom prst="line">
            <a:avLst/>
          </a:prstGeom>
          <a:ln w="18360">
            <a:solidFill>
              <a:srgbClr val="00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38"/>
          <p:cNvSpPr/>
          <p:nvPr/>
        </p:nvSpPr>
        <p:spPr>
          <a:xfrm>
            <a:off x="1145610" y="1461510"/>
            <a:ext cx="2880360" cy="2880360"/>
          </a:xfrm>
          <a:prstGeom prst="ellipse">
            <a:avLst/>
          </a:prstGeom>
          <a:noFill/>
          <a:ln w="54720">
            <a:solidFill>
              <a:srgbClr val="FFFF00"/>
            </a:solidFill>
            <a:custDash>
              <a:ds d="300000" sp="300000"/>
              <a:ds d="3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Line 39"/>
          <p:cNvSpPr/>
          <p:nvPr/>
        </p:nvSpPr>
        <p:spPr>
          <a:xfrm flipH="1">
            <a:off x="4009235" y="1623548"/>
            <a:ext cx="816480" cy="320760"/>
          </a:xfrm>
          <a:prstGeom prst="line">
            <a:avLst/>
          </a:prstGeom>
          <a:ln w="36720">
            <a:solidFill>
              <a:srgbClr val="00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Line 40"/>
          <p:cNvSpPr/>
          <p:nvPr/>
        </p:nvSpPr>
        <p:spPr>
          <a:xfrm>
            <a:off x="7219767" y="1429883"/>
            <a:ext cx="171720" cy="1313317"/>
          </a:xfrm>
          <a:prstGeom prst="line">
            <a:avLst/>
          </a:prstGeom>
          <a:ln w="36720">
            <a:solidFill>
              <a:srgbClr val="00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Line 41"/>
          <p:cNvSpPr/>
          <p:nvPr/>
        </p:nvSpPr>
        <p:spPr>
          <a:xfrm>
            <a:off x="6473757" y="1714500"/>
            <a:ext cx="820260" cy="1864739"/>
          </a:xfrm>
          <a:prstGeom prst="line">
            <a:avLst/>
          </a:prstGeom>
          <a:ln w="3672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TextBox 44"/>
          <p:cNvSpPr txBox="1"/>
          <p:nvPr/>
        </p:nvSpPr>
        <p:spPr>
          <a:xfrm>
            <a:off x="6837998" y="4512975"/>
            <a:ext cx="3169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λ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42181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2093845-9BCF-76C1-2238-BD9ADE3AE0FA}"/>
              </a:ext>
            </a:extLst>
          </p:cNvPr>
          <p:cNvSpPr txBox="1"/>
          <p:nvPr/>
        </p:nvSpPr>
        <p:spPr>
          <a:xfrm>
            <a:off x="2720780" y="853491"/>
            <a:ext cx="11250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II</a:t>
            </a:r>
          </a:p>
          <a:p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FFA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IIb</a:t>
            </a:r>
          </a:p>
          <a:p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D1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 err="1">
                <a:solidFill>
                  <a:srgbClr val="D1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IIn</a:t>
            </a:r>
            <a:endParaRPr lang="en-US" sz="1400" dirty="0">
              <a:solidFill>
                <a:srgbClr val="D1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solidFill>
                <a:srgbClr val="D1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4357D0D-D276-BBE5-FD07-0337732DC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6970" t="16546" r="24753" b="66796"/>
          <a:stretch/>
        </p:blipFill>
        <p:spPr>
          <a:xfrm>
            <a:off x="2458396" y="900079"/>
            <a:ext cx="293051" cy="683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43"/>
            <a:ext cx="8229600" cy="683021"/>
          </a:xfrm>
        </p:spPr>
        <p:txBody>
          <a:bodyPr/>
          <a:lstStyle/>
          <a:p>
            <a:r>
              <a:rPr lang="en-US" dirty="0"/>
              <a:t>Type </a:t>
            </a:r>
            <a:r>
              <a:rPr lang="en-US" dirty="0" err="1"/>
              <a:t>IIn</a:t>
            </a:r>
            <a:r>
              <a:rPr lang="en-US" dirty="0"/>
              <a:t>: Luminous and slow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16FC9B9A-A1CD-D43C-2852-40403F145B38}"/>
              </a:ext>
            </a:extLst>
          </p:cNvPr>
          <p:cNvSpPr/>
          <p:nvPr/>
        </p:nvSpPr>
        <p:spPr>
          <a:xfrm>
            <a:off x="361123" y="4731485"/>
            <a:ext cx="93600" cy="86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CB540E-27D9-CD34-DAFE-452ED14A05A6}"/>
              </a:ext>
            </a:extLst>
          </p:cNvPr>
          <p:cNvSpPr/>
          <p:nvPr/>
        </p:nvSpPr>
        <p:spPr>
          <a:xfrm>
            <a:off x="152029" y="1974368"/>
            <a:ext cx="1374196" cy="109471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E067E-DF00-5A18-E8F6-25409849BC06}"/>
              </a:ext>
            </a:extLst>
          </p:cNvPr>
          <p:cNvSpPr/>
          <p:nvPr/>
        </p:nvSpPr>
        <p:spPr>
          <a:xfrm>
            <a:off x="150773" y="599274"/>
            <a:ext cx="1374196" cy="63038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FB73E5-100E-AC4D-8845-E684803F29E3}"/>
              </a:ext>
            </a:extLst>
          </p:cNvPr>
          <p:cNvSpPr/>
          <p:nvPr/>
        </p:nvSpPr>
        <p:spPr>
          <a:xfrm>
            <a:off x="167017" y="3298004"/>
            <a:ext cx="1374196" cy="166139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8F13B715-3DC0-F038-AE9A-BF3DF9A1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D5E393A-5D5B-2D9E-02D3-866AA4E3A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22" t="1606" b="44591"/>
          <a:stretch/>
        </p:blipFill>
        <p:spPr>
          <a:xfrm>
            <a:off x="4291584" y="718264"/>
            <a:ext cx="4575816" cy="25797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855D9BA-AE21-9DBE-FBDC-922AE7900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83" t="90244" b="594"/>
          <a:stretch/>
        </p:blipFill>
        <p:spPr>
          <a:xfrm>
            <a:off x="4157472" y="3389376"/>
            <a:ext cx="4709927" cy="43924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76AE5AD-BDBA-59C4-71A8-057735AAC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" t="1606" r="89603" b="38864"/>
          <a:stretch/>
        </p:blipFill>
        <p:spPr>
          <a:xfrm>
            <a:off x="3803904" y="718264"/>
            <a:ext cx="552598" cy="285435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85C68A2-5E2F-FC2A-54D2-F557DB400206}"/>
              </a:ext>
            </a:extLst>
          </p:cNvPr>
          <p:cNvSpPr txBox="1"/>
          <p:nvPr/>
        </p:nvSpPr>
        <p:spPr>
          <a:xfrm>
            <a:off x="4437755" y="3697564"/>
            <a:ext cx="401792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Rest-frame duration above half-maximum (days)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E79058-33DC-DEAA-AF4D-4DED55DFE4CD}"/>
              </a:ext>
            </a:extLst>
          </p:cNvPr>
          <p:cNvSpPr txBox="1"/>
          <p:nvPr/>
        </p:nvSpPr>
        <p:spPr>
          <a:xfrm rot="16200000">
            <a:off x="2349986" y="2137445"/>
            <a:ext cx="28543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Peak absolute magnitude (AB)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47A9D4EA-9685-9245-640D-68E342CFF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166072" cy="361773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Long, </a:t>
            </a:r>
            <a:br>
              <a:rPr lang="en-GB" dirty="0"/>
            </a:br>
            <a:r>
              <a:rPr lang="en-GB" dirty="0"/>
              <a:t>luminous light curves require</a:t>
            </a:r>
            <a:br>
              <a:rPr lang="en-GB" dirty="0"/>
            </a:br>
            <a:r>
              <a:rPr lang="en-GB" dirty="0"/>
              <a:t>extended</a:t>
            </a:r>
            <a:br>
              <a:rPr lang="en-GB" dirty="0"/>
            </a:br>
            <a:r>
              <a:rPr lang="en-GB" dirty="0"/>
              <a:t>CSM to be</a:t>
            </a:r>
            <a:br>
              <a:rPr lang="en-GB" dirty="0"/>
            </a:br>
            <a:r>
              <a:rPr lang="en-GB" dirty="0"/>
              <a:t>be very massive (up to several solar masses of material) – CE ejection?</a:t>
            </a:r>
          </a:p>
        </p:txBody>
      </p:sp>
    </p:spTree>
    <p:extLst>
      <p:ext uri="{BB962C8B-B14F-4D97-AF65-F5344CB8AC3E}">
        <p14:creationId xmlns:p14="http://schemas.microsoft.com/office/powerpoint/2010/main" val="2563092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3EE6-EFC4-3159-31A8-CE8BEF16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IIb:  Mostly-stripped H envelope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86BD6-6791-CE78-B4A7-328CB4A8B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931920" cy="3394472"/>
          </a:xfrm>
        </p:spPr>
        <p:txBody>
          <a:bodyPr/>
          <a:lstStyle/>
          <a:p>
            <a:r>
              <a:rPr lang="en-GB" dirty="0"/>
              <a:t>Light curve often has two clearly distinct peaks – a fast peak from shocking the thin H envelope, and a main peak from radioactive heating of H-poor ejecta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ABABD-CF97-F7A1-6D75-EDF8F0F2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218" name="Picture 2" descr="SN 1993J - Wikipedia">
            <a:extLst>
              <a:ext uri="{FF2B5EF4-FFF2-40B4-BE49-F238E27FC236}">
                <a16:creationId xmlns:a16="http://schemas.microsoft.com/office/drawing/2014/main" id="{EEF1E447-562C-335D-1DC1-9EC0186EE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35" y="744037"/>
            <a:ext cx="3386165" cy="219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02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CB25-E5E6-0BD0-A2B5-6AE0FD38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Stellar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D4BA5-3FE4-8E1A-4AA8-FD4385FF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5EE5FDF-4F7A-C15B-AA9D-CBF69C207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119080"/>
            <a:ext cx="6353175" cy="3424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786B23-9C5D-55FD-98B2-4E1BE22F3EFC}"/>
              </a:ext>
            </a:extLst>
          </p:cNvPr>
          <p:cNvSpPr txBox="1"/>
          <p:nvPr/>
        </p:nvSpPr>
        <p:spPr>
          <a:xfrm>
            <a:off x="4386261" y="4820874"/>
            <a:ext cx="47577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dirty="0"/>
              <a:t>https://</a:t>
            </a:r>
            <a:r>
              <a:rPr lang="en-GB" sz="1100" dirty="0" err="1"/>
              <a:t>en.wikipedia.org</a:t>
            </a:r>
            <a:r>
              <a:rPr lang="en-GB" sz="1100" dirty="0"/>
              <a:t>/wiki/</a:t>
            </a:r>
            <a:r>
              <a:rPr lang="en-GB" sz="1100" dirty="0" err="1"/>
              <a:t>Stellar_classification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1100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87EF-ECDD-96CF-31C9-FF96549A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YHG progenitor of SN2011dh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52AC3-10E0-D833-AB2F-B3A0F993E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E774C-20C6-CA35-7E9D-B52A07B5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E0ABB2EE-FA5D-C5EF-2D91-FEBE095E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92" y="744037"/>
            <a:ext cx="6178716" cy="416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4EA48-2D8A-C9CC-C800-9071D9AD30F7}"/>
              </a:ext>
            </a:extLst>
          </p:cNvPr>
          <p:cNvSpPr txBox="1"/>
          <p:nvPr/>
        </p:nvSpPr>
        <p:spPr>
          <a:xfrm>
            <a:off x="4572000" y="4955502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/>
              <a:t>https://</a:t>
            </a:r>
            <a:r>
              <a:rPr lang="en-GB" sz="900" dirty="0" err="1"/>
              <a:t>ttt.astro.su.se</a:t>
            </a:r>
            <a:r>
              <a:rPr lang="en-GB" sz="900" dirty="0"/>
              <a:t>/~maer0651/sn2011dh-progenitor.html</a:t>
            </a:r>
          </a:p>
        </p:txBody>
      </p:sp>
    </p:spTree>
    <p:extLst>
      <p:ext uri="{BB962C8B-B14F-4D97-AF65-F5344CB8AC3E}">
        <p14:creationId xmlns:p14="http://schemas.microsoft.com/office/powerpoint/2010/main" val="1320798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6A83-0E04-C491-BA56-B1CF071E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</a:t>
            </a:r>
            <a:r>
              <a:rPr lang="en-GB" dirty="0" err="1"/>
              <a:t>Ib</a:t>
            </a:r>
            <a:r>
              <a:rPr lang="en-GB" dirty="0"/>
              <a:t>, </a:t>
            </a:r>
            <a:r>
              <a:rPr lang="en-GB" dirty="0" err="1"/>
              <a:t>Ic</a:t>
            </a:r>
            <a:r>
              <a:rPr lang="en-GB" dirty="0"/>
              <a:t>:  Entirely stripped H envelope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05666-9AFE-6AAE-F277-585045E37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(Difference not always fundamental; He is hard to excite)</a:t>
            </a:r>
          </a:p>
          <a:p>
            <a:r>
              <a:rPr lang="en-GB" dirty="0"/>
              <a:t>Storybook picture:  these come from very massive stars which blew off their H envelopes from line-driven winds on the main sequence</a:t>
            </a:r>
          </a:p>
          <a:p>
            <a:r>
              <a:rPr lang="en-GB" dirty="0"/>
              <a:t>Does not match reality!  Too fast, too common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D5A4C-D249-028B-39D2-46CCFF68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2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F758-BCEC-6AB5-6CDF-6F65B94A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Ib</a:t>
            </a:r>
            <a:r>
              <a:rPr lang="en-GB" dirty="0"/>
              <a:t>/</a:t>
            </a:r>
            <a:r>
              <a:rPr lang="en-GB" dirty="0" err="1"/>
              <a:t>Ic</a:t>
            </a:r>
            <a:r>
              <a:rPr lang="en-GB" dirty="0"/>
              <a:t> Durations and Luminosities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B7068-EBB4-B4CE-A5E2-312B7DEB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2C4C2-918E-63FC-26A9-4B7116846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2" t="671" b="28148"/>
          <a:stretch/>
        </p:blipFill>
        <p:spPr>
          <a:xfrm>
            <a:off x="4279392" y="992472"/>
            <a:ext cx="4206274" cy="3228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73329-F928-F081-0721-992A6C5CA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33" t="91300" b="-45"/>
          <a:stretch/>
        </p:blipFill>
        <p:spPr>
          <a:xfrm>
            <a:off x="4194048" y="4072451"/>
            <a:ext cx="4291618" cy="396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30DD23-EF67-D7F6-82EB-3E0D4CD0D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" r="89473" b="28148"/>
          <a:stretch/>
        </p:blipFill>
        <p:spPr>
          <a:xfrm>
            <a:off x="3789190" y="992472"/>
            <a:ext cx="624314" cy="322807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47F850-A5A4-2036-EB0C-489D1FC9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053823" cy="339447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Too fast: exploding cores of former W-R stars should have timescales of 40+ days, </a:t>
            </a:r>
            <a:br>
              <a:rPr lang="en-GB" dirty="0"/>
            </a:br>
            <a:r>
              <a:rPr lang="en-GB" dirty="0"/>
              <a:t>not 20 days</a:t>
            </a:r>
          </a:p>
          <a:p>
            <a:r>
              <a:rPr lang="en-GB" dirty="0"/>
              <a:t>Only a few </a:t>
            </a:r>
            <a:r>
              <a:rPr lang="en-GB" dirty="0" err="1"/>
              <a:t>Ib</a:t>
            </a:r>
            <a:r>
              <a:rPr lang="en-GB" dirty="0"/>
              <a:t>/</a:t>
            </a:r>
            <a:r>
              <a:rPr lang="en-GB" dirty="0" err="1"/>
              <a:t>Ic</a:t>
            </a:r>
            <a:r>
              <a:rPr lang="en-GB" dirty="0"/>
              <a:t> look like this...</a:t>
            </a:r>
          </a:p>
        </p:txBody>
      </p:sp>
    </p:spTree>
    <p:extLst>
      <p:ext uri="{BB962C8B-B14F-4D97-AF65-F5344CB8AC3E}">
        <p14:creationId xmlns:p14="http://schemas.microsoft.com/office/powerpoint/2010/main" val="361672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E3CA-7925-2D10-83C1-1F0ABFD0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</a:t>
            </a:r>
            <a:r>
              <a:rPr lang="en-GB" dirty="0" err="1"/>
              <a:t>Ib</a:t>
            </a:r>
            <a:r>
              <a:rPr lang="en-GB" dirty="0"/>
              <a:t>, </a:t>
            </a:r>
            <a:r>
              <a:rPr lang="en-GB" dirty="0" err="1"/>
              <a:t>Ic</a:t>
            </a:r>
            <a:r>
              <a:rPr lang="en-GB" dirty="0"/>
              <a:t>:  Binary 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F8AD-4076-6765-8C96-3ADFE74D4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042988"/>
            <a:ext cx="3368493" cy="35978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Too common: since 25% of </a:t>
            </a:r>
            <a:r>
              <a:rPr lang="en-GB" dirty="0" err="1"/>
              <a:t>CCSNe</a:t>
            </a:r>
            <a:r>
              <a:rPr lang="en-GB" dirty="0"/>
              <a:t> are Type </a:t>
            </a:r>
            <a:r>
              <a:rPr lang="en-GB" dirty="0" err="1"/>
              <a:t>Ib</a:t>
            </a:r>
            <a:r>
              <a:rPr lang="en-GB" dirty="0"/>
              <a:t>/</a:t>
            </a:r>
            <a:r>
              <a:rPr lang="en-GB" dirty="0" err="1"/>
              <a:t>Ic</a:t>
            </a:r>
            <a:r>
              <a:rPr lang="en-GB" dirty="0"/>
              <a:t>,  if II -&gt; </a:t>
            </a:r>
            <a:r>
              <a:rPr lang="en-GB" dirty="0" err="1"/>
              <a:t>Ib</a:t>
            </a:r>
            <a:r>
              <a:rPr lang="en-GB" dirty="0"/>
              <a:t>/c is (only) a mass sequence, all stars &gt;20 </a:t>
            </a:r>
            <a:r>
              <a:rPr lang="en-GB" dirty="0" err="1"/>
              <a:t>M</a:t>
            </a:r>
            <a:r>
              <a:rPr lang="en-GB" baseline="-25000" dirty="0" err="1"/>
              <a:t>sol</a:t>
            </a:r>
            <a:r>
              <a:rPr lang="en-GB" dirty="0"/>
              <a:t> would have to lose their envelopes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03EC7-5DFE-57A2-9B47-A53B46A6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 descr="A graph with a line&#10;&#10;Description automatically generated">
            <a:extLst>
              <a:ext uri="{FF2B5EF4-FFF2-40B4-BE49-F238E27FC236}">
                <a16:creationId xmlns:a16="http://schemas.microsoft.com/office/drawing/2014/main" id="{B94CFA5E-D3CE-1AEE-2B11-77CC6D392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430" y="929501"/>
            <a:ext cx="4169130" cy="37113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C1BEC3-D111-681D-D8EC-36F20305E944}"/>
              </a:ext>
            </a:extLst>
          </p:cNvPr>
          <p:cNvCxnSpPr/>
          <p:nvPr/>
        </p:nvCxnSpPr>
        <p:spPr>
          <a:xfrm>
            <a:off x="4913376" y="1865376"/>
            <a:ext cx="0" cy="25847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3199B425-8A98-B700-38F9-D25D45F5E48D}"/>
              </a:ext>
            </a:extLst>
          </p:cNvPr>
          <p:cNvSpPr/>
          <p:nvPr/>
        </p:nvSpPr>
        <p:spPr>
          <a:xfrm>
            <a:off x="4913376" y="1865376"/>
            <a:ext cx="3255264" cy="2560320"/>
          </a:xfrm>
          <a:custGeom>
            <a:avLst/>
            <a:gdLst>
              <a:gd name="connsiteX0" fmla="*/ 3255264 w 3255264"/>
              <a:gd name="connsiteY0" fmla="*/ 2560320 h 2560320"/>
              <a:gd name="connsiteX1" fmla="*/ 2560320 w 3255264"/>
              <a:gd name="connsiteY1" fmla="*/ 2523744 h 2560320"/>
              <a:gd name="connsiteX2" fmla="*/ 1840992 w 3255264"/>
              <a:gd name="connsiteY2" fmla="*/ 2377440 h 2560320"/>
              <a:gd name="connsiteX3" fmla="*/ 1097280 w 3255264"/>
              <a:gd name="connsiteY3" fmla="*/ 2036064 h 2560320"/>
              <a:gd name="connsiteX4" fmla="*/ 377952 w 3255264"/>
              <a:gd name="connsiteY4" fmla="*/ 1097280 h 2560320"/>
              <a:gd name="connsiteX5" fmla="*/ 0 w 3255264"/>
              <a:gd name="connsiteY5" fmla="*/ 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5264" h="2560320">
                <a:moveTo>
                  <a:pt x="3255264" y="2560320"/>
                </a:moveTo>
                <a:cubicBezTo>
                  <a:pt x="3025648" y="2557272"/>
                  <a:pt x="2796032" y="2554224"/>
                  <a:pt x="2560320" y="2523744"/>
                </a:cubicBezTo>
                <a:cubicBezTo>
                  <a:pt x="2324608" y="2493264"/>
                  <a:pt x="2084832" y="2458720"/>
                  <a:pt x="1840992" y="2377440"/>
                </a:cubicBezTo>
                <a:cubicBezTo>
                  <a:pt x="1597152" y="2296160"/>
                  <a:pt x="1341120" y="2249424"/>
                  <a:pt x="1097280" y="2036064"/>
                </a:cubicBezTo>
                <a:cubicBezTo>
                  <a:pt x="853440" y="1822704"/>
                  <a:pt x="560832" y="1436624"/>
                  <a:pt x="377952" y="1097280"/>
                </a:cubicBezTo>
                <a:cubicBezTo>
                  <a:pt x="195072" y="757936"/>
                  <a:pt x="97536" y="378968"/>
                  <a:pt x="0" y="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F43AF1-0C96-BC09-5A02-CFD1793DAA70}"/>
              </a:ext>
            </a:extLst>
          </p:cNvPr>
          <p:cNvCxnSpPr>
            <a:cxnSpLocks/>
          </p:cNvCxnSpPr>
          <p:nvPr/>
        </p:nvCxnSpPr>
        <p:spPr>
          <a:xfrm>
            <a:off x="5925312" y="3860552"/>
            <a:ext cx="0" cy="589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97EF6E-6F93-8689-68BC-BC3865FB1A4C}"/>
              </a:ext>
            </a:extLst>
          </p:cNvPr>
          <p:cNvSpPr txBox="1"/>
          <p:nvPr/>
        </p:nvSpPr>
        <p:spPr>
          <a:xfrm>
            <a:off x="5096255" y="3755136"/>
            <a:ext cx="60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ABFCB4-4E9A-9866-1741-FA8866498C15}"/>
              </a:ext>
            </a:extLst>
          </p:cNvPr>
          <p:cNvSpPr txBox="1"/>
          <p:nvPr/>
        </p:nvSpPr>
        <p:spPr>
          <a:xfrm>
            <a:off x="5974349" y="4079475"/>
            <a:ext cx="60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593B1-5D3F-76D1-8F31-EF09EB36934B}"/>
              </a:ext>
            </a:extLst>
          </p:cNvPr>
          <p:cNvSpPr txBox="1"/>
          <p:nvPr/>
        </p:nvSpPr>
        <p:spPr>
          <a:xfrm>
            <a:off x="6541008" y="4764680"/>
            <a:ext cx="2426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 from Smith+2010</a:t>
            </a:r>
          </a:p>
        </p:txBody>
      </p:sp>
    </p:spTree>
    <p:extLst>
      <p:ext uri="{BB962C8B-B14F-4D97-AF65-F5344CB8AC3E}">
        <p14:creationId xmlns:p14="http://schemas.microsoft.com/office/powerpoint/2010/main" val="2985085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DA27-DF6E-F486-CFC8-46BE9DE0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</a:t>
            </a:r>
            <a:r>
              <a:rPr lang="en-GB" dirty="0" err="1"/>
              <a:t>Ic</a:t>
            </a:r>
            <a:r>
              <a:rPr lang="en-GB" dirty="0"/>
              <a:t>-BL:  Very fast (ejecta) </a:t>
            </a:r>
            <a:r>
              <a:rPr lang="en-GB" dirty="0" err="1"/>
              <a:t>SNe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88466-D780-1368-CBA2-E1C9493AB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Prototype:  SN1998bw, which also produced a (weak) gamma-ray burst</a:t>
            </a:r>
          </a:p>
          <a:p>
            <a:r>
              <a:rPr lang="en-GB" dirty="0"/>
              <a:t>Very fast ejecta (solar masses at &gt;0.1c) implies very high kinetic energies (10</a:t>
            </a:r>
            <a:r>
              <a:rPr lang="en-GB" baseline="30000" dirty="0"/>
              <a:t>52</a:t>
            </a:r>
            <a:r>
              <a:rPr lang="en-GB" dirty="0"/>
              <a:t> erg).</a:t>
            </a:r>
          </a:p>
          <a:p>
            <a:r>
              <a:rPr lang="en-GB" dirty="0"/>
              <a:t>Preferentially found in metal-poor host galaxies</a:t>
            </a:r>
          </a:p>
          <a:p>
            <a:endParaRPr lang="en-GB" dirty="0"/>
          </a:p>
          <a:p>
            <a:r>
              <a:rPr lang="en-GB" dirty="0"/>
              <a:t>Extra energy input from an engine (e.g., BH jet?)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1A5B6-5E38-94D3-202B-F51EF89A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82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3A6B-6538-B19F-E228-D442710C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SLSNe</a:t>
            </a:r>
            <a:r>
              <a:rPr lang="en-GB" dirty="0"/>
              <a:t>: </a:t>
            </a:r>
            <a:r>
              <a:rPr lang="en-GB" dirty="0" err="1"/>
              <a:t>Superluminous</a:t>
            </a:r>
            <a:r>
              <a:rPr lang="en-GB" dirty="0"/>
              <a:t> </a:t>
            </a:r>
            <a:r>
              <a:rPr lang="en-GB" dirty="0" err="1"/>
              <a:t>Ic's</a:t>
            </a:r>
            <a:r>
              <a:rPr lang="en-GB" dirty="0"/>
              <a:t> (and </a:t>
            </a:r>
            <a:r>
              <a:rPr lang="en-GB" dirty="0" err="1"/>
              <a:t>Ib's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7886F-2463-3974-CF4F-A4C87CC9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2737104" cy="3394472"/>
          </a:xfrm>
        </p:spPr>
        <p:txBody>
          <a:bodyPr/>
          <a:lstStyle/>
          <a:p>
            <a:r>
              <a:rPr lang="en-GB" dirty="0"/>
              <a:t>A small fraction are </a:t>
            </a:r>
            <a:r>
              <a:rPr lang="en-GB" b="1" dirty="0"/>
              <a:t>much</a:t>
            </a:r>
            <a:r>
              <a:rPr lang="en-GB" dirty="0"/>
              <a:t> more luminous, much hotter, and much slower than the others!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CF406-3E86-BD6C-9C35-8F5E858B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EA100-E5D6-E93F-38C0-31E617C71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1" r="178" b="34622"/>
          <a:stretch/>
        </p:blipFill>
        <p:spPr>
          <a:xfrm>
            <a:off x="4108704" y="955896"/>
            <a:ext cx="4376962" cy="2969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DC375-F8E5-43D8-5A69-9D3832F9E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33" t="91300" b="-45"/>
          <a:stretch/>
        </p:blipFill>
        <p:spPr>
          <a:xfrm>
            <a:off x="4194048" y="4072451"/>
            <a:ext cx="4291618" cy="396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F789D-1BFA-E224-EF86-C2D227B143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1" r="89473" b="28148"/>
          <a:stretch/>
        </p:blipFill>
        <p:spPr>
          <a:xfrm>
            <a:off x="3789190" y="992472"/>
            <a:ext cx="624314" cy="3228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411202-198B-6360-A4F6-16F88FAFB635}"/>
              </a:ext>
            </a:extLst>
          </p:cNvPr>
          <p:cNvSpPr txBox="1"/>
          <p:nvPr/>
        </p:nvSpPr>
        <p:spPr>
          <a:xfrm>
            <a:off x="3020223" y="840811"/>
            <a:ext cx="1125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dirty="0">
              <a:solidFill>
                <a:srgbClr val="D1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Ibn</a:t>
            </a:r>
            <a:br>
              <a:rPr lang="en-US" sz="1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2F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 err="1">
                <a:solidFill>
                  <a:srgbClr val="02F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Icn</a:t>
            </a:r>
            <a:endParaRPr lang="en-US" sz="1400" dirty="0">
              <a:solidFill>
                <a:srgbClr val="02F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 err="1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Ibc</a:t>
            </a:r>
            <a:endParaRPr lang="en-US" sz="1400" dirty="0">
              <a:solidFill>
                <a:srgbClr val="2B2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br>
              <a:rPr lang="en-US" sz="1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 err="1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14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</a:t>
            </a:r>
            <a:endParaRPr lang="en-US" sz="1400" dirty="0">
              <a:solidFill>
                <a:srgbClr val="2B2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D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SLSN-I</a:t>
            </a:r>
            <a:endParaRPr lang="en-US" sz="1400" dirty="0">
              <a:solidFill>
                <a:srgbClr val="2B2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rgbClr val="D996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EE21D-7970-4B9A-DCDC-93BF8E7B2B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229" t="33537" b="37879"/>
          <a:stretch/>
        </p:blipFill>
        <p:spPr>
          <a:xfrm>
            <a:off x="2848710" y="905669"/>
            <a:ext cx="231007" cy="11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45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3A6B-6538-B19F-E228-D442710C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Ultra-stripped </a:t>
            </a:r>
            <a:r>
              <a:rPr lang="en-GB" dirty="0" err="1"/>
              <a:t>SNe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7886F-2463-3974-CF4F-A4C87CC9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2737104" cy="3394472"/>
          </a:xfrm>
        </p:spPr>
        <p:txBody>
          <a:bodyPr/>
          <a:lstStyle/>
          <a:p>
            <a:r>
              <a:rPr lang="en-GB" dirty="0"/>
              <a:t>Others are dimmer and faster, indicating sub-solar mass explosions (extreme stripping)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CF406-3E86-BD6C-9C35-8F5E858B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EA100-E5D6-E93F-38C0-31E617C71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1" r="178" b="34622"/>
          <a:stretch/>
        </p:blipFill>
        <p:spPr>
          <a:xfrm>
            <a:off x="4108704" y="955896"/>
            <a:ext cx="4376962" cy="2969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DC375-F8E5-43D8-5A69-9D3832F9E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33" t="91300" b="-45"/>
          <a:stretch/>
        </p:blipFill>
        <p:spPr>
          <a:xfrm>
            <a:off x="4194048" y="4072451"/>
            <a:ext cx="4291618" cy="396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F789D-1BFA-E224-EF86-C2D227B143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1" r="89473" b="28148"/>
          <a:stretch/>
        </p:blipFill>
        <p:spPr>
          <a:xfrm>
            <a:off x="3789190" y="992472"/>
            <a:ext cx="624314" cy="3228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411202-198B-6360-A4F6-16F88FAFB635}"/>
              </a:ext>
            </a:extLst>
          </p:cNvPr>
          <p:cNvSpPr txBox="1"/>
          <p:nvPr/>
        </p:nvSpPr>
        <p:spPr>
          <a:xfrm>
            <a:off x="3020223" y="840811"/>
            <a:ext cx="1125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dirty="0">
              <a:solidFill>
                <a:srgbClr val="D1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Ibn</a:t>
            </a:r>
            <a:br>
              <a:rPr lang="en-US" sz="1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2F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 err="1">
                <a:solidFill>
                  <a:srgbClr val="02F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Icn</a:t>
            </a:r>
            <a:endParaRPr lang="en-US" sz="1400" dirty="0">
              <a:solidFill>
                <a:srgbClr val="02F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 err="1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Ibc</a:t>
            </a:r>
            <a:endParaRPr lang="en-US" sz="1400" dirty="0">
              <a:solidFill>
                <a:srgbClr val="2B2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br>
              <a:rPr lang="en-US" sz="1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 err="1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14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</a:t>
            </a:r>
            <a:endParaRPr lang="en-US" sz="1400" dirty="0">
              <a:solidFill>
                <a:srgbClr val="2B2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D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SLSN-I</a:t>
            </a:r>
            <a:endParaRPr lang="en-US" sz="1400" dirty="0">
              <a:solidFill>
                <a:srgbClr val="2B2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rgbClr val="D996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EE21D-7970-4B9A-DCDC-93BF8E7B2B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229" t="33537" b="37879"/>
          <a:stretch/>
        </p:blipFill>
        <p:spPr>
          <a:xfrm>
            <a:off x="2848710" y="905669"/>
            <a:ext cx="231007" cy="11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3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8C02-A09C-ED18-E7C5-C4F938B0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Masses from models</a:t>
            </a:r>
          </a:p>
        </p:txBody>
      </p:sp>
      <p:pic>
        <p:nvPicPr>
          <p:cNvPr id="7" name="Content Placeholder 6" descr="A graph with numbers and symbols&#10;&#10;Description automatically generated">
            <a:extLst>
              <a:ext uri="{FF2B5EF4-FFF2-40B4-BE49-F238E27FC236}">
                <a16:creationId xmlns:a16="http://schemas.microsoft.com/office/drawing/2014/main" id="{690A18B7-BF73-4E28-1A33-C1078F77F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232" y="765751"/>
            <a:ext cx="4462893" cy="42624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32341-0C6C-9228-4482-AA309E0F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0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3A6B-6538-B19F-E228-D442710C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Ibn/</a:t>
            </a:r>
            <a:r>
              <a:rPr lang="en-GB" dirty="0" err="1"/>
              <a:t>Icn</a:t>
            </a:r>
            <a:r>
              <a:rPr lang="en-GB" dirty="0"/>
              <a:t>: Interacting </a:t>
            </a:r>
            <a:r>
              <a:rPr lang="en-GB" dirty="0" err="1"/>
              <a:t>Ib's</a:t>
            </a:r>
            <a:r>
              <a:rPr lang="en-GB" dirty="0"/>
              <a:t> (and </a:t>
            </a:r>
            <a:r>
              <a:rPr lang="en-GB" dirty="0" err="1"/>
              <a:t>Ic's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7886F-2463-3974-CF4F-A4C87CC9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3529013" cy="37718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Some </a:t>
            </a:r>
            <a:r>
              <a:rPr lang="en-GB" dirty="0" err="1"/>
              <a:t>Ib's</a:t>
            </a:r>
            <a:r>
              <a:rPr lang="en-GB" dirty="0"/>
              <a:t> explode into dense H-poor CSM</a:t>
            </a:r>
          </a:p>
          <a:p>
            <a:r>
              <a:rPr lang="en-GB" dirty="0"/>
              <a:t>But interaction is short-lived!  (Very different from </a:t>
            </a:r>
            <a:r>
              <a:rPr lang="en-GB" dirty="0" err="1"/>
              <a:t>IIn</a:t>
            </a:r>
            <a:r>
              <a:rPr lang="en-GB" dirty="0"/>
              <a:t>)</a:t>
            </a:r>
          </a:p>
          <a:p>
            <a:r>
              <a:rPr lang="en-GB" dirty="0"/>
              <a:t>Ejecta masses very low – failed W-R collapse, or ultra-stripped?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CF406-3E86-BD6C-9C35-8F5E858B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EA100-E5D6-E93F-38C0-31E617C71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1" r="178" b="34622"/>
          <a:stretch/>
        </p:blipFill>
        <p:spPr>
          <a:xfrm>
            <a:off x="4108704" y="955896"/>
            <a:ext cx="4376962" cy="2969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DC375-F8E5-43D8-5A69-9D3832F9E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33" t="91300" b="-45"/>
          <a:stretch/>
        </p:blipFill>
        <p:spPr>
          <a:xfrm>
            <a:off x="4194048" y="4072451"/>
            <a:ext cx="4291618" cy="396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F789D-1BFA-E224-EF86-C2D227B143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1" r="89473" b="28148"/>
          <a:stretch/>
        </p:blipFill>
        <p:spPr>
          <a:xfrm>
            <a:off x="3789190" y="992472"/>
            <a:ext cx="624314" cy="3228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411202-198B-6360-A4F6-16F88FAFB635}"/>
              </a:ext>
            </a:extLst>
          </p:cNvPr>
          <p:cNvSpPr txBox="1"/>
          <p:nvPr/>
        </p:nvSpPr>
        <p:spPr>
          <a:xfrm>
            <a:off x="7680123" y="3387944"/>
            <a:ext cx="1125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" dirty="0">
              <a:solidFill>
                <a:srgbClr val="D1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Ibn</a:t>
            </a:r>
            <a:br>
              <a:rPr lang="en-US" sz="15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2F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 err="1">
                <a:solidFill>
                  <a:srgbClr val="02F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Icn</a:t>
            </a:r>
            <a:endParaRPr lang="en-US" sz="1400" dirty="0">
              <a:solidFill>
                <a:srgbClr val="02F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 err="1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Ibc</a:t>
            </a:r>
            <a:endParaRPr lang="en-US" sz="1400" dirty="0">
              <a:solidFill>
                <a:srgbClr val="2B2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br>
              <a:rPr lang="en-US" sz="1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400" dirty="0" err="1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1400" dirty="0">
                <a:solidFill>
                  <a:srgbClr val="C100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</a:t>
            </a:r>
            <a:endParaRPr lang="en-US" sz="1400" dirty="0">
              <a:solidFill>
                <a:srgbClr val="2B2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D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SLSN-I</a:t>
            </a:r>
            <a:endParaRPr lang="en-US" sz="1400" dirty="0">
              <a:solidFill>
                <a:srgbClr val="2B2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rgbClr val="D996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EE21D-7970-4B9A-DCDC-93BF8E7B2B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229" t="33537" b="37879"/>
          <a:stretch/>
        </p:blipFill>
        <p:spPr>
          <a:xfrm>
            <a:off x="7508610" y="3452802"/>
            <a:ext cx="231007" cy="11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09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A072-6651-2104-A38B-0858FA50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Progenitor scenario for ultra-stripped </a:t>
            </a:r>
            <a:r>
              <a:rPr lang="en-GB" dirty="0" err="1"/>
              <a:t>SNe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F5CED-E978-12C3-4E41-47B736BD1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271963" cy="339447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6C3E0-692B-96DF-C2E0-AB1DAFF5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 descr="A diagram of different types of light&#10;&#10;Description automatically generated">
            <a:extLst>
              <a:ext uri="{FF2B5EF4-FFF2-40B4-BE49-F238E27FC236}">
                <a16:creationId xmlns:a16="http://schemas.microsoft.com/office/drawing/2014/main" id="{C15CCD9F-39B4-E3E9-16C2-FDE66B9D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744037"/>
            <a:ext cx="2700686" cy="43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5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A372-35D5-1D67-D6FC-2725ADBD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Hertzprung</a:t>
            </a:r>
            <a:r>
              <a:rPr lang="en-GB" dirty="0"/>
              <a:t>-Russel Diagram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3D2B1C-1C24-2CEF-CFC6-42EB4C64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F7BE92-2A75-F99A-1348-EB5CEA6A7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56" y="696628"/>
            <a:ext cx="3847241" cy="43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A7F3D7-BAFE-D41E-E6E9-C04C47EBC0BB}"/>
              </a:ext>
            </a:extLst>
          </p:cNvPr>
          <p:cNvSpPr txBox="1"/>
          <p:nvPr/>
        </p:nvSpPr>
        <p:spPr>
          <a:xfrm>
            <a:off x="6413325" y="4709786"/>
            <a:ext cx="25711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dirty="0"/>
              <a:t>https://</a:t>
            </a:r>
            <a:r>
              <a:rPr lang="en-GB" sz="1100" dirty="0" err="1"/>
              <a:t>en.wikipedia.org</a:t>
            </a:r>
            <a:r>
              <a:rPr lang="en-GB" sz="1100" dirty="0"/>
              <a:t>/wiki/Hertzsprung%E2%80%93Russell_diagram</a:t>
            </a:r>
          </a:p>
        </p:txBody>
      </p:sp>
    </p:spTree>
    <p:extLst>
      <p:ext uri="{BB962C8B-B14F-4D97-AF65-F5344CB8AC3E}">
        <p14:creationId xmlns:p14="http://schemas.microsoft.com/office/powerpoint/2010/main" val="1341689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3268-1061-4113-B825-7391FEEE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"</a:t>
            </a:r>
            <a:r>
              <a:rPr lang="en-GB" dirty="0" err="1"/>
              <a:t>Ien</a:t>
            </a:r>
            <a:r>
              <a:rPr lang="en-GB" dirty="0"/>
              <a:t>" supernova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2C1AE-51FC-2590-6403-204596851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narrow-lined SN has a spectrum dominated by Si and S!   A core can't strip itself this deeply...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BC81-5F86-AF71-93CA-68D779A7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A graph of a normal heart rate&#10;&#10;Description automatically generated">
            <a:extLst>
              <a:ext uri="{FF2B5EF4-FFF2-40B4-BE49-F238E27FC236}">
                <a16:creationId xmlns:a16="http://schemas.microsoft.com/office/drawing/2014/main" id="{2FA78894-D047-C906-5CE3-46281C6F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256" y="2060338"/>
            <a:ext cx="5687568" cy="28049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86DCA7-2F17-DC21-3689-DA0DC61AE24D}"/>
              </a:ext>
            </a:extLst>
          </p:cNvPr>
          <p:cNvSpPr txBox="1"/>
          <p:nvPr/>
        </p:nvSpPr>
        <p:spPr>
          <a:xfrm>
            <a:off x="6390422" y="4912237"/>
            <a:ext cx="1859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Schulze+2025</a:t>
            </a:r>
          </a:p>
        </p:txBody>
      </p:sp>
    </p:spTree>
    <p:extLst>
      <p:ext uri="{BB962C8B-B14F-4D97-AF65-F5344CB8AC3E}">
        <p14:creationId xmlns:p14="http://schemas.microsoft.com/office/powerpoint/2010/main" val="1890888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3CF9-8C68-FE55-524A-5226FA63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30239"/>
            <a:ext cx="8229600" cy="683021"/>
          </a:xfrm>
        </p:spPr>
        <p:txBody>
          <a:bodyPr/>
          <a:lstStyle/>
          <a:p>
            <a:r>
              <a:rPr lang="en-GB" dirty="0"/>
              <a:t>Some other exotica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E5C5D-4C11-55E5-31E8-33D615FC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27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A63C8C-48FD-74D2-7112-26AEACFB3E8C}"/>
              </a:ext>
            </a:extLst>
          </p:cNvPr>
          <p:cNvGrpSpPr/>
          <p:nvPr/>
        </p:nvGrpSpPr>
        <p:grpSpPr>
          <a:xfrm>
            <a:off x="245140" y="508631"/>
            <a:ext cx="1314092" cy="4447371"/>
            <a:chOff x="245140" y="508631"/>
            <a:chExt cx="1314092" cy="44473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520574-B558-D51F-ACD6-05E862A159C4}"/>
                </a:ext>
              </a:extLst>
            </p:cNvPr>
            <p:cNvSpPr txBox="1"/>
            <p:nvPr/>
          </p:nvSpPr>
          <p:spPr>
            <a:xfrm>
              <a:off x="434175" y="508631"/>
              <a:ext cx="1125057" cy="444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Nova</a:t>
              </a:r>
              <a:br>
                <a:rPr lang="en-US" sz="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Ia</a:t>
              </a:r>
              <a:br>
                <a:rPr lang="en-US" sz="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6338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6338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Iax</a:t>
              </a:r>
              <a:endParaRPr lang="en-US" sz="1400" dirty="0">
                <a:solidFill>
                  <a:srgbClr val="6338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II</a:t>
              </a:r>
            </a:p>
            <a:p>
              <a:endParaRPr lang="en-US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>
                  <a:solidFill>
                    <a:srgbClr val="FFA6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IIb</a:t>
              </a:r>
            </a:p>
            <a:p>
              <a:endParaRPr lang="en-US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>
                  <a:solidFill>
                    <a:srgbClr val="D1B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D1B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IIn</a:t>
              </a:r>
              <a:endParaRPr lang="en-US" sz="1400" dirty="0">
                <a:solidFill>
                  <a:srgbClr val="D1B8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" dirty="0">
                <a:solidFill>
                  <a:srgbClr val="D1B8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Ibn</a:t>
              </a:r>
              <a:br>
                <a:rPr lang="en-US" sz="15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02F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02F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Icn</a:t>
              </a:r>
              <a:endParaRPr lang="en-US" sz="1400" dirty="0">
                <a:solidFill>
                  <a:srgbClr val="02F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en-US" sz="14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Ibc</a:t>
              </a:r>
              <a:endPara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br>
                <a:rPr lang="en-US" sz="1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C100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C100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</a:t>
              </a:r>
              <a:r>
                <a:rPr lang="en-US" sz="1400" dirty="0">
                  <a:solidFill>
                    <a:srgbClr val="C100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-BL</a:t>
              </a:r>
              <a:endPara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00DD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SLSN-I</a:t>
              </a:r>
              <a:endPara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D1B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SLSN-II</a:t>
              </a:r>
              <a:endPara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TDE</a:t>
              </a:r>
            </a:p>
            <a:p>
              <a:br>
                <a:rPr lang="en-US" sz="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63D8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LBV</a:t>
              </a:r>
            </a:p>
            <a:p>
              <a:br>
                <a:rPr lang="en-US" sz="100" dirty="0">
                  <a:solidFill>
                    <a:srgbClr val="63D8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Ca-rich</a:t>
              </a:r>
            </a:p>
            <a:p>
              <a:br>
                <a:rPr lang="en-US" sz="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A194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ILRT</a:t>
              </a:r>
            </a:p>
            <a:p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FF00F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LFBOT</a:t>
              </a:r>
              <a:endParaRPr lang="en-US" sz="1400" dirty="0">
                <a:solidFill>
                  <a:srgbClr val="A194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Afterglow</a:t>
              </a:r>
              <a:b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 err="1">
                  <a:solidFill>
                    <a:srgbClr val="D996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Kilonova</a:t>
              </a:r>
              <a:endParaRPr lang="en-US" sz="1400" dirty="0">
                <a:solidFill>
                  <a:srgbClr val="D996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9C52CB-7748-8A67-B93D-5D4A1D9F3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140" y="558177"/>
              <a:ext cx="221642" cy="4100400"/>
            </a:xfrm>
            <a:prstGeom prst="rect">
              <a:avLst/>
            </a:prstGeom>
          </p:spPr>
        </p:pic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08121BCA-1C8D-A2DD-636A-7B8E606FAA98}"/>
                </a:ext>
              </a:extLst>
            </p:cNvPr>
            <p:cNvSpPr/>
            <p:nvPr/>
          </p:nvSpPr>
          <p:spPr>
            <a:xfrm>
              <a:off x="318317" y="4719499"/>
              <a:ext cx="93600" cy="86400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FF5730D-DEFB-F66C-8654-0AEC4A7F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3" r="1103"/>
          <a:stretch/>
        </p:blipFill>
        <p:spPr>
          <a:xfrm>
            <a:off x="1889922" y="568452"/>
            <a:ext cx="6709758" cy="4247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43"/>
            <a:ext cx="8229600" cy="683021"/>
          </a:xfrm>
        </p:spPr>
        <p:txBody>
          <a:bodyPr>
            <a:normAutofit/>
          </a:bodyPr>
          <a:lstStyle/>
          <a:p>
            <a:r>
              <a:rPr lang="en-US" dirty="0"/>
              <a:t>"Other" sources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802D-B28B-B444-B5FF-4FC92A8DF614}"/>
              </a:ext>
            </a:extLst>
          </p:cNvPr>
          <p:cNvSpPr txBox="1"/>
          <p:nvPr/>
        </p:nvSpPr>
        <p:spPr>
          <a:xfrm>
            <a:off x="3400977" y="4840838"/>
            <a:ext cx="285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Rest-frame duration (days)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EB95E7-6E90-924E-BC21-6A79F8F6996D}"/>
              </a:ext>
            </a:extLst>
          </p:cNvPr>
          <p:cNvSpPr txBox="1"/>
          <p:nvPr/>
        </p:nvSpPr>
        <p:spPr>
          <a:xfrm rot="16200000">
            <a:off x="324078" y="2502947"/>
            <a:ext cx="285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Peak absolute magnitude (AB)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37B5C-E6B6-C1A9-8023-7067D733E939}"/>
              </a:ext>
            </a:extLst>
          </p:cNvPr>
          <p:cNvSpPr/>
          <p:nvPr/>
        </p:nvSpPr>
        <p:spPr>
          <a:xfrm>
            <a:off x="152029" y="535359"/>
            <a:ext cx="1374196" cy="26977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237F6-21CE-67AE-757E-DCAC1B2A9F8F}"/>
              </a:ext>
            </a:extLst>
          </p:cNvPr>
          <p:cNvSpPr txBox="1"/>
          <p:nvPr/>
        </p:nvSpPr>
        <p:spPr>
          <a:xfrm>
            <a:off x="1964185" y="4669897"/>
            <a:ext cx="6585945" cy="175699"/>
          </a:xfrm>
          <a:prstGeom prst="rect">
            <a:avLst/>
          </a:prstGeom>
          <a:solidFill>
            <a:schemeClr val="bg1"/>
          </a:solidFill>
        </p:spPr>
        <p:txBody>
          <a:bodyPr wrap="square" tIns="10800" bIns="10800" rtlCol="0">
            <a:spAutoFit/>
          </a:bodyPr>
          <a:lstStyle/>
          <a:p>
            <a:r>
              <a:rPr lang="en-GB" sz="1000" dirty="0">
                <a:latin typeface="Helvetica" pitchFamily="2" charset="0"/>
              </a:rPr>
              <a:t>0.1				     1				       10				          100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0E30C7-34C4-25A8-4BBE-67BD8B34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A54415-2D6A-6AE6-9E87-5AAEAF08561C}"/>
              </a:ext>
            </a:extLst>
          </p:cNvPr>
          <p:cNvSpPr txBox="1"/>
          <p:nvPr/>
        </p:nvSpPr>
        <p:spPr>
          <a:xfrm>
            <a:off x="8532774" y="2103678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ED9597-CEA2-DCFE-70EE-FD7FEA1C82D4}"/>
              </a:ext>
            </a:extLst>
          </p:cNvPr>
          <p:cNvSpPr txBox="1"/>
          <p:nvPr/>
        </p:nvSpPr>
        <p:spPr>
          <a:xfrm>
            <a:off x="8506063" y="4563839"/>
            <a:ext cx="698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100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(erg/s)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F094AF-B75D-BC08-D204-D0B3DB50AC19}"/>
              </a:ext>
            </a:extLst>
          </p:cNvPr>
          <p:cNvSpPr txBox="1"/>
          <p:nvPr/>
        </p:nvSpPr>
        <p:spPr>
          <a:xfrm>
            <a:off x="8532774" y="2912564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ADFBA4-77EE-466C-90F2-B4CB91FC26BA}"/>
              </a:ext>
            </a:extLst>
          </p:cNvPr>
          <p:cNvSpPr txBox="1"/>
          <p:nvPr/>
        </p:nvSpPr>
        <p:spPr>
          <a:xfrm>
            <a:off x="8517094" y="3722549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32BACD-4ED5-70C0-C5A7-BE97A5D5A47E}"/>
              </a:ext>
            </a:extLst>
          </p:cNvPr>
          <p:cNvSpPr txBox="1"/>
          <p:nvPr/>
        </p:nvSpPr>
        <p:spPr>
          <a:xfrm>
            <a:off x="8529644" y="1326596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2433CC-B01A-9956-9797-2890ECB0A756}"/>
              </a:ext>
            </a:extLst>
          </p:cNvPr>
          <p:cNvSpPr txBox="1"/>
          <p:nvPr/>
        </p:nvSpPr>
        <p:spPr>
          <a:xfrm>
            <a:off x="8531736" y="497480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194138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AA63C8C-48FD-74D2-7112-26AEACFB3E8C}"/>
              </a:ext>
            </a:extLst>
          </p:cNvPr>
          <p:cNvGrpSpPr/>
          <p:nvPr/>
        </p:nvGrpSpPr>
        <p:grpSpPr>
          <a:xfrm>
            <a:off x="245140" y="508631"/>
            <a:ext cx="1314092" cy="4447371"/>
            <a:chOff x="245140" y="508631"/>
            <a:chExt cx="1314092" cy="44473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520574-B558-D51F-ACD6-05E862A159C4}"/>
                </a:ext>
              </a:extLst>
            </p:cNvPr>
            <p:cNvSpPr txBox="1"/>
            <p:nvPr/>
          </p:nvSpPr>
          <p:spPr>
            <a:xfrm>
              <a:off x="434175" y="508631"/>
              <a:ext cx="1125057" cy="444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Nova</a:t>
              </a:r>
              <a:br>
                <a:rPr lang="en-US" sz="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Ia</a:t>
              </a:r>
              <a:br>
                <a:rPr lang="en-US" sz="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6338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63381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Iax</a:t>
              </a:r>
              <a:endParaRPr lang="en-US" sz="1400" dirty="0">
                <a:solidFill>
                  <a:srgbClr val="6338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II</a:t>
              </a:r>
            </a:p>
            <a:p>
              <a:endParaRPr lang="en-US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>
                  <a:solidFill>
                    <a:srgbClr val="FFA6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IIb</a:t>
              </a:r>
            </a:p>
            <a:p>
              <a:endParaRPr lang="en-US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>
                  <a:solidFill>
                    <a:srgbClr val="D1B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D1B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IIn</a:t>
              </a:r>
              <a:endParaRPr lang="en-US" sz="1400" dirty="0">
                <a:solidFill>
                  <a:srgbClr val="D1B8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" dirty="0">
                <a:solidFill>
                  <a:srgbClr val="D1B8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Ibn</a:t>
              </a:r>
              <a:br>
                <a:rPr lang="en-US" sz="1500" dirty="0">
                  <a:solidFill>
                    <a:srgbClr val="92D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02F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02F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Icn</a:t>
              </a:r>
              <a:endParaRPr lang="en-US" sz="1400" dirty="0">
                <a:solidFill>
                  <a:srgbClr val="02F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en-US" sz="14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Ibc</a:t>
              </a:r>
              <a:endPara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br>
                <a:rPr lang="en-US" sz="1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C100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 </a:t>
              </a:r>
              <a:r>
                <a:rPr lang="en-US" sz="1400" dirty="0" err="1">
                  <a:solidFill>
                    <a:srgbClr val="C100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</a:t>
              </a:r>
              <a:r>
                <a:rPr lang="en-US" sz="1400" dirty="0">
                  <a:solidFill>
                    <a:srgbClr val="C100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-BL</a:t>
              </a:r>
              <a:endPara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00DDD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SLSN-I</a:t>
              </a:r>
              <a:endPara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D1B8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SLSN-II</a:t>
              </a:r>
              <a:endParaRPr lang="en-US" sz="1400" dirty="0">
                <a:solidFill>
                  <a:srgbClr val="2B21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solidFill>
                    <a:srgbClr val="2B2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TDE</a:t>
              </a:r>
            </a:p>
            <a:p>
              <a:br>
                <a:rPr lang="en-US" sz="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63D8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LBV</a:t>
              </a:r>
            </a:p>
            <a:p>
              <a:br>
                <a:rPr lang="en-US" sz="100" dirty="0">
                  <a:solidFill>
                    <a:srgbClr val="63D8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Ca-rich</a:t>
              </a:r>
            </a:p>
            <a:p>
              <a:br>
                <a:rPr lang="en-US" sz="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A194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ILRT</a:t>
              </a:r>
            </a:p>
            <a:p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rgbClr val="FF00F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LFBOT</a:t>
              </a:r>
              <a:endParaRPr lang="en-US" sz="1400" dirty="0">
                <a:solidFill>
                  <a:srgbClr val="A194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br>
                <a:rPr lang="en-US" sz="1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Afterglow</a:t>
              </a:r>
              <a:b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 err="1">
                  <a:solidFill>
                    <a:srgbClr val="D9969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Kilonova</a:t>
              </a:r>
              <a:endParaRPr lang="en-US" sz="1400" dirty="0">
                <a:solidFill>
                  <a:srgbClr val="D9969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19C52CB-7748-8A67-B93D-5D4A1D9F3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140" y="558177"/>
              <a:ext cx="221642" cy="4100400"/>
            </a:xfrm>
            <a:prstGeom prst="rect">
              <a:avLst/>
            </a:prstGeom>
          </p:spPr>
        </p:pic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08121BCA-1C8D-A2DD-636A-7B8E606FAA98}"/>
                </a:ext>
              </a:extLst>
            </p:cNvPr>
            <p:cNvSpPr/>
            <p:nvPr/>
          </p:nvSpPr>
          <p:spPr>
            <a:xfrm>
              <a:off x="318317" y="4719499"/>
              <a:ext cx="93600" cy="86400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AFF5730D-DEFB-F66C-8654-0AEC4A7F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3" r="1103"/>
          <a:stretch/>
        </p:blipFill>
        <p:spPr>
          <a:xfrm>
            <a:off x="1889922" y="568452"/>
            <a:ext cx="6709758" cy="4247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43"/>
            <a:ext cx="8229600" cy="683021"/>
          </a:xfrm>
        </p:spPr>
        <p:txBody>
          <a:bodyPr>
            <a:normAutofit/>
          </a:bodyPr>
          <a:lstStyle/>
          <a:p>
            <a:r>
              <a:rPr lang="en-US" dirty="0"/>
              <a:t>"Other" sources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802D-B28B-B444-B5FF-4FC92A8DF614}"/>
              </a:ext>
            </a:extLst>
          </p:cNvPr>
          <p:cNvSpPr txBox="1"/>
          <p:nvPr/>
        </p:nvSpPr>
        <p:spPr>
          <a:xfrm>
            <a:off x="3400977" y="4840838"/>
            <a:ext cx="285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Rest-frame duration (days)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EB95E7-6E90-924E-BC21-6A79F8F6996D}"/>
              </a:ext>
            </a:extLst>
          </p:cNvPr>
          <p:cNvSpPr txBox="1"/>
          <p:nvPr/>
        </p:nvSpPr>
        <p:spPr>
          <a:xfrm rot="16200000">
            <a:off x="324078" y="2502947"/>
            <a:ext cx="285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Peak absolute magnitude (AB)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37B5C-E6B6-C1A9-8023-7067D733E939}"/>
              </a:ext>
            </a:extLst>
          </p:cNvPr>
          <p:cNvSpPr/>
          <p:nvPr/>
        </p:nvSpPr>
        <p:spPr>
          <a:xfrm>
            <a:off x="152029" y="535359"/>
            <a:ext cx="1374196" cy="269773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237F6-21CE-67AE-757E-DCAC1B2A9F8F}"/>
              </a:ext>
            </a:extLst>
          </p:cNvPr>
          <p:cNvSpPr txBox="1"/>
          <p:nvPr/>
        </p:nvSpPr>
        <p:spPr>
          <a:xfrm>
            <a:off x="1964185" y="4669897"/>
            <a:ext cx="6585945" cy="175699"/>
          </a:xfrm>
          <a:prstGeom prst="rect">
            <a:avLst/>
          </a:prstGeom>
          <a:solidFill>
            <a:schemeClr val="bg1"/>
          </a:solidFill>
        </p:spPr>
        <p:txBody>
          <a:bodyPr wrap="square" tIns="10800" bIns="10800" rtlCol="0">
            <a:spAutoFit/>
          </a:bodyPr>
          <a:lstStyle/>
          <a:p>
            <a:r>
              <a:rPr lang="en-GB" sz="1000" dirty="0">
                <a:latin typeface="Helvetica" pitchFamily="2" charset="0"/>
              </a:rPr>
              <a:t>0.1				     1				       10				          100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464B5E-1F0D-4DA5-0493-AC9B617A12FF}"/>
              </a:ext>
            </a:extLst>
          </p:cNvPr>
          <p:cNvSpPr txBox="1"/>
          <p:nvPr/>
        </p:nvSpPr>
        <p:spPr>
          <a:xfrm>
            <a:off x="6907255" y="2454235"/>
            <a:ext cx="90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TDEs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BFF6084-F95F-E62C-6997-296D159EC39D}"/>
              </a:ext>
            </a:extLst>
          </p:cNvPr>
          <p:cNvSpPr/>
          <p:nvPr/>
        </p:nvSpPr>
        <p:spPr>
          <a:xfrm rot="230871">
            <a:off x="6164475" y="1570098"/>
            <a:ext cx="2387604" cy="1347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D10C23-08CD-48A0-9D9F-2CB2F90F5D01}"/>
              </a:ext>
            </a:extLst>
          </p:cNvPr>
          <p:cNvSpPr/>
          <p:nvPr/>
        </p:nvSpPr>
        <p:spPr>
          <a:xfrm rot="230871">
            <a:off x="1749369" y="606707"/>
            <a:ext cx="3240770" cy="151206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77686E-AEBE-ABE2-55A4-4539B97B0C03}"/>
              </a:ext>
            </a:extLst>
          </p:cNvPr>
          <p:cNvSpPr txBox="1"/>
          <p:nvPr/>
        </p:nvSpPr>
        <p:spPr>
          <a:xfrm>
            <a:off x="2498933" y="765800"/>
            <a:ext cx="15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Afterglows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B84821-5881-8FBC-6F8A-F37434EFADB9}"/>
              </a:ext>
            </a:extLst>
          </p:cNvPr>
          <p:cNvSpPr/>
          <p:nvPr/>
        </p:nvSpPr>
        <p:spPr>
          <a:xfrm rot="21389433">
            <a:off x="4643194" y="1547374"/>
            <a:ext cx="1611416" cy="976042"/>
          </a:xfrm>
          <a:prstGeom prst="ellipse">
            <a:avLst/>
          </a:prstGeom>
          <a:noFill/>
          <a:ln w="57150">
            <a:solidFill>
              <a:srgbClr val="FF00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47B62-1AD1-A119-8FD0-B61E4C7804DD}"/>
              </a:ext>
            </a:extLst>
          </p:cNvPr>
          <p:cNvSpPr txBox="1"/>
          <p:nvPr/>
        </p:nvSpPr>
        <p:spPr>
          <a:xfrm>
            <a:off x="4878887" y="1741933"/>
            <a:ext cx="113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LFBOTs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273563F-CC7E-5EEA-97FB-F58DEF56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A61C7E-676E-3FF2-B546-D367106F1E9E}"/>
              </a:ext>
            </a:extLst>
          </p:cNvPr>
          <p:cNvSpPr txBox="1"/>
          <p:nvPr/>
        </p:nvSpPr>
        <p:spPr>
          <a:xfrm>
            <a:off x="8532774" y="2103678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7C7833-B0F0-AB67-9A03-19F5099E77C9}"/>
              </a:ext>
            </a:extLst>
          </p:cNvPr>
          <p:cNvSpPr txBox="1"/>
          <p:nvPr/>
        </p:nvSpPr>
        <p:spPr>
          <a:xfrm>
            <a:off x="8506063" y="4563839"/>
            <a:ext cx="698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100" baseline="-25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(erg/s)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F8E9C-9F03-D9A1-1511-28964B034178}"/>
              </a:ext>
            </a:extLst>
          </p:cNvPr>
          <p:cNvSpPr txBox="1"/>
          <p:nvPr/>
        </p:nvSpPr>
        <p:spPr>
          <a:xfrm>
            <a:off x="8532774" y="2912564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C3E565-7DB6-EF16-9740-53824AF8B7B3}"/>
              </a:ext>
            </a:extLst>
          </p:cNvPr>
          <p:cNvSpPr txBox="1"/>
          <p:nvPr/>
        </p:nvSpPr>
        <p:spPr>
          <a:xfrm>
            <a:off x="8517094" y="3722549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8AF7E0-D216-D532-214F-3CB20649B02A}"/>
              </a:ext>
            </a:extLst>
          </p:cNvPr>
          <p:cNvSpPr txBox="1"/>
          <p:nvPr/>
        </p:nvSpPr>
        <p:spPr>
          <a:xfrm>
            <a:off x="8529644" y="1326596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7F0271-4A2C-156D-2076-60CB53B236B2}"/>
              </a:ext>
            </a:extLst>
          </p:cNvPr>
          <p:cNvSpPr txBox="1"/>
          <p:nvPr/>
        </p:nvSpPr>
        <p:spPr>
          <a:xfrm>
            <a:off x="8531736" y="497480"/>
            <a:ext cx="544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09AF0C-5B0D-A58C-909F-09A7B0E72D91}"/>
              </a:ext>
            </a:extLst>
          </p:cNvPr>
          <p:cNvSpPr/>
          <p:nvPr/>
        </p:nvSpPr>
        <p:spPr>
          <a:xfrm rot="21389433">
            <a:off x="6139427" y="2854179"/>
            <a:ext cx="1611416" cy="976042"/>
          </a:xfrm>
          <a:prstGeom prst="ellips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2416CD-9EE9-333E-C30B-10BCFE9E2D4F}"/>
              </a:ext>
            </a:extLst>
          </p:cNvPr>
          <p:cNvSpPr txBox="1"/>
          <p:nvPr/>
        </p:nvSpPr>
        <p:spPr>
          <a:xfrm>
            <a:off x="6485002" y="3337163"/>
            <a:ext cx="113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ILRTs/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LRNe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7F72BF-63F8-6407-67B1-43CCF200256F}"/>
              </a:ext>
            </a:extLst>
          </p:cNvPr>
          <p:cNvSpPr txBox="1"/>
          <p:nvPr/>
        </p:nvSpPr>
        <p:spPr>
          <a:xfrm>
            <a:off x="3738505" y="3015887"/>
            <a:ext cx="65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A7979EF1-6A77-42B5-744B-1339B568791F}"/>
              </a:ext>
            </a:extLst>
          </p:cNvPr>
          <p:cNvSpPr/>
          <p:nvPr/>
        </p:nvSpPr>
        <p:spPr>
          <a:xfrm>
            <a:off x="3892722" y="2904417"/>
            <a:ext cx="93600" cy="86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4F0A-6C16-BC27-CAE3-6F1F57A5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Theoretical </a:t>
            </a:r>
            <a:r>
              <a:rPr lang="en-GB" dirty="0" err="1"/>
              <a:t>SNe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E0436-ABA7-9C4E-B8F1-DED7BBF51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Pair-instability </a:t>
            </a:r>
            <a:r>
              <a:rPr lang="en-GB" dirty="0" err="1"/>
              <a:t>SNe</a:t>
            </a:r>
            <a:r>
              <a:rPr lang="en-GB" dirty="0"/>
              <a:t>?   </a:t>
            </a:r>
          </a:p>
          <a:p>
            <a:pPr lvl="1"/>
            <a:r>
              <a:rPr lang="en-GB" dirty="0"/>
              <a:t>Simple prediction for very massive and metal-poor stars</a:t>
            </a:r>
          </a:p>
          <a:p>
            <a:pPr lvl="1"/>
            <a:r>
              <a:rPr lang="en-GB" dirty="0"/>
              <a:t>Various claims of candidates in the literature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75CE7-F514-56F8-A280-5FFC8C4B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92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E8B3-5BC7-8340-F530-2CFEF7F4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68" y="2230239"/>
            <a:ext cx="8229600" cy="683021"/>
          </a:xfrm>
        </p:spPr>
        <p:txBody>
          <a:bodyPr/>
          <a:lstStyle/>
          <a:p>
            <a:r>
              <a:rPr lang="en-GB" dirty="0"/>
              <a:t>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7CA6A-A863-F677-503B-145AD3A0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75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E869-9EC2-134C-BDF6-6351C38A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8A5B-380C-E246-83CA-8AF905C9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619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relative numbers of reported transients do not reflect their real rates!   Malmquist bias.</a:t>
            </a:r>
          </a:p>
          <a:p>
            <a:r>
              <a:rPr lang="en-US" dirty="0"/>
              <a:t>SN </a:t>
            </a:r>
            <a:r>
              <a:rPr lang="en-US" dirty="0" err="1"/>
              <a:t>Ia</a:t>
            </a:r>
            <a:r>
              <a:rPr lang="en-US" dirty="0"/>
              <a:t>: 75% of discovered </a:t>
            </a:r>
            <a:r>
              <a:rPr lang="en-US" dirty="0" err="1"/>
              <a:t>SNe</a:t>
            </a:r>
            <a:r>
              <a:rPr lang="en-US" dirty="0"/>
              <a:t> by number, but only 20% by volume</a:t>
            </a:r>
          </a:p>
          <a:p>
            <a:r>
              <a:rPr lang="en-US" dirty="0"/>
              <a:t>To measure a rate:  restrict to a volume-complete region (look only at nearby galaxies), or perform (V/Vmax) weighting to </a:t>
            </a:r>
            <a:r>
              <a:rPr lang="en-US" dirty="0" err="1"/>
              <a:t>downweight</a:t>
            </a:r>
            <a:r>
              <a:rPr lang="en-US" dirty="0"/>
              <a:t> events that could have been detected out to great distances</a:t>
            </a:r>
          </a:p>
          <a:p>
            <a:r>
              <a:rPr lang="en-US" dirty="0"/>
              <a:t>To get absolute rate, must also consider sky area surveyed and length of survey (and completeness corrections)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55CB9-DD3D-7AC2-38C8-F195A25E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98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 Rates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61244" y="825629"/>
            <a:ext cx="7029581" cy="4285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4035" y="1512048"/>
            <a:ext cx="146218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core collapse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0888" y="2197754"/>
            <a:ext cx="5306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498CB8-070C-BC4A-90CD-5F39C6FD659B}"/>
              </a:ext>
            </a:extLst>
          </p:cNvPr>
          <p:cNvSpPr txBox="1"/>
          <p:nvPr/>
        </p:nvSpPr>
        <p:spPr>
          <a:xfrm>
            <a:off x="5774035" y="1512048"/>
            <a:ext cx="17275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collapse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A48F81-F073-D348-99AB-FBB12866A951}"/>
              </a:ext>
            </a:extLst>
          </p:cNvPr>
          <p:cNvSpPr/>
          <p:nvPr/>
        </p:nvSpPr>
        <p:spPr>
          <a:xfrm>
            <a:off x="2795054" y="1645310"/>
            <a:ext cx="1225152" cy="1147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2F6CF3-EA68-594B-8FE5-06541BB003F8}"/>
              </a:ext>
            </a:extLst>
          </p:cNvPr>
          <p:cNvSpPr/>
          <p:nvPr/>
        </p:nvSpPr>
        <p:spPr>
          <a:xfrm>
            <a:off x="2832379" y="1931851"/>
            <a:ext cx="1225152" cy="1147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8ED133-665A-BF43-AEA1-7AB0B4949A2D}"/>
              </a:ext>
            </a:extLst>
          </p:cNvPr>
          <p:cNvSpPr txBox="1"/>
          <p:nvPr/>
        </p:nvSpPr>
        <p:spPr>
          <a:xfrm>
            <a:off x="1449341" y="1526908"/>
            <a:ext cx="3006000" cy="237255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collapse total rate </a:t>
            </a:r>
            <a:r>
              <a:rPr lang="en-US" sz="11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 x 10</a:t>
            </a:r>
            <a:r>
              <a:rPr lang="en-US" sz="110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1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Gpc</a:t>
            </a:r>
            <a:r>
              <a:rPr lang="en-US" sz="110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11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110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1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C6F000-0B83-8B41-B2FE-C5826F3801EE}"/>
              </a:ext>
            </a:extLst>
          </p:cNvPr>
          <p:cNvSpPr txBox="1"/>
          <p:nvPr/>
        </p:nvSpPr>
        <p:spPr>
          <a:xfrm>
            <a:off x="3122441" y="1835563"/>
            <a:ext cx="1727518" cy="421920"/>
          </a:xfrm>
          <a:prstGeom prst="rect">
            <a:avLst/>
          </a:prstGeom>
          <a:noFill/>
        </p:spPr>
        <p:txBody>
          <a:bodyPr wrap="square" lIns="18000" tIns="10800" rIns="18000" bIns="10800" rtlCol="0">
            <a:spAutoFit/>
          </a:bodyPr>
          <a:lstStyle/>
          <a:p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rate 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(2.4 x 10</a:t>
            </a:r>
            <a:r>
              <a:rPr lang="en-US" sz="1100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Gpc</a:t>
            </a:r>
            <a:r>
              <a:rPr lang="en-US" sz="1100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1100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B5FDCA9-22BB-DF43-924C-00AC62A14E7B}"/>
              </a:ext>
            </a:extLst>
          </p:cNvPr>
          <p:cNvCxnSpPr>
            <a:cxnSpLocks/>
          </p:cNvCxnSpPr>
          <p:nvPr/>
        </p:nvCxnSpPr>
        <p:spPr>
          <a:xfrm flipH="1">
            <a:off x="1393753" y="1782604"/>
            <a:ext cx="30060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EFDF56-5D5B-A443-B755-6F5F38402DE4}"/>
              </a:ext>
            </a:extLst>
          </p:cNvPr>
          <p:cNvCxnSpPr>
            <a:cxnSpLocks/>
          </p:cNvCxnSpPr>
          <p:nvPr/>
        </p:nvCxnSpPr>
        <p:spPr>
          <a:xfrm flipH="1">
            <a:off x="1393753" y="2059049"/>
            <a:ext cx="3006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C1DAB72-A2D8-BEED-B0B3-555B45EED833}"/>
              </a:ext>
            </a:extLst>
          </p:cNvPr>
          <p:cNvSpPr/>
          <p:nvPr/>
        </p:nvSpPr>
        <p:spPr>
          <a:xfrm>
            <a:off x="4479499" y="815238"/>
            <a:ext cx="3672697" cy="4285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27900" y="475960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/>
                <a:cs typeface="Arial"/>
              </a:rPr>
              <a:t>Perley+2020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4E0618-B41B-4DAF-A41B-A899C70EDF13}"/>
              </a:ext>
            </a:extLst>
          </p:cNvPr>
          <p:cNvSpPr txBox="1"/>
          <p:nvPr/>
        </p:nvSpPr>
        <p:spPr>
          <a:xfrm>
            <a:off x="4488432" y="1356578"/>
            <a:ext cx="1379058" cy="80021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rate from SFR density</a:t>
            </a:r>
            <a:b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Minit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8 M</a:t>
            </a:r>
            <a:r>
              <a:rPr lang="en-US" sz="14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53F2F8-3FDA-5E89-12C5-BD89326EA5D8}"/>
              </a:ext>
            </a:extLst>
          </p:cNvPr>
          <p:cNvCxnSpPr/>
          <p:nvPr/>
        </p:nvCxnSpPr>
        <p:spPr>
          <a:xfrm>
            <a:off x="4507207" y="1548245"/>
            <a:ext cx="0" cy="207818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770BD7B-447C-B65D-0FEE-4D0456B1DE86}"/>
              </a:ext>
            </a:extLst>
          </p:cNvPr>
          <p:cNvSpPr/>
          <p:nvPr/>
        </p:nvSpPr>
        <p:spPr>
          <a:xfrm>
            <a:off x="1393752" y="1538413"/>
            <a:ext cx="3002973" cy="2078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68708-AF43-6049-6DFB-3A1611F9E037}"/>
              </a:ext>
            </a:extLst>
          </p:cNvPr>
          <p:cNvSpPr txBox="1"/>
          <p:nvPr/>
        </p:nvSpPr>
        <p:spPr>
          <a:xfrm>
            <a:off x="5165262" y="2587793"/>
            <a:ext cx="3329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Tension with cosmic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star-formation rate?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5E1725-69C5-288C-B4DD-F03F1D66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61244" y="825629"/>
            <a:ext cx="7029581" cy="4285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4035" y="1512048"/>
            <a:ext cx="17275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collapse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0888" y="2197754"/>
            <a:ext cx="5306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7900" y="475960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/>
                <a:cs typeface="Arial"/>
              </a:rPr>
              <a:t>Perley+2020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0BCB8C-1201-1D43-8757-9ECF276B7096}"/>
              </a:ext>
            </a:extLst>
          </p:cNvPr>
          <p:cNvSpPr/>
          <p:nvPr/>
        </p:nvSpPr>
        <p:spPr>
          <a:xfrm>
            <a:off x="795647" y="857315"/>
            <a:ext cx="3672697" cy="4285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9F875B-D1A0-D176-5133-A4A7EDA8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5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EF54-6245-AF44-ACEE-9DA2D763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by Subtype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FDA3A1-5794-CF45-B0BC-D9C6D674C8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2418" y="815238"/>
            <a:ext cx="7029579" cy="42855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065336-5DA0-3F4A-BEED-E1C1FDD5E3CF}"/>
              </a:ext>
            </a:extLst>
          </p:cNvPr>
          <p:cNvSpPr txBox="1"/>
          <p:nvPr/>
        </p:nvSpPr>
        <p:spPr>
          <a:xfrm rot="3496194">
            <a:off x="2210394" y="2672649"/>
            <a:ext cx="10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H-poor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3DC9A-2FB2-F24D-9C9E-6F4FC8998266}"/>
              </a:ext>
            </a:extLst>
          </p:cNvPr>
          <p:cNvSpPr txBox="1"/>
          <p:nvPr/>
        </p:nvSpPr>
        <p:spPr>
          <a:xfrm rot="3496194">
            <a:off x="3032866" y="3081945"/>
            <a:ext cx="10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H-rich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0A775C-8F8A-5748-A817-A05FA9FFA6EC}"/>
              </a:ext>
            </a:extLst>
          </p:cNvPr>
          <p:cNvSpPr/>
          <p:nvPr/>
        </p:nvSpPr>
        <p:spPr>
          <a:xfrm>
            <a:off x="4507207" y="815238"/>
            <a:ext cx="3672697" cy="4285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B472E-A1F4-FC48-92DB-B35A8645A045}"/>
              </a:ext>
            </a:extLst>
          </p:cNvPr>
          <p:cNvSpPr txBox="1"/>
          <p:nvPr/>
        </p:nvSpPr>
        <p:spPr>
          <a:xfrm>
            <a:off x="4507207" y="1865435"/>
            <a:ext cx="364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/c: 22% (±6%) of CCSN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D98B2F-30DE-7241-8D02-77357360D399}"/>
              </a:ext>
            </a:extLst>
          </p:cNvPr>
          <p:cNvSpPr txBox="1"/>
          <p:nvPr/>
        </p:nvSpPr>
        <p:spPr>
          <a:xfrm>
            <a:off x="4497268" y="1536820"/>
            <a:ext cx="2990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II: ~75% of CCSN rate</a:t>
            </a:r>
          </a:p>
        </p:txBody>
      </p:sp>
      <p:pic>
        <p:nvPicPr>
          <p:cNvPr id="1026" name="Picture 2" descr="Galaxies | Free Full-Text | Massive Stars in the Tarantula Nebula: A  Rosetta Stone for Extragalactic Supergiant HII Regions">
            <a:extLst>
              <a:ext uri="{FF2B5EF4-FFF2-40B4-BE49-F238E27FC236}">
                <a16:creationId xmlns:a16="http://schemas.microsoft.com/office/drawing/2014/main" id="{AD7C49FD-16ED-D127-A038-926DAD126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77" y="2571750"/>
            <a:ext cx="3672697" cy="20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3B6461-FB57-D459-12C0-39B93C88236B}"/>
              </a:ext>
            </a:extLst>
          </p:cNvPr>
          <p:cNvSpPr txBox="1"/>
          <p:nvPr/>
        </p:nvSpPr>
        <p:spPr>
          <a:xfrm>
            <a:off x="5213621" y="2243135"/>
            <a:ext cx="1494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Milky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25B440-6915-F96B-6C4E-74571985D596}"/>
              </a:ext>
            </a:extLst>
          </p:cNvPr>
          <p:cNvSpPr txBox="1"/>
          <p:nvPr/>
        </p:nvSpPr>
        <p:spPr>
          <a:xfrm>
            <a:off x="7024303" y="2253183"/>
            <a:ext cx="1494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LMC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11D92-44B9-5938-19E7-5658AFE97049}"/>
              </a:ext>
            </a:extLst>
          </p:cNvPr>
          <p:cNvSpPr txBox="1"/>
          <p:nvPr/>
        </p:nvSpPr>
        <p:spPr>
          <a:xfrm>
            <a:off x="7602104" y="4744950"/>
            <a:ext cx="1494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Sana+2011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2C28-57D4-2742-200E-E0B0D267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34C9-3A89-EC81-2510-168058F4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"Traditional" SN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F659B-1513-3B5A-2EC3-DF5D4FEF6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Ia</a:t>
            </a:r>
            <a:r>
              <a:rPr lang="en-GB" dirty="0"/>
              <a:t> – No hydrogen or helium, strong silicon</a:t>
            </a:r>
          </a:p>
          <a:p>
            <a:r>
              <a:rPr lang="en-GB" b="1" dirty="0" err="1"/>
              <a:t>Ib</a:t>
            </a:r>
            <a:r>
              <a:rPr lang="en-GB" dirty="0"/>
              <a:t> – Helium, no hydrogen</a:t>
            </a:r>
          </a:p>
          <a:p>
            <a:r>
              <a:rPr lang="en-GB" b="1" dirty="0" err="1"/>
              <a:t>Ic</a:t>
            </a:r>
            <a:r>
              <a:rPr lang="en-GB" dirty="0"/>
              <a:t> – No hydrogen or helium, weak silicon</a:t>
            </a:r>
          </a:p>
          <a:p>
            <a:r>
              <a:rPr lang="en-GB" b="1" dirty="0"/>
              <a:t>II</a:t>
            </a:r>
            <a:r>
              <a:rPr lang="en-GB" dirty="0"/>
              <a:t> – Hydrogen (usually as P-</a:t>
            </a:r>
            <a:r>
              <a:rPr lang="en-GB" dirty="0" err="1"/>
              <a:t>cygni</a:t>
            </a:r>
            <a:r>
              <a:rPr lang="en-GB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54606-CA89-3292-2E17-704EF31C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151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EF54-6245-AF44-ACEE-9DA2D763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CCSN Rates by Subtype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FDA3A1-5794-CF45-B0BC-D9C6D674C8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2418" y="815238"/>
            <a:ext cx="7029579" cy="42855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07BB41-05F7-5D4F-957D-ED14C97FB623}"/>
              </a:ext>
            </a:extLst>
          </p:cNvPr>
          <p:cNvSpPr/>
          <p:nvPr/>
        </p:nvSpPr>
        <p:spPr>
          <a:xfrm>
            <a:off x="4507207" y="815238"/>
            <a:ext cx="3672697" cy="4285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B472E-A1F4-FC48-92DB-B35A8645A045}"/>
              </a:ext>
            </a:extLst>
          </p:cNvPr>
          <p:cNvSpPr txBox="1"/>
          <p:nvPr/>
        </p:nvSpPr>
        <p:spPr>
          <a:xfrm>
            <a:off x="4847743" y="2295753"/>
            <a:ext cx="42962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D1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IIn</a:t>
            </a:r>
            <a:r>
              <a:rPr lang="en-US" sz="2200" b="1" dirty="0">
                <a:solidFill>
                  <a:srgbClr val="D1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	2-5%</a:t>
            </a:r>
            <a:br>
              <a:rPr lang="en-US" sz="2200" b="1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err="1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200" b="1" dirty="0">
                <a:solidFill>
                  <a:srgbClr val="FF00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-BL: 	1-4%  </a:t>
            </a:r>
            <a:r>
              <a:rPr lang="en-US" sz="2200" b="1" dirty="0">
                <a:solidFill>
                  <a:srgbClr val="FBA6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(5-20% of </a:t>
            </a:r>
            <a:r>
              <a:rPr lang="en-US" sz="2200" b="1" dirty="0" err="1">
                <a:solidFill>
                  <a:srgbClr val="FBA6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2200" b="1" dirty="0">
                <a:solidFill>
                  <a:srgbClr val="FBA6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/c)</a:t>
            </a:r>
            <a:br>
              <a:rPr lang="en-US" sz="2200" b="1" dirty="0">
                <a:solidFill>
                  <a:srgbClr val="FBA6E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Ibn: 		0.05-0.5%</a:t>
            </a:r>
          </a:p>
          <a:p>
            <a:r>
              <a:rPr lang="en-US" sz="2200" b="1" dirty="0">
                <a:solidFill>
                  <a:srgbClr val="00D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SLSN I:  	0.01-0.05%</a:t>
            </a:r>
          </a:p>
          <a:p>
            <a:r>
              <a:rPr lang="en-U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SLSN II: 	0.01-0.03%</a:t>
            </a:r>
            <a:endParaRPr lang="en-US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E2B36-0D82-5B9A-F6C3-948B2C9832D6}"/>
              </a:ext>
            </a:extLst>
          </p:cNvPr>
          <p:cNvSpPr txBox="1"/>
          <p:nvPr/>
        </p:nvSpPr>
        <p:spPr>
          <a:xfrm>
            <a:off x="4581939" y="1614999"/>
            <a:ext cx="4685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/c: 22% (±6%) of CCSN rate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4F893B-C0AC-02FF-79CF-371A200C511B}"/>
              </a:ext>
            </a:extLst>
          </p:cNvPr>
          <p:cNvSpPr txBox="1"/>
          <p:nvPr/>
        </p:nvSpPr>
        <p:spPr>
          <a:xfrm>
            <a:off x="4572000" y="1286384"/>
            <a:ext cx="3843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 II: ~75% of CCSN rate</a:t>
            </a:r>
          </a:p>
        </p:txBody>
      </p:sp>
    </p:spTree>
    <p:extLst>
      <p:ext uri="{BB962C8B-B14F-4D97-AF65-F5344CB8AC3E}">
        <p14:creationId xmlns:p14="http://schemas.microsoft.com/office/powerpoint/2010/main" val="13384252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9293-95E2-46E7-AC01-41E02A58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Ia</a:t>
            </a:r>
            <a:r>
              <a:rPr lang="en-GB" dirty="0"/>
              <a:t> Rates by Subtype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57213-F815-CB09-0E44-7F3479B0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 descr="A table with numbers and a number&#10;&#10;Description automatically generated">
            <a:extLst>
              <a:ext uri="{FF2B5EF4-FFF2-40B4-BE49-F238E27FC236}">
                <a16:creationId xmlns:a16="http://schemas.microsoft.com/office/drawing/2014/main" id="{6414536C-6BED-70DE-34B9-EF4B1255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744037"/>
            <a:ext cx="6391276" cy="4061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F56B43-A0F4-D098-7ECD-655FBC398B2E}"/>
              </a:ext>
            </a:extLst>
          </p:cNvPr>
          <p:cNvSpPr txBox="1"/>
          <p:nvPr/>
        </p:nvSpPr>
        <p:spPr>
          <a:xfrm>
            <a:off x="7602104" y="4744950"/>
            <a:ext cx="1494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Desai+2026</a:t>
            </a:r>
          </a:p>
        </p:txBody>
      </p:sp>
    </p:spTree>
    <p:extLst>
      <p:ext uri="{BB962C8B-B14F-4D97-AF65-F5344CB8AC3E}">
        <p14:creationId xmlns:p14="http://schemas.microsoft.com/office/powerpoint/2010/main" val="22795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F5A32BA-065F-6152-4854-729AE846E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56" y="696628"/>
            <a:ext cx="3847241" cy="43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DA372-35D5-1D67-D6FC-2725ADBD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Story about SN Progenitors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3D2B1C-1C24-2CEF-CFC6-42EB4C64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5D8C4FC-B096-D685-5065-4612B2E67A22}"/>
              </a:ext>
            </a:extLst>
          </p:cNvPr>
          <p:cNvCxnSpPr>
            <a:cxnSpLocks/>
          </p:cNvCxnSpPr>
          <p:nvPr/>
        </p:nvCxnSpPr>
        <p:spPr>
          <a:xfrm flipH="1" flipV="1">
            <a:off x="2012905" y="1264171"/>
            <a:ext cx="2982792" cy="2459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EC1DE25-9679-BBE8-D5C6-A1F0A6E114A3}"/>
              </a:ext>
            </a:extLst>
          </p:cNvPr>
          <p:cNvSpPr txBox="1"/>
          <p:nvPr/>
        </p:nvSpPr>
        <p:spPr>
          <a:xfrm>
            <a:off x="271537" y="2111112"/>
            <a:ext cx="85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Type 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152A6-ACFA-6CE9-4628-D27ADB8FFF85}"/>
              </a:ext>
            </a:extLst>
          </p:cNvPr>
          <p:cNvSpPr txBox="1"/>
          <p:nvPr/>
        </p:nvSpPr>
        <p:spPr>
          <a:xfrm>
            <a:off x="453293" y="3041781"/>
            <a:ext cx="85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Type</a:t>
            </a:r>
            <a:br>
              <a:rPr lang="en-GB" b="1" dirty="0"/>
            </a:br>
            <a:r>
              <a:rPr lang="en-GB" b="1" dirty="0" err="1"/>
              <a:t>Ib</a:t>
            </a:r>
            <a:r>
              <a:rPr lang="en-GB" b="1" dirty="0"/>
              <a:t>/</a:t>
            </a:r>
            <a:r>
              <a:rPr lang="en-GB" b="1" dirty="0" err="1"/>
              <a:t>Ic</a:t>
            </a:r>
            <a:endParaRPr lang="en-GB" b="1" dirty="0"/>
          </a:p>
        </p:txBody>
      </p:sp>
      <p:pic>
        <p:nvPicPr>
          <p:cNvPr id="8" name="Picture 6" descr="Image result for nova">
            <a:extLst>
              <a:ext uri="{FF2B5EF4-FFF2-40B4-BE49-F238E27FC236}">
                <a16:creationId xmlns:a16="http://schemas.microsoft.com/office/drawing/2014/main" id="{3C7FC66D-7807-AE19-1E7B-0D654406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4916" y="1605516"/>
            <a:ext cx="1857623" cy="12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59D8E5-BF4C-3727-03BA-FA2D182EF6BA}"/>
              </a:ext>
            </a:extLst>
          </p:cNvPr>
          <p:cNvCxnSpPr>
            <a:cxnSpLocks/>
          </p:cNvCxnSpPr>
          <p:nvPr/>
        </p:nvCxnSpPr>
        <p:spPr>
          <a:xfrm flipV="1">
            <a:off x="3632548" y="1960310"/>
            <a:ext cx="3161614" cy="20104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EF42FB-1A74-F785-612C-E3B0AE55106A}"/>
              </a:ext>
            </a:extLst>
          </p:cNvPr>
          <p:cNvCxnSpPr>
            <a:cxnSpLocks/>
          </p:cNvCxnSpPr>
          <p:nvPr/>
        </p:nvCxnSpPr>
        <p:spPr>
          <a:xfrm flipH="1">
            <a:off x="1408479" y="2094348"/>
            <a:ext cx="1521050" cy="1593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8EA4C96-A923-FB4D-4B00-5431D4D01802}"/>
              </a:ext>
            </a:extLst>
          </p:cNvPr>
          <p:cNvSpPr txBox="1"/>
          <p:nvPr/>
        </p:nvSpPr>
        <p:spPr>
          <a:xfrm>
            <a:off x="6974916" y="1167507"/>
            <a:ext cx="95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Type </a:t>
            </a:r>
            <a:r>
              <a:rPr lang="en-GB" b="1" dirty="0" err="1"/>
              <a:t>Ia</a:t>
            </a:r>
            <a:endParaRPr lang="en-GB" b="1" dirty="0"/>
          </a:p>
        </p:txBody>
      </p:sp>
      <p:pic>
        <p:nvPicPr>
          <p:cNvPr id="17" name="Picture 4" descr="Image result for core-collapse supernova">
            <a:extLst>
              <a:ext uri="{FF2B5EF4-FFF2-40B4-BE49-F238E27FC236}">
                <a16:creationId xmlns:a16="http://schemas.microsoft.com/office/drawing/2014/main" id="{BA00CDA3-D769-346C-07ED-D279ADCC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9" y="825940"/>
            <a:ext cx="1818044" cy="120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wolf rayet star">
            <a:extLst>
              <a:ext uri="{FF2B5EF4-FFF2-40B4-BE49-F238E27FC236}">
                <a16:creationId xmlns:a16="http://schemas.microsoft.com/office/drawing/2014/main" id="{D13C94A9-EC33-2FFE-71B6-13AF3DDAF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9" b="15611"/>
          <a:stretch/>
        </p:blipFill>
        <p:spPr bwMode="auto">
          <a:xfrm>
            <a:off x="169919" y="3830755"/>
            <a:ext cx="1842986" cy="120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59878F3-CC01-2D54-A45E-EBE40A2CDC59}"/>
              </a:ext>
            </a:extLst>
          </p:cNvPr>
          <p:cNvCxnSpPr>
            <a:cxnSpLocks/>
          </p:cNvCxnSpPr>
          <p:nvPr/>
        </p:nvCxnSpPr>
        <p:spPr>
          <a:xfrm>
            <a:off x="4697260" y="2480444"/>
            <a:ext cx="596875" cy="429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98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4C695-B6EB-1E06-AC2B-E46556E04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Story about SN Progenitors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573C8-2A01-BFDA-F5B8-E361BE4AC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err="1"/>
              <a:t>Ia</a:t>
            </a:r>
            <a:r>
              <a:rPr lang="en-GB" dirty="0"/>
              <a:t> – Many in old galaxies with no star-formation (progenitor cannot be massive), light curves standard (similar ejecta mass and explosion energy), lack of hydrogen: </a:t>
            </a:r>
            <a:r>
              <a:rPr lang="en-GB" b="1" dirty="0"/>
              <a:t>WD thermonuclear explosion</a:t>
            </a:r>
            <a:endParaRPr lang="en-GB" dirty="0"/>
          </a:p>
          <a:p>
            <a:r>
              <a:rPr lang="en-GB" b="1" dirty="0" err="1"/>
              <a:t>Ib</a:t>
            </a:r>
            <a:r>
              <a:rPr lang="en-GB" b="1" dirty="0"/>
              <a:t>/</a:t>
            </a:r>
            <a:r>
              <a:rPr lang="en-GB" b="1" dirty="0" err="1"/>
              <a:t>Ic</a:t>
            </a:r>
            <a:r>
              <a:rPr lang="en-GB" dirty="0"/>
              <a:t> – Always in star-forming galaxies, usually in spiral arms:  </a:t>
            </a:r>
            <a:r>
              <a:rPr lang="en-GB" b="1" dirty="0"/>
              <a:t>Core collapse of stripped massive star</a:t>
            </a:r>
            <a:endParaRPr lang="en-GB" dirty="0"/>
          </a:p>
          <a:p>
            <a:r>
              <a:rPr lang="en-GB" b="1" dirty="0"/>
              <a:t>II</a:t>
            </a:r>
            <a:r>
              <a:rPr lang="en-GB" dirty="0"/>
              <a:t> – Always in star-forming galaxies, usually in spiral arms, dominated by hydrogen: </a:t>
            </a:r>
            <a:r>
              <a:rPr lang="en-GB" b="1" dirty="0"/>
              <a:t>Core collapse of massive star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61099-0DCC-ED68-C77E-D56F4B81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2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7BA1-0022-CD63-40F5-747EC84D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current "official"(?) classification roster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0E8AEC-B9C5-12D2-5CA0-8EA4E0F31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682021"/>
              </p:ext>
            </p:extLst>
          </p:nvPr>
        </p:nvGraphicFramePr>
        <p:xfrm>
          <a:off x="1095153" y="1062919"/>
          <a:ext cx="6783573" cy="348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195">
                  <a:extLst>
                    <a:ext uri="{9D8B030D-6E8A-4147-A177-3AD203B41FA5}">
                      <a16:colId xmlns:a16="http://schemas.microsoft.com/office/drawing/2014/main" val="2864290434"/>
                    </a:ext>
                  </a:extLst>
                </a:gridCol>
                <a:gridCol w="717698">
                  <a:extLst>
                    <a:ext uri="{9D8B030D-6E8A-4147-A177-3AD203B41FA5}">
                      <a16:colId xmlns:a16="http://schemas.microsoft.com/office/drawing/2014/main" val="1464157055"/>
                    </a:ext>
                  </a:extLst>
                </a:gridCol>
                <a:gridCol w="847947">
                  <a:extLst>
                    <a:ext uri="{9D8B030D-6E8A-4147-A177-3AD203B41FA5}">
                      <a16:colId xmlns:a16="http://schemas.microsoft.com/office/drawing/2014/main" val="1505375608"/>
                    </a:ext>
                  </a:extLst>
                </a:gridCol>
                <a:gridCol w="1114162">
                  <a:extLst>
                    <a:ext uri="{9D8B030D-6E8A-4147-A177-3AD203B41FA5}">
                      <a16:colId xmlns:a16="http://schemas.microsoft.com/office/drawing/2014/main" val="1625472777"/>
                    </a:ext>
                  </a:extLst>
                </a:gridCol>
                <a:gridCol w="581731">
                  <a:extLst>
                    <a:ext uri="{9D8B030D-6E8A-4147-A177-3AD203B41FA5}">
                      <a16:colId xmlns:a16="http://schemas.microsoft.com/office/drawing/2014/main" val="1822278121"/>
                    </a:ext>
                  </a:extLst>
                </a:gridCol>
                <a:gridCol w="724538">
                  <a:extLst>
                    <a:ext uri="{9D8B030D-6E8A-4147-A177-3AD203B41FA5}">
                      <a16:colId xmlns:a16="http://schemas.microsoft.com/office/drawing/2014/main" val="319637567"/>
                    </a:ext>
                  </a:extLst>
                </a:gridCol>
                <a:gridCol w="1277010">
                  <a:extLst>
                    <a:ext uri="{9D8B030D-6E8A-4147-A177-3AD203B41FA5}">
                      <a16:colId xmlns:a16="http://schemas.microsoft.com/office/drawing/2014/main" val="4015019531"/>
                    </a:ext>
                  </a:extLst>
                </a:gridCol>
                <a:gridCol w="542292">
                  <a:extLst>
                    <a:ext uri="{9D8B030D-6E8A-4147-A177-3AD203B41FA5}">
                      <a16:colId xmlns:a16="http://schemas.microsoft.com/office/drawing/2014/main" val="2043976770"/>
                    </a:ext>
                  </a:extLst>
                </a:gridCol>
              </a:tblGrid>
              <a:tr h="316343">
                <a:tc>
                  <a:txBody>
                    <a:bodyPr/>
                    <a:lstStyle/>
                    <a:p>
                      <a:r>
                        <a:rPr lang="en-GB" sz="15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047478"/>
                  </a:ext>
                </a:extLst>
              </a:tr>
              <a:tr h="31634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Ia-91bg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-SC [03fg]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1648744"/>
                  </a:ext>
                </a:extLst>
              </a:tr>
              <a:tr h="31634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SLSN-II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II-pec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86106"/>
                  </a:ext>
                </a:extLst>
              </a:tr>
              <a:tr h="31634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Ib-Ca-rich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143684"/>
                  </a:ext>
                </a:extLst>
              </a:tr>
              <a:tr h="31634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Ia-91T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5664696"/>
                  </a:ext>
                </a:extLst>
              </a:tr>
              <a:tr h="31634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Ib/c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IIn-pec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504493"/>
                  </a:ext>
                </a:extLst>
              </a:tr>
              <a:tr h="31634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Ibn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4779781"/>
                  </a:ext>
                </a:extLst>
              </a:tr>
              <a:tr h="31634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Iax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[02cx]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532556"/>
                  </a:ext>
                </a:extLst>
              </a:tr>
              <a:tr h="31634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Ibn/Icn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236599"/>
                  </a:ext>
                </a:extLst>
              </a:tr>
              <a:tr h="31634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SLSN-I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Ia-CSM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Ic-Ca-rich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048751"/>
                  </a:ext>
                </a:extLst>
              </a:tr>
              <a:tr h="31634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Ic-BL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Ib-pec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-Ca-rich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398813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68CFD-AA83-6100-FA85-15CCC136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54625-E59F-3CC6-323B-F31D2382DB10}"/>
              </a:ext>
            </a:extLst>
          </p:cNvPr>
          <p:cNvSpPr txBox="1"/>
          <p:nvPr/>
        </p:nvSpPr>
        <p:spPr>
          <a:xfrm>
            <a:off x="5241851" y="4805485"/>
            <a:ext cx="3827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/>
              <a:t>From </a:t>
            </a:r>
            <a:r>
              <a:rPr lang="en-GB" sz="1200" dirty="0">
                <a:hlinkClick r:id="rId2"/>
              </a:rPr>
              <a:t>https://www.wis-tns.org/stats-maps</a:t>
            </a:r>
            <a:r>
              <a:rPr lang="en-GB" sz="1200" dirty="0"/>
              <a:t> (2026-05-13)</a:t>
            </a:r>
          </a:p>
        </p:txBody>
      </p:sp>
    </p:spTree>
    <p:extLst>
      <p:ext uri="{BB962C8B-B14F-4D97-AF65-F5344CB8AC3E}">
        <p14:creationId xmlns:p14="http://schemas.microsoft.com/office/powerpoint/2010/main" val="342890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3863-F661-2ABE-6AA2-2163B455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Hierarchically organized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1CD9C-AB47-1390-6058-EE50FBD6B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08" y="744362"/>
            <a:ext cx="3444240" cy="2523094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Ia</a:t>
            </a:r>
            <a:r>
              <a:rPr lang="en-GB" dirty="0"/>
              <a:t> (thermonuclear)</a:t>
            </a:r>
          </a:p>
          <a:p>
            <a:pPr lvl="1"/>
            <a:r>
              <a:rPr lang="en-GB" dirty="0" err="1"/>
              <a:t>Ia</a:t>
            </a:r>
            <a:r>
              <a:rPr lang="en-GB" dirty="0"/>
              <a:t>-normal</a:t>
            </a:r>
          </a:p>
          <a:p>
            <a:pPr lvl="1"/>
            <a:r>
              <a:rPr lang="en-GB" dirty="0"/>
              <a:t>Ia-91T</a:t>
            </a:r>
          </a:p>
          <a:p>
            <a:pPr lvl="1"/>
            <a:r>
              <a:rPr lang="en-GB" dirty="0"/>
              <a:t>Ia-91bg</a:t>
            </a:r>
          </a:p>
          <a:p>
            <a:pPr lvl="1"/>
            <a:r>
              <a:rPr lang="en-GB" dirty="0" err="1"/>
              <a:t>Ia</a:t>
            </a:r>
            <a:r>
              <a:rPr lang="en-GB" dirty="0"/>
              <a:t>-CSM</a:t>
            </a:r>
          </a:p>
          <a:p>
            <a:pPr lvl="1"/>
            <a:r>
              <a:rPr lang="en-GB" dirty="0" err="1"/>
              <a:t>Ia</a:t>
            </a:r>
            <a:r>
              <a:rPr lang="en-GB" dirty="0"/>
              <a:t>-SC (/03fg)</a:t>
            </a:r>
          </a:p>
          <a:p>
            <a:pPr lvl="1"/>
            <a:r>
              <a:rPr lang="en-GB" dirty="0" err="1"/>
              <a:t>Iax</a:t>
            </a:r>
            <a:r>
              <a:rPr lang="en-GB" dirty="0"/>
              <a:t> (/02cx)</a:t>
            </a:r>
          </a:p>
          <a:p>
            <a:pPr lvl="1"/>
            <a:r>
              <a:rPr lang="en-GB" dirty="0" err="1"/>
              <a:t>Ia</a:t>
            </a:r>
            <a:r>
              <a:rPr lang="en-GB" dirty="0"/>
              <a:t> Ca-rich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3E975-4524-0824-8CBE-962DBD80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71DC-829A-B349-96BA-EC330B6AEC1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8466D1-B132-9323-A77D-BD66C2EE4208}"/>
              </a:ext>
            </a:extLst>
          </p:cNvPr>
          <p:cNvSpPr txBox="1">
            <a:spLocks/>
          </p:cNvSpPr>
          <p:nvPr/>
        </p:nvSpPr>
        <p:spPr>
          <a:xfrm>
            <a:off x="3191256" y="756229"/>
            <a:ext cx="3014472" cy="4452157"/>
          </a:xfrm>
          <a:prstGeom prst="rect">
            <a:avLst/>
          </a:prstGeom>
        </p:spPr>
        <p:txBody>
          <a:bodyPr vert="horz" lIns="90000" tIns="46800" rIns="90000" bIns="360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Core-collapse</a:t>
            </a:r>
          </a:p>
          <a:p>
            <a:pPr lvl="1"/>
            <a:r>
              <a:rPr lang="en-GB" dirty="0"/>
              <a:t>II</a:t>
            </a:r>
          </a:p>
          <a:p>
            <a:pPr lvl="2"/>
            <a:r>
              <a:rPr lang="en-GB" dirty="0"/>
              <a:t>II-normal</a:t>
            </a:r>
          </a:p>
          <a:p>
            <a:pPr lvl="3"/>
            <a:r>
              <a:rPr lang="en-GB" dirty="0"/>
              <a:t>IIP</a:t>
            </a:r>
          </a:p>
          <a:p>
            <a:pPr lvl="3"/>
            <a:r>
              <a:rPr lang="en-GB" dirty="0"/>
              <a:t>IIL</a:t>
            </a:r>
          </a:p>
          <a:p>
            <a:pPr lvl="2"/>
            <a:r>
              <a:rPr lang="en-GB" dirty="0" err="1"/>
              <a:t>IIn</a:t>
            </a:r>
            <a:endParaRPr lang="en-GB" dirty="0"/>
          </a:p>
          <a:p>
            <a:pPr lvl="2"/>
            <a:r>
              <a:rPr lang="en-GB" dirty="0"/>
              <a:t>IIb</a:t>
            </a:r>
          </a:p>
          <a:p>
            <a:pPr lvl="1"/>
            <a:r>
              <a:rPr lang="en-GB" dirty="0" err="1"/>
              <a:t>Ib</a:t>
            </a:r>
            <a:endParaRPr lang="en-GB" dirty="0"/>
          </a:p>
          <a:p>
            <a:pPr lvl="2"/>
            <a:r>
              <a:rPr lang="en-GB" dirty="0" err="1"/>
              <a:t>Ib</a:t>
            </a:r>
            <a:r>
              <a:rPr lang="en-GB" dirty="0"/>
              <a:t>-normal</a:t>
            </a:r>
          </a:p>
          <a:p>
            <a:pPr lvl="2"/>
            <a:r>
              <a:rPr lang="en-GB" dirty="0"/>
              <a:t>Ibn</a:t>
            </a:r>
          </a:p>
          <a:p>
            <a:pPr lvl="1"/>
            <a:r>
              <a:rPr lang="en-GB" dirty="0" err="1"/>
              <a:t>Ic</a:t>
            </a:r>
            <a:endParaRPr lang="en-GB" dirty="0"/>
          </a:p>
          <a:p>
            <a:pPr lvl="2"/>
            <a:r>
              <a:rPr lang="en-GB" dirty="0" err="1"/>
              <a:t>Ic</a:t>
            </a:r>
            <a:r>
              <a:rPr lang="en-GB" dirty="0"/>
              <a:t>-normal</a:t>
            </a:r>
          </a:p>
          <a:p>
            <a:pPr lvl="2"/>
            <a:r>
              <a:rPr lang="en-GB" dirty="0" err="1"/>
              <a:t>Ic</a:t>
            </a:r>
            <a:r>
              <a:rPr lang="en-GB" dirty="0"/>
              <a:t>-BL</a:t>
            </a:r>
          </a:p>
          <a:p>
            <a:pPr lvl="2"/>
            <a:r>
              <a:rPr lang="en-GB" dirty="0" err="1"/>
              <a:t>Ic</a:t>
            </a:r>
            <a:r>
              <a:rPr lang="en-GB" dirty="0"/>
              <a:t>-SL (SLSN I)</a:t>
            </a:r>
          </a:p>
          <a:p>
            <a:pPr lvl="2"/>
            <a:r>
              <a:rPr lang="en-GB" dirty="0" err="1"/>
              <a:t>Icn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772AA1-532D-5E29-AD5E-3B5F1B2B8280}"/>
              </a:ext>
            </a:extLst>
          </p:cNvPr>
          <p:cNvSpPr txBox="1">
            <a:spLocks/>
          </p:cNvSpPr>
          <p:nvPr/>
        </p:nvSpPr>
        <p:spPr>
          <a:xfrm>
            <a:off x="6047232" y="766345"/>
            <a:ext cx="2956560" cy="3620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Pair Instability</a:t>
            </a:r>
          </a:p>
          <a:p>
            <a:r>
              <a:rPr lang="en-GB" dirty="0"/>
              <a:t>MS stellar merger(?)</a:t>
            </a:r>
          </a:p>
          <a:p>
            <a:pPr lvl="1"/>
            <a:r>
              <a:rPr lang="en-GB" dirty="0"/>
              <a:t>LRN</a:t>
            </a:r>
          </a:p>
          <a:p>
            <a:pPr lvl="1"/>
            <a:r>
              <a:rPr lang="en-GB" dirty="0"/>
              <a:t>ILRT</a:t>
            </a:r>
          </a:p>
          <a:p>
            <a:r>
              <a:rPr lang="en-GB" dirty="0"/>
              <a:t>Tidal disruption</a:t>
            </a:r>
          </a:p>
          <a:p>
            <a:pPr lvl="1"/>
            <a:r>
              <a:rPr lang="en-GB" dirty="0"/>
              <a:t>TDE</a:t>
            </a:r>
          </a:p>
          <a:p>
            <a:r>
              <a:rPr lang="en-GB" dirty="0" err="1"/>
              <a:t>Ultrarelativistic</a:t>
            </a:r>
            <a:endParaRPr lang="en-GB" dirty="0"/>
          </a:p>
          <a:p>
            <a:pPr lvl="1"/>
            <a:r>
              <a:rPr lang="en-GB" dirty="0"/>
              <a:t>Long GRB</a:t>
            </a:r>
          </a:p>
          <a:p>
            <a:pPr lvl="1"/>
            <a:r>
              <a:rPr lang="en-GB" dirty="0"/>
              <a:t>Short GRB</a:t>
            </a:r>
          </a:p>
          <a:p>
            <a:pPr lvl="1"/>
            <a:r>
              <a:rPr lang="en-GB" dirty="0" err="1"/>
              <a:t>Kilonova</a:t>
            </a:r>
            <a:endParaRPr lang="en-GB" dirty="0"/>
          </a:p>
          <a:p>
            <a:r>
              <a:rPr lang="en-GB" dirty="0"/>
              <a:t>Other/unknown</a:t>
            </a:r>
          </a:p>
          <a:p>
            <a:pPr lvl="1"/>
            <a:r>
              <a:rPr lang="en-GB" dirty="0"/>
              <a:t>LFBOT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089C92-EDD7-F3E1-C7ED-8C6384EE14FC}"/>
              </a:ext>
            </a:extLst>
          </p:cNvPr>
          <p:cNvSpPr txBox="1">
            <a:spLocks/>
          </p:cNvSpPr>
          <p:nvPr/>
        </p:nvSpPr>
        <p:spPr>
          <a:xfrm>
            <a:off x="1947672" y="4782921"/>
            <a:ext cx="2039112" cy="425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900" i="1" dirty="0"/>
              <a:t>+ Id/</a:t>
            </a:r>
            <a:r>
              <a:rPr lang="en-GB" sz="1900" i="1" dirty="0" err="1"/>
              <a:t>Ie</a:t>
            </a:r>
            <a:r>
              <a:rPr lang="en-GB" sz="1900" i="1" dirty="0"/>
              <a:t>/</a:t>
            </a:r>
            <a:r>
              <a:rPr lang="en-GB" sz="1900" i="1" dirty="0" err="1"/>
              <a:t>Idn</a:t>
            </a:r>
            <a:r>
              <a:rPr lang="en-GB" sz="1900" i="1" dirty="0"/>
              <a:t>/</a:t>
            </a:r>
            <a:r>
              <a:rPr lang="en-GB" sz="1900" i="1" dirty="0" err="1"/>
              <a:t>Ien</a:t>
            </a:r>
            <a:r>
              <a:rPr lang="en-GB" sz="1900" i="1" dirty="0"/>
              <a:t>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53B9A6-CA55-C895-F7DD-946EAF06D4D7}"/>
              </a:ext>
            </a:extLst>
          </p:cNvPr>
          <p:cNvSpPr txBox="1">
            <a:spLocks/>
          </p:cNvSpPr>
          <p:nvPr/>
        </p:nvSpPr>
        <p:spPr>
          <a:xfrm>
            <a:off x="148980" y="3281510"/>
            <a:ext cx="3444240" cy="1583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Nonterminal non-WD</a:t>
            </a:r>
          </a:p>
          <a:p>
            <a:pPr lvl="1"/>
            <a:r>
              <a:rPr lang="en-GB" dirty="0"/>
              <a:t>LBV eruption</a:t>
            </a:r>
          </a:p>
          <a:p>
            <a:r>
              <a:rPr lang="en-GB" dirty="0"/>
              <a:t>Nonterminal WD</a:t>
            </a:r>
          </a:p>
          <a:p>
            <a:pPr lvl="1"/>
            <a:r>
              <a:rPr lang="en-GB" dirty="0"/>
              <a:t>Classical nova</a:t>
            </a:r>
          </a:p>
          <a:p>
            <a:pPr lvl="1"/>
            <a:r>
              <a:rPr lang="en-GB" dirty="0"/>
              <a:t>Dwarf nova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2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43111</TotalTime>
  <Words>2030</Words>
  <Application>Microsoft Macintosh PowerPoint</Application>
  <PresentationFormat>On-screen Show (16:9)</PresentationFormat>
  <Paragraphs>508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Helvetica</vt:lpstr>
      <vt:lpstr>Office Theme</vt:lpstr>
      <vt:lpstr>Supernova Classification (+Rates, Hosts, and Progenitors)</vt:lpstr>
      <vt:lpstr>Stellar Classification</vt:lpstr>
      <vt:lpstr>Stellar Classification</vt:lpstr>
      <vt:lpstr>Hertzprung-Russel Diagram</vt:lpstr>
      <vt:lpstr>"Traditional" SN classification</vt:lpstr>
      <vt:lpstr>A Story about SN Progenitors</vt:lpstr>
      <vt:lpstr>A Story about SN Progenitors</vt:lpstr>
      <vt:lpstr>The current "official"(?) classification roster</vt:lpstr>
      <vt:lpstr>Hierarchically organized</vt:lpstr>
      <vt:lpstr>Timescale-Luminosity Diagram</vt:lpstr>
      <vt:lpstr>Timescale-Luminosity Diagram</vt:lpstr>
      <vt:lpstr>Timescale-Luminosity Diagram</vt:lpstr>
      <vt:lpstr>Thermonuclear SNe</vt:lpstr>
      <vt:lpstr>Thermonuclear SN Ia</vt:lpstr>
      <vt:lpstr>Thermonuclear SNe</vt:lpstr>
      <vt:lpstr>Thermonuclear SNe</vt:lpstr>
      <vt:lpstr>Thermonuclear SN Subtypes</vt:lpstr>
      <vt:lpstr>SN2012z (Iax): Progenitor star that survived?</vt:lpstr>
      <vt:lpstr>Ca-rich SNe:  Only(?) in halos</vt:lpstr>
      <vt:lpstr>Thermonuclear SN Subtypes</vt:lpstr>
      <vt:lpstr>PowerPoint Presentation</vt:lpstr>
      <vt:lpstr>Core-collapse SNe</vt:lpstr>
      <vt:lpstr>Core collapse SNe</vt:lpstr>
      <vt:lpstr>Core-collapse SNe</vt:lpstr>
      <vt:lpstr>Core-Collapse Duration-Luminosity</vt:lpstr>
      <vt:lpstr>"Normal" Type IIs: RSG explosions</vt:lpstr>
      <vt:lpstr>SN IIn: Signatures of Interaction</vt:lpstr>
      <vt:lpstr>Type IIn: Luminous and slow</vt:lpstr>
      <vt:lpstr>Type IIb:  Mostly-stripped H envelope</vt:lpstr>
      <vt:lpstr>YHG progenitor of SN2011dh</vt:lpstr>
      <vt:lpstr>Type Ib, Ic:  Entirely stripped H envelope</vt:lpstr>
      <vt:lpstr>Ib/Ic Durations and Luminosities</vt:lpstr>
      <vt:lpstr>Type Ib, Ic:  Binary origin</vt:lpstr>
      <vt:lpstr>Type Ic-BL:  Very fast (ejecta) SNe</vt:lpstr>
      <vt:lpstr>SLSNe: Superluminous Ic's (and Ib's)</vt:lpstr>
      <vt:lpstr>Ultra-stripped SNe</vt:lpstr>
      <vt:lpstr>Masses from models</vt:lpstr>
      <vt:lpstr>Ibn/Icn: Interacting Ib's (and Ic's)</vt:lpstr>
      <vt:lpstr>Progenitor scenario for ultra-stripped SNe</vt:lpstr>
      <vt:lpstr>"Ien" supernova</vt:lpstr>
      <vt:lpstr>Some other exotica</vt:lpstr>
      <vt:lpstr>"Other" sources</vt:lpstr>
      <vt:lpstr>"Other" sources</vt:lpstr>
      <vt:lpstr>Theoretical SNe</vt:lpstr>
      <vt:lpstr>Rates</vt:lpstr>
      <vt:lpstr>Measuring rates</vt:lpstr>
      <vt:lpstr>Supernova Rates</vt:lpstr>
      <vt:lpstr>Luminosity Functions</vt:lpstr>
      <vt:lpstr>Rates by Subtype</vt:lpstr>
      <vt:lpstr>CCSN Rates by Subtype</vt:lpstr>
      <vt:lpstr>Ia Rates by Subtype</vt:lpstr>
    </vt:vector>
  </TitlesOfParts>
  <Company>Dark Cosmology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Zwicky Transient Facility: Supernova Surveys</dc:title>
  <dc:creator>Daniel Perley</dc:creator>
  <cp:lastModifiedBy>Perley, Daniel</cp:lastModifiedBy>
  <cp:revision>1051</cp:revision>
  <cp:lastPrinted>2021-02-10T01:57:10Z</cp:lastPrinted>
  <dcterms:created xsi:type="dcterms:W3CDTF">2018-04-02T21:48:25Z</dcterms:created>
  <dcterms:modified xsi:type="dcterms:W3CDTF">2026-05-14T22:42:19Z</dcterms:modified>
</cp:coreProperties>
</file>