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66" r:id="rId4"/>
    <p:sldId id="263" r:id="rId5"/>
    <p:sldId id="278" r:id="rId6"/>
    <p:sldId id="277" r:id="rId7"/>
    <p:sldId id="282" r:id="rId8"/>
    <p:sldId id="292" r:id="rId9"/>
    <p:sldId id="291" r:id="rId10"/>
    <p:sldId id="290" r:id="rId11"/>
    <p:sldId id="276" r:id="rId12"/>
    <p:sldId id="283" r:id="rId13"/>
    <p:sldId id="272" r:id="rId14"/>
    <p:sldId id="280" r:id="rId15"/>
    <p:sldId id="275" r:id="rId16"/>
    <p:sldId id="273" r:id="rId17"/>
    <p:sldId id="274" r:id="rId18"/>
    <p:sldId id="281" r:id="rId19"/>
    <p:sldId id="297" r:id="rId20"/>
    <p:sldId id="289" r:id="rId21"/>
    <p:sldId id="284" r:id="rId22"/>
    <p:sldId id="285" r:id="rId23"/>
    <p:sldId id="287" r:id="rId24"/>
    <p:sldId id="286" r:id="rId25"/>
    <p:sldId id="294" r:id="rId26"/>
    <p:sldId id="288" r:id="rId27"/>
    <p:sldId id="295" r:id="rId28"/>
    <p:sldId id="296" r:id="rId29"/>
    <p:sldId id="29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2"/>
    <p:restoredTop sz="93262"/>
  </p:normalViewPr>
  <p:slideViewPr>
    <p:cSldViewPr snapToGrid="0">
      <p:cViewPr>
        <p:scale>
          <a:sx n="93" d="100"/>
          <a:sy n="93" d="100"/>
        </p:scale>
        <p:origin x="704" y="12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9CE18-0AE9-CB44-B5DA-0AB5BA159C80}" type="datetimeFigureOut">
              <a:rPr lang="en-US" smtClean="0"/>
              <a:t>5/18/26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FFBF34-5207-2040-8C08-40F055460F9B}" type="slidenum">
              <a:rPr lang="en-US" smtClean="0"/>
              <a:t>‹#›</a:t>
            </a:fld>
            <a:endParaRPr lang="en-US"/>
          </a:p>
        </p:txBody>
      </p:sp>
    </p:spTree>
    <p:extLst>
      <p:ext uri="{BB962C8B-B14F-4D97-AF65-F5344CB8AC3E}">
        <p14:creationId xmlns:p14="http://schemas.microsoft.com/office/powerpoint/2010/main" val="2229539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3BBE87-2589-F348-B861-4A5CFC0723A3}" type="slidenum">
              <a:rPr lang="en-US" smtClean="0"/>
              <a:t>3</a:t>
            </a:fld>
            <a:endParaRPr lang="en-US"/>
          </a:p>
        </p:txBody>
      </p:sp>
    </p:spTree>
    <p:extLst>
      <p:ext uri="{BB962C8B-B14F-4D97-AF65-F5344CB8AC3E}">
        <p14:creationId xmlns:p14="http://schemas.microsoft.com/office/powerpoint/2010/main" val="3445086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1-solar mass: X decreases in the core but slight increase in temperature ensures that fusion power increases as you approach the center, up until 8 Gyr. Fusion power then shifts outward between 8 and 10 Gyr. By 10 Gyr, the central X&lt;0.001 and the central region is 0.02 </a:t>
            </a:r>
            <a:r>
              <a:rPr lang="en-US" dirty="0" err="1"/>
              <a:t>Msun</a:t>
            </a:r>
            <a:r>
              <a:rPr lang="en-US" dirty="0"/>
              <a:t>.</a:t>
            </a:r>
          </a:p>
          <a:p>
            <a:endParaRPr lang="en-US" dirty="0"/>
          </a:p>
          <a:p>
            <a:r>
              <a:rPr lang="en-US" dirty="0"/>
              <a:t>4-solar mass: On ZAMS the mass of the convective core is 0.2M*. However, owing to higher temperature the opacity drops to electron opacity the convective core shrinks to 0.1M* by TAMS.</a:t>
            </a:r>
          </a:p>
        </p:txBody>
      </p:sp>
      <p:sp>
        <p:nvSpPr>
          <p:cNvPr id="4" name="Slide Number Placeholder 3"/>
          <p:cNvSpPr>
            <a:spLocks noGrp="1"/>
          </p:cNvSpPr>
          <p:nvPr>
            <p:ph type="sldNum" sz="quarter" idx="5"/>
          </p:nvPr>
        </p:nvSpPr>
        <p:spPr/>
        <p:txBody>
          <a:bodyPr/>
          <a:lstStyle/>
          <a:p>
            <a:fld id="{A0FFBF34-5207-2040-8C08-40F055460F9B}" type="slidenum">
              <a:rPr lang="en-US" smtClean="0"/>
              <a:t>6</a:t>
            </a:fld>
            <a:endParaRPr lang="en-US"/>
          </a:p>
        </p:txBody>
      </p:sp>
    </p:spTree>
    <p:extLst>
      <p:ext uri="{BB962C8B-B14F-4D97-AF65-F5344CB8AC3E}">
        <p14:creationId xmlns:p14="http://schemas.microsoft.com/office/powerpoint/2010/main" val="806979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689E9-D213-1856-E608-23C00EC9B4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1840F0-5AB8-1055-7778-CD070E50A7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B87523-27EA-1E9C-6C1D-B0A5827D859B}"/>
              </a:ext>
            </a:extLst>
          </p:cNvPr>
          <p:cNvSpPr>
            <a:spLocks noGrp="1"/>
          </p:cNvSpPr>
          <p:nvPr>
            <p:ph type="dt" sz="half" idx="10"/>
          </p:nvPr>
        </p:nvSpPr>
        <p:spPr/>
        <p:txBody>
          <a:bodyPr/>
          <a:lstStyle/>
          <a:p>
            <a:fld id="{7066F438-3F2E-754B-ABFD-BB4713FDC955}" type="datetimeFigureOut">
              <a:rPr lang="en-US" smtClean="0"/>
              <a:t>5/18/26</a:t>
            </a:fld>
            <a:endParaRPr lang="en-US"/>
          </a:p>
        </p:txBody>
      </p:sp>
      <p:sp>
        <p:nvSpPr>
          <p:cNvPr id="5" name="Footer Placeholder 4">
            <a:extLst>
              <a:ext uri="{FF2B5EF4-FFF2-40B4-BE49-F238E27FC236}">
                <a16:creationId xmlns:a16="http://schemas.microsoft.com/office/drawing/2014/main" id="{C126DA2E-64A1-F7AD-0584-5F58174ED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66B43-60F9-4380-3FCC-B224696BC48D}"/>
              </a:ext>
            </a:extLst>
          </p:cNvPr>
          <p:cNvSpPr>
            <a:spLocks noGrp="1"/>
          </p:cNvSpPr>
          <p:nvPr>
            <p:ph type="sldNum" sz="quarter" idx="12"/>
          </p:nvPr>
        </p:nvSpPr>
        <p:spPr/>
        <p:txBody>
          <a:bodyPr/>
          <a:lstStyle/>
          <a:p>
            <a:fld id="{4FE604D2-8A7E-954C-93CF-410A6E8B8B9B}" type="slidenum">
              <a:rPr lang="en-US" smtClean="0"/>
              <a:t>‹#›</a:t>
            </a:fld>
            <a:endParaRPr lang="en-US"/>
          </a:p>
        </p:txBody>
      </p:sp>
    </p:spTree>
    <p:extLst>
      <p:ext uri="{BB962C8B-B14F-4D97-AF65-F5344CB8AC3E}">
        <p14:creationId xmlns:p14="http://schemas.microsoft.com/office/powerpoint/2010/main" val="321627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4A183-A78D-580A-B2A6-8E484269A5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67BD25-F1BC-65FB-9012-FEF581DC53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2D06CB-E6BA-1227-429A-8F5F26A9A2EE}"/>
              </a:ext>
            </a:extLst>
          </p:cNvPr>
          <p:cNvSpPr>
            <a:spLocks noGrp="1"/>
          </p:cNvSpPr>
          <p:nvPr>
            <p:ph type="dt" sz="half" idx="10"/>
          </p:nvPr>
        </p:nvSpPr>
        <p:spPr/>
        <p:txBody>
          <a:bodyPr/>
          <a:lstStyle/>
          <a:p>
            <a:fld id="{7066F438-3F2E-754B-ABFD-BB4713FDC955}" type="datetimeFigureOut">
              <a:rPr lang="en-US" smtClean="0"/>
              <a:t>5/18/26</a:t>
            </a:fld>
            <a:endParaRPr lang="en-US"/>
          </a:p>
        </p:txBody>
      </p:sp>
      <p:sp>
        <p:nvSpPr>
          <p:cNvPr id="5" name="Footer Placeholder 4">
            <a:extLst>
              <a:ext uri="{FF2B5EF4-FFF2-40B4-BE49-F238E27FC236}">
                <a16:creationId xmlns:a16="http://schemas.microsoft.com/office/drawing/2014/main" id="{D54F62C2-DE9B-597F-E9EC-D2D0B06F77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85967-AA00-C08C-3FCA-813140387867}"/>
              </a:ext>
            </a:extLst>
          </p:cNvPr>
          <p:cNvSpPr>
            <a:spLocks noGrp="1"/>
          </p:cNvSpPr>
          <p:nvPr>
            <p:ph type="sldNum" sz="quarter" idx="12"/>
          </p:nvPr>
        </p:nvSpPr>
        <p:spPr/>
        <p:txBody>
          <a:bodyPr/>
          <a:lstStyle/>
          <a:p>
            <a:fld id="{4FE604D2-8A7E-954C-93CF-410A6E8B8B9B}" type="slidenum">
              <a:rPr lang="en-US" smtClean="0"/>
              <a:t>‹#›</a:t>
            </a:fld>
            <a:endParaRPr lang="en-US"/>
          </a:p>
        </p:txBody>
      </p:sp>
    </p:spTree>
    <p:extLst>
      <p:ext uri="{BB962C8B-B14F-4D97-AF65-F5344CB8AC3E}">
        <p14:creationId xmlns:p14="http://schemas.microsoft.com/office/powerpoint/2010/main" val="567961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4A85D2-7645-C88F-9152-90F062548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5D8285-041E-B99D-BDF4-2CF15EA97B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980C8-3CF9-BF9D-0FA7-456B1A939120}"/>
              </a:ext>
            </a:extLst>
          </p:cNvPr>
          <p:cNvSpPr>
            <a:spLocks noGrp="1"/>
          </p:cNvSpPr>
          <p:nvPr>
            <p:ph type="dt" sz="half" idx="10"/>
          </p:nvPr>
        </p:nvSpPr>
        <p:spPr/>
        <p:txBody>
          <a:bodyPr/>
          <a:lstStyle/>
          <a:p>
            <a:fld id="{7066F438-3F2E-754B-ABFD-BB4713FDC955}" type="datetimeFigureOut">
              <a:rPr lang="en-US" smtClean="0"/>
              <a:t>5/18/26</a:t>
            </a:fld>
            <a:endParaRPr lang="en-US"/>
          </a:p>
        </p:txBody>
      </p:sp>
      <p:sp>
        <p:nvSpPr>
          <p:cNvPr id="5" name="Footer Placeholder 4">
            <a:extLst>
              <a:ext uri="{FF2B5EF4-FFF2-40B4-BE49-F238E27FC236}">
                <a16:creationId xmlns:a16="http://schemas.microsoft.com/office/drawing/2014/main" id="{9FAE1B77-BE0A-04FC-DD7A-6C7E4086E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9D796-D101-E653-5943-64EC809A4207}"/>
              </a:ext>
            </a:extLst>
          </p:cNvPr>
          <p:cNvSpPr>
            <a:spLocks noGrp="1"/>
          </p:cNvSpPr>
          <p:nvPr>
            <p:ph type="sldNum" sz="quarter" idx="12"/>
          </p:nvPr>
        </p:nvSpPr>
        <p:spPr/>
        <p:txBody>
          <a:bodyPr/>
          <a:lstStyle/>
          <a:p>
            <a:fld id="{4FE604D2-8A7E-954C-93CF-410A6E8B8B9B}" type="slidenum">
              <a:rPr lang="en-US" smtClean="0"/>
              <a:t>‹#›</a:t>
            </a:fld>
            <a:endParaRPr lang="en-US"/>
          </a:p>
        </p:txBody>
      </p:sp>
    </p:spTree>
    <p:extLst>
      <p:ext uri="{BB962C8B-B14F-4D97-AF65-F5344CB8AC3E}">
        <p14:creationId xmlns:p14="http://schemas.microsoft.com/office/powerpoint/2010/main" val="3985117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B8A9C-8774-F92C-8B7F-7F3FB20A2C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01F00F-EEE2-9043-91FB-6D8FC3191D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04BA20-9301-55AB-4815-E41DADFA578E}"/>
              </a:ext>
            </a:extLst>
          </p:cNvPr>
          <p:cNvSpPr>
            <a:spLocks noGrp="1"/>
          </p:cNvSpPr>
          <p:nvPr>
            <p:ph type="dt" sz="half" idx="10"/>
          </p:nvPr>
        </p:nvSpPr>
        <p:spPr/>
        <p:txBody>
          <a:bodyPr/>
          <a:lstStyle/>
          <a:p>
            <a:fld id="{7066F438-3F2E-754B-ABFD-BB4713FDC955}" type="datetimeFigureOut">
              <a:rPr lang="en-US" smtClean="0"/>
              <a:t>5/18/26</a:t>
            </a:fld>
            <a:endParaRPr lang="en-US"/>
          </a:p>
        </p:txBody>
      </p:sp>
      <p:sp>
        <p:nvSpPr>
          <p:cNvPr id="5" name="Footer Placeholder 4">
            <a:extLst>
              <a:ext uri="{FF2B5EF4-FFF2-40B4-BE49-F238E27FC236}">
                <a16:creationId xmlns:a16="http://schemas.microsoft.com/office/drawing/2014/main" id="{38D426FC-0F6D-7FD1-6EDF-5AAB543792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6B9C9-25C3-D35E-7E70-2F5ECEE2CB57}"/>
              </a:ext>
            </a:extLst>
          </p:cNvPr>
          <p:cNvSpPr>
            <a:spLocks noGrp="1"/>
          </p:cNvSpPr>
          <p:nvPr>
            <p:ph type="sldNum" sz="quarter" idx="12"/>
          </p:nvPr>
        </p:nvSpPr>
        <p:spPr/>
        <p:txBody>
          <a:bodyPr/>
          <a:lstStyle/>
          <a:p>
            <a:fld id="{4FE604D2-8A7E-954C-93CF-410A6E8B8B9B}" type="slidenum">
              <a:rPr lang="en-US" smtClean="0"/>
              <a:t>‹#›</a:t>
            </a:fld>
            <a:endParaRPr lang="en-US"/>
          </a:p>
        </p:txBody>
      </p:sp>
    </p:spTree>
    <p:extLst>
      <p:ext uri="{BB962C8B-B14F-4D97-AF65-F5344CB8AC3E}">
        <p14:creationId xmlns:p14="http://schemas.microsoft.com/office/powerpoint/2010/main" val="3177491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93404-FAB5-07E7-3739-7660E9011E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EE4C7A-6C6A-90D0-C327-89620A3FDF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ADCE0F-26C8-0D3E-322C-057D4A238F41}"/>
              </a:ext>
            </a:extLst>
          </p:cNvPr>
          <p:cNvSpPr>
            <a:spLocks noGrp="1"/>
          </p:cNvSpPr>
          <p:nvPr>
            <p:ph type="dt" sz="half" idx="10"/>
          </p:nvPr>
        </p:nvSpPr>
        <p:spPr/>
        <p:txBody>
          <a:bodyPr/>
          <a:lstStyle/>
          <a:p>
            <a:fld id="{7066F438-3F2E-754B-ABFD-BB4713FDC955}" type="datetimeFigureOut">
              <a:rPr lang="en-US" smtClean="0"/>
              <a:t>5/18/26</a:t>
            </a:fld>
            <a:endParaRPr lang="en-US"/>
          </a:p>
        </p:txBody>
      </p:sp>
      <p:sp>
        <p:nvSpPr>
          <p:cNvPr id="5" name="Footer Placeholder 4">
            <a:extLst>
              <a:ext uri="{FF2B5EF4-FFF2-40B4-BE49-F238E27FC236}">
                <a16:creationId xmlns:a16="http://schemas.microsoft.com/office/drawing/2014/main" id="{73661352-EA2F-53AF-B248-F7D4E91309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9E4F4-8F8D-7189-99F3-0A1621671FD1}"/>
              </a:ext>
            </a:extLst>
          </p:cNvPr>
          <p:cNvSpPr>
            <a:spLocks noGrp="1"/>
          </p:cNvSpPr>
          <p:nvPr>
            <p:ph type="sldNum" sz="quarter" idx="12"/>
          </p:nvPr>
        </p:nvSpPr>
        <p:spPr/>
        <p:txBody>
          <a:bodyPr/>
          <a:lstStyle/>
          <a:p>
            <a:fld id="{4FE604D2-8A7E-954C-93CF-410A6E8B8B9B}" type="slidenum">
              <a:rPr lang="en-US" smtClean="0"/>
              <a:t>‹#›</a:t>
            </a:fld>
            <a:endParaRPr lang="en-US"/>
          </a:p>
        </p:txBody>
      </p:sp>
    </p:spTree>
    <p:extLst>
      <p:ext uri="{BB962C8B-B14F-4D97-AF65-F5344CB8AC3E}">
        <p14:creationId xmlns:p14="http://schemas.microsoft.com/office/powerpoint/2010/main" val="95265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CFA48-9012-9794-B510-53DFB6C19A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AA043-C941-F315-FD76-05092B2C8F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C64ED8-254A-C50B-EB05-8BB4EDA775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72D8AD-4A04-287C-E2D4-1DE93E8BC4E0}"/>
              </a:ext>
            </a:extLst>
          </p:cNvPr>
          <p:cNvSpPr>
            <a:spLocks noGrp="1"/>
          </p:cNvSpPr>
          <p:nvPr>
            <p:ph type="dt" sz="half" idx="10"/>
          </p:nvPr>
        </p:nvSpPr>
        <p:spPr/>
        <p:txBody>
          <a:bodyPr/>
          <a:lstStyle/>
          <a:p>
            <a:fld id="{7066F438-3F2E-754B-ABFD-BB4713FDC955}" type="datetimeFigureOut">
              <a:rPr lang="en-US" smtClean="0"/>
              <a:t>5/18/26</a:t>
            </a:fld>
            <a:endParaRPr lang="en-US"/>
          </a:p>
        </p:txBody>
      </p:sp>
      <p:sp>
        <p:nvSpPr>
          <p:cNvPr id="6" name="Footer Placeholder 5">
            <a:extLst>
              <a:ext uri="{FF2B5EF4-FFF2-40B4-BE49-F238E27FC236}">
                <a16:creationId xmlns:a16="http://schemas.microsoft.com/office/drawing/2014/main" id="{C604FCBA-560E-E169-3B76-853A7E0DFD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6ABAE3-BC6C-17DF-594A-8F0EA3564C22}"/>
              </a:ext>
            </a:extLst>
          </p:cNvPr>
          <p:cNvSpPr>
            <a:spLocks noGrp="1"/>
          </p:cNvSpPr>
          <p:nvPr>
            <p:ph type="sldNum" sz="quarter" idx="12"/>
          </p:nvPr>
        </p:nvSpPr>
        <p:spPr/>
        <p:txBody>
          <a:bodyPr/>
          <a:lstStyle/>
          <a:p>
            <a:fld id="{4FE604D2-8A7E-954C-93CF-410A6E8B8B9B}" type="slidenum">
              <a:rPr lang="en-US" smtClean="0"/>
              <a:t>‹#›</a:t>
            </a:fld>
            <a:endParaRPr lang="en-US"/>
          </a:p>
        </p:txBody>
      </p:sp>
    </p:spTree>
    <p:extLst>
      <p:ext uri="{BB962C8B-B14F-4D97-AF65-F5344CB8AC3E}">
        <p14:creationId xmlns:p14="http://schemas.microsoft.com/office/powerpoint/2010/main" val="3871191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9356-3025-67ED-DC1D-4A319ED180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19F094-63F3-FDFF-CBE9-CA5DE30C0A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EBA930-90A1-7507-5A63-117489BA86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B21D23-9659-A220-6202-126748630A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328BEB-FEB7-0E39-7EDA-970B4B406C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402A31-5528-6DC8-4ADE-A06999081A25}"/>
              </a:ext>
            </a:extLst>
          </p:cNvPr>
          <p:cNvSpPr>
            <a:spLocks noGrp="1"/>
          </p:cNvSpPr>
          <p:nvPr>
            <p:ph type="dt" sz="half" idx="10"/>
          </p:nvPr>
        </p:nvSpPr>
        <p:spPr/>
        <p:txBody>
          <a:bodyPr/>
          <a:lstStyle/>
          <a:p>
            <a:fld id="{7066F438-3F2E-754B-ABFD-BB4713FDC955}" type="datetimeFigureOut">
              <a:rPr lang="en-US" smtClean="0"/>
              <a:t>5/18/26</a:t>
            </a:fld>
            <a:endParaRPr lang="en-US"/>
          </a:p>
        </p:txBody>
      </p:sp>
      <p:sp>
        <p:nvSpPr>
          <p:cNvPr id="8" name="Footer Placeholder 7">
            <a:extLst>
              <a:ext uri="{FF2B5EF4-FFF2-40B4-BE49-F238E27FC236}">
                <a16:creationId xmlns:a16="http://schemas.microsoft.com/office/drawing/2014/main" id="{A4870445-0D7D-775C-1801-4B6D29794D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1A91A4-2559-1680-85D0-36242E93A20B}"/>
              </a:ext>
            </a:extLst>
          </p:cNvPr>
          <p:cNvSpPr>
            <a:spLocks noGrp="1"/>
          </p:cNvSpPr>
          <p:nvPr>
            <p:ph type="sldNum" sz="quarter" idx="12"/>
          </p:nvPr>
        </p:nvSpPr>
        <p:spPr/>
        <p:txBody>
          <a:bodyPr/>
          <a:lstStyle/>
          <a:p>
            <a:fld id="{4FE604D2-8A7E-954C-93CF-410A6E8B8B9B}" type="slidenum">
              <a:rPr lang="en-US" smtClean="0"/>
              <a:t>‹#›</a:t>
            </a:fld>
            <a:endParaRPr lang="en-US"/>
          </a:p>
        </p:txBody>
      </p:sp>
    </p:spTree>
    <p:extLst>
      <p:ext uri="{BB962C8B-B14F-4D97-AF65-F5344CB8AC3E}">
        <p14:creationId xmlns:p14="http://schemas.microsoft.com/office/powerpoint/2010/main" val="73138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64EAF-8AB1-9048-8FEF-8A911337F4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CAB738-93CF-1273-7BA0-DF9E6C55D266}"/>
              </a:ext>
            </a:extLst>
          </p:cNvPr>
          <p:cNvSpPr>
            <a:spLocks noGrp="1"/>
          </p:cNvSpPr>
          <p:nvPr>
            <p:ph type="dt" sz="half" idx="10"/>
          </p:nvPr>
        </p:nvSpPr>
        <p:spPr/>
        <p:txBody>
          <a:bodyPr/>
          <a:lstStyle/>
          <a:p>
            <a:fld id="{7066F438-3F2E-754B-ABFD-BB4713FDC955}" type="datetimeFigureOut">
              <a:rPr lang="en-US" smtClean="0"/>
              <a:t>5/18/26</a:t>
            </a:fld>
            <a:endParaRPr lang="en-US"/>
          </a:p>
        </p:txBody>
      </p:sp>
      <p:sp>
        <p:nvSpPr>
          <p:cNvPr id="4" name="Footer Placeholder 3">
            <a:extLst>
              <a:ext uri="{FF2B5EF4-FFF2-40B4-BE49-F238E27FC236}">
                <a16:creationId xmlns:a16="http://schemas.microsoft.com/office/drawing/2014/main" id="{59994408-3EA1-E951-D18D-FDD671F06B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F2F17B-86B9-A1D6-CCD0-D375E6BE6ED8}"/>
              </a:ext>
            </a:extLst>
          </p:cNvPr>
          <p:cNvSpPr>
            <a:spLocks noGrp="1"/>
          </p:cNvSpPr>
          <p:nvPr>
            <p:ph type="sldNum" sz="quarter" idx="12"/>
          </p:nvPr>
        </p:nvSpPr>
        <p:spPr/>
        <p:txBody>
          <a:bodyPr/>
          <a:lstStyle/>
          <a:p>
            <a:fld id="{4FE604D2-8A7E-954C-93CF-410A6E8B8B9B}" type="slidenum">
              <a:rPr lang="en-US" smtClean="0"/>
              <a:t>‹#›</a:t>
            </a:fld>
            <a:endParaRPr lang="en-US"/>
          </a:p>
        </p:txBody>
      </p:sp>
    </p:spTree>
    <p:extLst>
      <p:ext uri="{BB962C8B-B14F-4D97-AF65-F5344CB8AC3E}">
        <p14:creationId xmlns:p14="http://schemas.microsoft.com/office/powerpoint/2010/main" val="750213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E25B9-2ECF-B912-548B-65B4D4072333}"/>
              </a:ext>
            </a:extLst>
          </p:cNvPr>
          <p:cNvSpPr>
            <a:spLocks noGrp="1"/>
          </p:cNvSpPr>
          <p:nvPr>
            <p:ph type="dt" sz="half" idx="10"/>
          </p:nvPr>
        </p:nvSpPr>
        <p:spPr/>
        <p:txBody>
          <a:bodyPr/>
          <a:lstStyle/>
          <a:p>
            <a:fld id="{7066F438-3F2E-754B-ABFD-BB4713FDC955}" type="datetimeFigureOut">
              <a:rPr lang="en-US" smtClean="0"/>
              <a:t>5/18/26</a:t>
            </a:fld>
            <a:endParaRPr lang="en-US"/>
          </a:p>
        </p:txBody>
      </p:sp>
      <p:sp>
        <p:nvSpPr>
          <p:cNvPr id="3" name="Footer Placeholder 2">
            <a:extLst>
              <a:ext uri="{FF2B5EF4-FFF2-40B4-BE49-F238E27FC236}">
                <a16:creationId xmlns:a16="http://schemas.microsoft.com/office/drawing/2014/main" id="{E72B3C94-DEE6-3AF3-8C82-3169C27480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4F35B6-193D-2B1D-BC9C-E8C9E47FECFB}"/>
              </a:ext>
            </a:extLst>
          </p:cNvPr>
          <p:cNvSpPr>
            <a:spLocks noGrp="1"/>
          </p:cNvSpPr>
          <p:nvPr>
            <p:ph type="sldNum" sz="quarter" idx="12"/>
          </p:nvPr>
        </p:nvSpPr>
        <p:spPr/>
        <p:txBody>
          <a:bodyPr/>
          <a:lstStyle/>
          <a:p>
            <a:fld id="{4FE604D2-8A7E-954C-93CF-410A6E8B8B9B}" type="slidenum">
              <a:rPr lang="en-US" smtClean="0"/>
              <a:t>‹#›</a:t>
            </a:fld>
            <a:endParaRPr lang="en-US"/>
          </a:p>
        </p:txBody>
      </p:sp>
    </p:spTree>
    <p:extLst>
      <p:ext uri="{BB962C8B-B14F-4D97-AF65-F5344CB8AC3E}">
        <p14:creationId xmlns:p14="http://schemas.microsoft.com/office/powerpoint/2010/main" val="1034576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FBA4-27A3-7B6A-2967-C42BFA24E7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06F7E7-42B5-A857-8357-86C5EDEB2D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6AB3C5-01C1-8126-F1D5-6F79F124A0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9F7AE-FD85-D31C-BCB9-7F5C9F5D17DA}"/>
              </a:ext>
            </a:extLst>
          </p:cNvPr>
          <p:cNvSpPr>
            <a:spLocks noGrp="1"/>
          </p:cNvSpPr>
          <p:nvPr>
            <p:ph type="dt" sz="half" idx="10"/>
          </p:nvPr>
        </p:nvSpPr>
        <p:spPr/>
        <p:txBody>
          <a:bodyPr/>
          <a:lstStyle/>
          <a:p>
            <a:fld id="{7066F438-3F2E-754B-ABFD-BB4713FDC955}" type="datetimeFigureOut">
              <a:rPr lang="en-US" smtClean="0"/>
              <a:t>5/18/26</a:t>
            </a:fld>
            <a:endParaRPr lang="en-US"/>
          </a:p>
        </p:txBody>
      </p:sp>
      <p:sp>
        <p:nvSpPr>
          <p:cNvPr id="6" name="Footer Placeholder 5">
            <a:extLst>
              <a:ext uri="{FF2B5EF4-FFF2-40B4-BE49-F238E27FC236}">
                <a16:creationId xmlns:a16="http://schemas.microsoft.com/office/drawing/2014/main" id="{C94D8F0C-CCE0-E8F2-DB01-D414D93787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C316C3-A777-92A5-005C-78DF4E7DB143}"/>
              </a:ext>
            </a:extLst>
          </p:cNvPr>
          <p:cNvSpPr>
            <a:spLocks noGrp="1"/>
          </p:cNvSpPr>
          <p:nvPr>
            <p:ph type="sldNum" sz="quarter" idx="12"/>
          </p:nvPr>
        </p:nvSpPr>
        <p:spPr/>
        <p:txBody>
          <a:bodyPr/>
          <a:lstStyle/>
          <a:p>
            <a:fld id="{4FE604D2-8A7E-954C-93CF-410A6E8B8B9B}" type="slidenum">
              <a:rPr lang="en-US" smtClean="0"/>
              <a:t>‹#›</a:t>
            </a:fld>
            <a:endParaRPr lang="en-US"/>
          </a:p>
        </p:txBody>
      </p:sp>
    </p:spTree>
    <p:extLst>
      <p:ext uri="{BB962C8B-B14F-4D97-AF65-F5344CB8AC3E}">
        <p14:creationId xmlns:p14="http://schemas.microsoft.com/office/powerpoint/2010/main" val="199937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0744-8BDE-D8A0-4A9E-5587ECD28F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017E68-4A42-4FAD-82CC-4E0046697E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2D0B77-BF5A-98AE-D6D3-7F9763BB31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14F866-DB26-1DFE-A7A4-F3CD43510E33}"/>
              </a:ext>
            </a:extLst>
          </p:cNvPr>
          <p:cNvSpPr>
            <a:spLocks noGrp="1"/>
          </p:cNvSpPr>
          <p:nvPr>
            <p:ph type="dt" sz="half" idx="10"/>
          </p:nvPr>
        </p:nvSpPr>
        <p:spPr/>
        <p:txBody>
          <a:bodyPr/>
          <a:lstStyle/>
          <a:p>
            <a:fld id="{7066F438-3F2E-754B-ABFD-BB4713FDC955}" type="datetimeFigureOut">
              <a:rPr lang="en-US" smtClean="0"/>
              <a:t>5/18/26</a:t>
            </a:fld>
            <a:endParaRPr lang="en-US"/>
          </a:p>
        </p:txBody>
      </p:sp>
      <p:sp>
        <p:nvSpPr>
          <p:cNvPr id="6" name="Footer Placeholder 5">
            <a:extLst>
              <a:ext uri="{FF2B5EF4-FFF2-40B4-BE49-F238E27FC236}">
                <a16:creationId xmlns:a16="http://schemas.microsoft.com/office/drawing/2014/main" id="{75338338-2114-3DB5-D882-7BE4E55A64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00912-8706-E845-27F5-0403A048D308}"/>
              </a:ext>
            </a:extLst>
          </p:cNvPr>
          <p:cNvSpPr>
            <a:spLocks noGrp="1"/>
          </p:cNvSpPr>
          <p:nvPr>
            <p:ph type="sldNum" sz="quarter" idx="12"/>
          </p:nvPr>
        </p:nvSpPr>
        <p:spPr/>
        <p:txBody>
          <a:bodyPr/>
          <a:lstStyle/>
          <a:p>
            <a:fld id="{4FE604D2-8A7E-954C-93CF-410A6E8B8B9B}" type="slidenum">
              <a:rPr lang="en-US" smtClean="0"/>
              <a:t>‹#›</a:t>
            </a:fld>
            <a:endParaRPr lang="en-US"/>
          </a:p>
        </p:txBody>
      </p:sp>
    </p:spTree>
    <p:extLst>
      <p:ext uri="{BB962C8B-B14F-4D97-AF65-F5344CB8AC3E}">
        <p14:creationId xmlns:p14="http://schemas.microsoft.com/office/powerpoint/2010/main" val="2614953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5D8AD6-1A95-F9C1-DD9B-7931CBDB02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A01DB0-64A9-87C8-5E37-7888278C81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29A5C6-D6B8-671D-3F82-098077007F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66F438-3F2E-754B-ABFD-BB4713FDC955}" type="datetimeFigureOut">
              <a:rPr lang="en-US" smtClean="0"/>
              <a:t>5/18/26</a:t>
            </a:fld>
            <a:endParaRPr lang="en-US"/>
          </a:p>
        </p:txBody>
      </p:sp>
      <p:sp>
        <p:nvSpPr>
          <p:cNvPr id="5" name="Footer Placeholder 4">
            <a:extLst>
              <a:ext uri="{FF2B5EF4-FFF2-40B4-BE49-F238E27FC236}">
                <a16:creationId xmlns:a16="http://schemas.microsoft.com/office/drawing/2014/main" id="{933A49F6-7E11-2CA8-7D59-6A0FA12C1F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3DC74B4-E7A7-DEEA-16D3-5B40DB3882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FE604D2-8A7E-954C-93CF-410A6E8B8B9B}" type="slidenum">
              <a:rPr lang="en-US" smtClean="0"/>
              <a:t>‹#›</a:t>
            </a:fld>
            <a:endParaRPr lang="en-US"/>
          </a:p>
        </p:txBody>
      </p:sp>
    </p:spTree>
    <p:extLst>
      <p:ext uri="{BB962C8B-B14F-4D97-AF65-F5344CB8AC3E}">
        <p14:creationId xmlns:p14="http://schemas.microsoft.com/office/powerpoint/2010/main" val="3559718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6EE40-0658-7039-ABA8-2F81DB50FB0B}"/>
              </a:ext>
            </a:extLst>
          </p:cNvPr>
          <p:cNvSpPr>
            <a:spLocks noGrp="1"/>
          </p:cNvSpPr>
          <p:nvPr>
            <p:ph type="ctrTitle"/>
          </p:nvPr>
        </p:nvSpPr>
        <p:spPr/>
        <p:txBody>
          <a:bodyPr/>
          <a:lstStyle/>
          <a:p>
            <a:r>
              <a:rPr lang="en-US" dirty="0"/>
              <a:t>Ay 215: Lecture 14</a:t>
            </a:r>
          </a:p>
        </p:txBody>
      </p:sp>
      <p:sp>
        <p:nvSpPr>
          <p:cNvPr id="3" name="Subtitle 2">
            <a:extLst>
              <a:ext uri="{FF2B5EF4-FFF2-40B4-BE49-F238E27FC236}">
                <a16:creationId xmlns:a16="http://schemas.microsoft.com/office/drawing/2014/main" id="{E4428181-A88A-41E4-7676-E23B1C89D36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67997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C07665-EA9C-C438-0EDC-69C74DD1ABE1}"/>
              </a:ext>
            </a:extLst>
          </p:cNvPr>
          <p:cNvPicPr>
            <a:picLocks noChangeAspect="1"/>
          </p:cNvPicPr>
          <p:nvPr/>
        </p:nvPicPr>
        <p:blipFill>
          <a:blip r:embed="rId2"/>
          <a:stretch>
            <a:fillRect/>
          </a:stretch>
        </p:blipFill>
        <p:spPr>
          <a:xfrm>
            <a:off x="3524250" y="0"/>
            <a:ext cx="5143500" cy="6858000"/>
          </a:xfrm>
          <a:prstGeom prst="rect">
            <a:avLst/>
          </a:prstGeom>
        </p:spPr>
      </p:pic>
    </p:spTree>
    <p:extLst>
      <p:ext uri="{BB962C8B-B14F-4D97-AF65-F5344CB8AC3E}">
        <p14:creationId xmlns:p14="http://schemas.microsoft.com/office/powerpoint/2010/main" val="1808734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fined">
            <a:extLst>
              <a:ext uri="{FF2B5EF4-FFF2-40B4-BE49-F238E27FC236}">
                <a16:creationId xmlns:a16="http://schemas.microsoft.com/office/drawing/2014/main" id="{E59C6E3E-7330-3E71-1C57-402190360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913" y="373305"/>
            <a:ext cx="9275930" cy="62846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793CD70-1408-2F3C-B82B-809DFCE6546F}"/>
              </a:ext>
            </a:extLst>
          </p:cNvPr>
          <p:cNvSpPr txBox="1"/>
          <p:nvPr/>
        </p:nvSpPr>
        <p:spPr>
          <a:xfrm>
            <a:off x="96469" y="857250"/>
            <a:ext cx="2008755" cy="1200329"/>
          </a:xfrm>
          <a:prstGeom prst="rect">
            <a:avLst/>
          </a:prstGeom>
          <a:noFill/>
        </p:spPr>
        <p:txBody>
          <a:bodyPr wrap="none" rtlCol="0">
            <a:spAutoFit/>
          </a:bodyPr>
          <a:lstStyle/>
          <a:p>
            <a:r>
              <a:rPr lang="en-US" b="1" dirty="0"/>
              <a:t>Messier 5</a:t>
            </a:r>
          </a:p>
          <a:p>
            <a:r>
              <a:rPr lang="en-US" dirty="0"/>
              <a:t>Globular Cluster</a:t>
            </a:r>
          </a:p>
          <a:p>
            <a:r>
              <a:rPr lang="en-US" dirty="0"/>
              <a:t>Fe/H = -1.30</a:t>
            </a:r>
          </a:p>
          <a:p>
            <a:r>
              <a:rPr lang="en-US" dirty="0"/>
              <a:t>Turnoff = 0.9 </a:t>
            </a:r>
            <a:r>
              <a:rPr lang="en-US" dirty="0" err="1"/>
              <a:t>Msun</a:t>
            </a:r>
            <a:endParaRPr lang="en-US" dirty="0"/>
          </a:p>
        </p:txBody>
      </p:sp>
      <p:sp>
        <p:nvSpPr>
          <p:cNvPr id="5" name="TextBox 4">
            <a:extLst>
              <a:ext uri="{FF2B5EF4-FFF2-40B4-BE49-F238E27FC236}">
                <a16:creationId xmlns:a16="http://schemas.microsoft.com/office/drawing/2014/main" id="{153774D3-A6E3-20C9-0F20-48B090DAC8C8}"/>
              </a:ext>
            </a:extLst>
          </p:cNvPr>
          <p:cNvSpPr txBox="1"/>
          <p:nvPr/>
        </p:nvSpPr>
        <p:spPr>
          <a:xfrm>
            <a:off x="6345375" y="4918369"/>
            <a:ext cx="4028090" cy="646331"/>
          </a:xfrm>
          <a:prstGeom prst="rect">
            <a:avLst/>
          </a:prstGeom>
          <a:noFill/>
        </p:spPr>
        <p:txBody>
          <a:bodyPr wrap="none" rtlCol="0">
            <a:spAutoFit/>
          </a:bodyPr>
          <a:lstStyle/>
          <a:p>
            <a:r>
              <a:rPr lang="en-US" dirty="0"/>
              <a:t>ZAMS: hydrogen fusion has just started</a:t>
            </a:r>
          </a:p>
          <a:p>
            <a:r>
              <a:rPr lang="en-US" dirty="0"/>
              <a:t>TAMS: hydrogen fusion in the core ends</a:t>
            </a:r>
          </a:p>
        </p:txBody>
      </p:sp>
      <p:sp>
        <p:nvSpPr>
          <p:cNvPr id="6" name="TextBox 5">
            <a:extLst>
              <a:ext uri="{FF2B5EF4-FFF2-40B4-BE49-F238E27FC236}">
                <a16:creationId xmlns:a16="http://schemas.microsoft.com/office/drawing/2014/main" id="{457C6F77-A89B-91DF-0953-201FE2CDADAE}"/>
              </a:ext>
            </a:extLst>
          </p:cNvPr>
          <p:cNvSpPr txBox="1"/>
          <p:nvPr/>
        </p:nvSpPr>
        <p:spPr>
          <a:xfrm>
            <a:off x="2909459" y="2438398"/>
            <a:ext cx="3135858" cy="646331"/>
          </a:xfrm>
          <a:prstGeom prst="rect">
            <a:avLst/>
          </a:prstGeom>
          <a:noFill/>
        </p:spPr>
        <p:txBody>
          <a:bodyPr wrap="none" rtlCol="0">
            <a:spAutoFit/>
          </a:bodyPr>
          <a:lstStyle/>
          <a:p>
            <a:r>
              <a:rPr lang="en-US" dirty="0"/>
              <a:t>HB: core He + H-shell fusion </a:t>
            </a:r>
          </a:p>
          <a:p>
            <a:r>
              <a:rPr lang="en-US" dirty="0"/>
              <a:t>M≈0.7 </a:t>
            </a:r>
            <a:r>
              <a:rPr lang="en-US" dirty="0" err="1"/>
              <a:t>Msun</a:t>
            </a:r>
            <a:r>
              <a:rPr lang="en-US" dirty="0"/>
              <a:t> </a:t>
            </a:r>
          </a:p>
        </p:txBody>
      </p:sp>
      <p:sp>
        <p:nvSpPr>
          <p:cNvPr id="7" name="TextBox 6">
            <a:extLst>
              <a:ext uri="{FF2B5EF4-FFF2-40B4-BE49-F238E27FC236}">
                <a16:creationId xmlns:a16="http://schemas.microsoft.com/office/drawing/2014/main" id="{08C48800-B9C2-D8B2-22BB-D130FBD430D6}"/>
              </a:ext>
            </a:extLst>
          </p:cNvPr>
          <p:cNvSpPr txBox="1"/>
          <p:nvPr/>
        </p:nvSpPr>
        <p:spPr>
          <a:xfrm>
            <a:off x="6996533" y="3934693"/>
            <a:ext cx="1832874" cy="369332"/>
          </a:xfrm>
          <a:prstGeom prst="rect">
            <a:avLst/>
          </a:prstGeom>
          <a:noFill/>
        </p:spPr>
        <p:txBody>
          <a:bodyPr wrap="none" rtlCol="0">
            <a:spAutoFit/>
          </a:bodyPr>
          <a:lstStyle/>
          <a:p>
            <a:r>
              <a:rPr lang="en-US" dirty="0"/>
              <a:t>Red-clump stars</a:t>
            </a:r>
          </a:p>
        </p:txBody>
      </p:sp>
      <p:cxnSp>
        <p:nvCxnSpPr>
          <p:cNvPr id="9" name="Straight Arrow Connector 8">
            <a:extLst>
              <a:ext uri="{FF2B5EF4-FFF2-40B4-BE49-F238E27FC236}">
                <a16:creationId xmlns:a16="http://schemas.microsoft.com/office/drawing/2014/main" id="{1FD83F13-9E7E-A8C5-6D5B-75EBA803AEE7}"/>
              </a:ext>
            </a:extLst>
          </p:cNvPr>
          <p:cNvCxnSpPr>
            <a:cxnSpLocks/>
          </p:cNvCxnSpPr>
          <p:nvPr/>
        </p:nvCxnSpPr>
        <p:spPr>
          <a:xfrm flipH="1" flipV="1">
            <a:off x="6705600" y="3515639"/>
            <a:ext cx="748145" cy="4190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2925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EFA0396-4DC5-5B95-9BAC-8307DEA3A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 y="0"/>
            <a:ext cx="11518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395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8969-17B3-23FB-0455-1D19C6C2BEFB}"/>
              </a:ext>
            </a:extLst>
          </p:cNvPr>
          <p:cNvSpPr>
            <a:spLocks noGrp="1"/>
          </p:cNvSpPr>
          <p:nvPr>
            <p:ph type="title"/>
          </p:nvPr>
        </p:nvSpPr>
        <p:spPr/>
        <p:txBody>
          <a:bodyPr/>
          <a:lstStyle/>
          <a:p>
            <a:r>
              <a:rPr lang="en-US" dirty="0"/>
              <a:t>Wolf-</a:t>
            </a:r>
            <a:r>
              <a:rPr lang="en-US" dirty="0" err="1"/>
              <a:t>Rayet</a:t>
            </a:r>
            <a:r>
              <a:rPr lang="en-US" dirty="0"/>
              <a:t> Stars</a:t>
            </a:r>
          </a:p>
        </p:txBody>
      </p:sp>
      <p:sp>
        <p:nvSpPr>
          <p:cNvPr id="3" name="Text Placeholder 2">
            <a:extLst>
              <a:ext uri="{FF2B5EF4-FFF2-40B4-BE49-F238E27FC236}">
                <a16:creationId xmlns:a16="http://schemas.microsoft.com/office/drawing/2014/main" id="{13E21ED8-2DC0-3BB6-A437-DCB9D19AAC4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13617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05B1C7-64C9-41B5-4AD8-2F59E4C1E5BB}"/>
              </a:ext>
            </a:extLst>
          </p:cNvPr>
          <p:cNvSpPr>
            <a:spLocks noGrp="1"/>
          </p:cNvSpPr>
          <p:nvPr>
            <p:ph type="title"/>
          </p:nvPr>
        </p:nvSpPr>
        <p:spPr/>
        <p:txBody>
          <a:bodyPr/>
          <a:lstStyle/>
          <a:p>
            <a:r>
              <a:rPr lang="en-US" dirty="0"/>
              <a:t>Two types of WR stars</a:t>
            </a:r>
          </a:p>
        </p:txBody>
      </p:sp>
      <p:sp>
        <p:nvSpPr>
          <p:cNvPr id="5" name="Content Placeholder 4">
            <a:extLst>
              <a:ext uri="{FF2B5EF4-FFF2-40B4-BE49-F238E27FC236}">
                <a16:creationId xmlns:a16="http://schemas.microsoft.com/office/drawing/2014/main" id="{47CD482A-0BC7-F86E-41C2-1FB0795EF568}"/>
              </a:ext>
            </a:extLst>
          </p:cNvPr>
          <p:cNvSpPr>
            <a:spLocks noGrp="1"/>
          </p:cNvSpPr>
          <p:nvPr>
            <p:ph idx="1"/>
          </p:nvPr>
        </p:nvSpPr>
        <p:spPr/>
        <p:txBody>
          <a:bodyPr>
            <a:normAutofit lnSpcReduction="10000"/>
          </a:bodyPr>
          <a:lstStyle/>
          <a:p>
            <a:r>
              <a:rPr lang="en-US" dirty="0"/>
              <a:t>Massive stars which are young </a:t>
            </a:r>
          </a:p>
          <a:p>
            <a:pPr lvl="1"/>
            <a:r>
              <a:rPr lang="en-US" dirty="0"/>
              <a:t>For M&gt;30 </a:t>
            </a:r>
            <a:r>
              <a:rPr lang="en-US" dirty="0" err="1"/>
              <a:t>Msun</a:t>
            </a:r>
            <a:r>
              <a:rPr lang="en-US" dirty="0"/>
              <a:t> (ZAMS) the stellar wind is &gt; 10</a:t>
            </a:r>
            <a:r>
              <a:rPr lang="en-US" baseline="30000" dirty="0"/>
              <a:t>-5</a:t>
            </a:r>
            <a:r>
              <a:rPr lang="en-US" dirty="0"/>
              <a:t> </a:t>
            </a:r>
            <a:r>
              <a:rPr lang="en-US" dirty="0" err="1"/>
              <a:t>Msun</a:t>
            </a:r>
            <a:r>
              <a:rPr lang="en-US" dirty="0"/>
              <a:t>/yr and the star undergoes ”self stripping” on the main sequence </a:t>
            </a:r>
          </a:p>
          <a:p>
            <a:pPr lvl="1"/>
            <a:r>
              <a:rPr lang="en-US" dirty="0"/>
              <a:t>The spectra show both H and N </a:t>
            </a:r>
            <a:r>
              <a:rPr lang="en-US" dirty="0">
                <a:sym typeface="Wingdings" pitchFamily="2" charset="2"/>
              </a:rPr>
              <a:t> </a:t>
            </a:r>
            <a:r>
              <a:rPr lang="en-US" dirty="0"/>
              <a:t> “</a:t>
            </a:r>
            <a:r>
              <a:rPr lang="en-US" dirty="0" err="1"/>
              <a:t>WNh</a:t>
            </a:r>
            <a:r>
              <a:rPr lang="en-US" dirty="0"/>
              <a:t>” </a:t>
            </a:r>
          </a:p>
          <a:p>
            <a:r>
              <a:rPr lang="en-US" dirty="0"/>
              <a:t>WR stars in binaries </a:t>
            </a:r>
          </a:p>
          <a:p>
            <a:pPr lvl="1"/>
            <a:r>
              <a:rPr lang="en-US" dirty="0"/>
              <a:t>These are the classical WR stars which show no hydrogen in the spectra</a:t>
            </a:r>
          </a:p>
          <a:p>
            <a:pPr lvl="1"/>
            <a:r>
              <a:rPr lang="en-US" dirty="0"/>
              <a:t>H-envelope is lost due to mass transfer (whence, no H in spectra)</a:t>
            </a:r>
          </a:p>
          <a:p>
            <a:pPr lvl="1"/>
            <a:r>
              <a:rPr lang="en-US" dirty="0"/>
              <a:t>Self-stripping results in the sequence: WN</a:t>
            </a:r>
            <a:r>
              <a:rPr lang="en-US" dirty="0">
                <a:sym typeface="Wingdings" pitchFamily="2" charset="2"/>
              </a:rPr>
              <a:t>WCWO</a:t>
            </a:r>
          </a:p>
          <a:p>
            <a:r>
              <a:rPr lang="en-US" dirty="0">
                <a:sym typeface="Wingdings" pitchFamily="2" charset="2"/>
              </a:rPr>
              <a:t>Very strong winds  optically thick </a:t>
            </a:r>
          </a:p>
          <a:p>
            <a:pPr lvl="1"/>
            <a:r>
              <a:rPr lang="en-US" dirty="0">
                <a:sym typeface="Wingdings" pitchFamily="2" charset="2"/>
              </a:rPr>
              <a:t>can be detected via free-free emission</a:t>
            </a:r>
          </a:p>
          <a:p>
            <a:pPr lvl="1"/>
            <a:r>
              <a:rPr lang="en-US" dirty="0">
                <a:sym typeface="Wingdings" pitchFamily="2" charset="2"/>
              </a:rPr>
              <a:t>masks the true </a:t>
            </a:r>
            <a:r>
              <a:rPr lang="en-US" dirty="0" err="1">
                <a:sym typeface="Wingdings" pitchFamily="2" charset="2"/>
              </a:rPr>
              <a:t>photospheric</a:t>
            </a:r>
            <a:r>
              <a:rPr lang="en-US" dirty="0">
                <a:sym typeface="Wingdings" pitchFamily="2" charset="2"/>
              </a:rPr>
              <a:t> temperature</a:t>
            </a:r>
          </a:p>
          <a:p>
            <a:pPr marL="0" indent="0">
              <a:buNone/>
            </a:pPr>
            <a:endParaRPr lang="en-US" dirty="0"/>
          </a:p>
        </p:txBody>
      </p:sp>
    </p:spTree>
    <p:extLst>
      <p:ext uri="{BB962C8B-B14F-4D97-AF65-F5344CB8AC3E}">
        <p14:creationId xmlns:p14="http://schemas.microsoft.com/office/powerpoint/2010/main" val="2747429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93C8A2-3C1B-4998-E372-CE0CDBA05788}"/>
              </a:ext>
            </a:extLst>
          </p:cNvPr>
          <p:cNvPicPr>
            <a:picLocks noChangeAspect="1"/>
          </p:cNvPicPr>
          <p:nvPr/>
        </p:nvPicPr>
        <p:blipFill>
          <a:blip r:embed="rId2"/>
          <a:stretch>
            <a:fillRect/>
          </a:stretch>
        </p:blipFill>
        <p:spPr>
          <a:xfrm rot="5400000">
            <a:off x="4038538" y="-2574525"/>
            <a:ext cx="3929975" cy="12007050"/>
          </a:xfrm>
          <a:prstGeom prst="rect">
            <a:avLst/>
          </a:prstGeom>
        </p:spPr>
      </p:pic>
    </p:spTree>
    <p:extLst>
      <p:ext uri="{BB962C8B-B14F-4D97-AF65-F5344CB8AC3E}">
        <p14:creationId xmlns:p14="http://schemas.microsoft.com/office/powerpoint/2010/main" val="2579329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FE34BF-EA3A-B986-906B-96E21515D0AD}"/>
              </a:ext>
            </a:extLst>
          </p:cNvPr>
          <p:cNvPicPr>
            <a:picLocks noChangeAspect="1"/>
          </p:cNvPicPr>
          <p:nvPr/>
        </p:nvPicPr>
        <p:blipFill>
          <a:blip r:embed="rId2"/>
          <a:stretch>
            <a:fillRect/>
          </a:stretch>
        </p:blipFill>
        <p:spPr>
          <a:xfrm>
            <a:off x="2626467" y="199242"/>
            <a:ext cx="6042235" cy="6459516"/>
          </a:xfrm>
          <a:prstGeom prst="rect">
            <a:avLst/>
          </a:prstGeom>
        </p:spPr>
      </p:pic>
    </p:spTree>
    <p:extLst>
      <p:ext uri="{BB962C8B-B14F-4D97-AF65-F5344CB8AC3E}">
        <p14:creationId xmlns:p14="http://schemas.microsoft.com/office/powerpoint/2010/main" val="248155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C0A213-92AA-CB74-BBE9-EF426193FE86}"/>
              </a:ext>
            </a:extLst>
          </p:cNvPr>
          <p:cNvPicPr>
            <a:picLocks noChangeAspect="1"/>
          </p:cNvPicPr>
          <p:nvPr/>
        </p:nvPicPr>
        <p:blipFill>
          <a:blip r:embed="rId2"/>
          <a:stretch>
            <a:fillRect/>
          </a:stretch>
        </p:blipFill>
        <p:spPr>
          <a:xfrm>
            <a:off x="1193043" y="447471"/>
            <a:ext cx="9629950" cy="5856051"/>
          </a:xfrm>
          <a:prstGeom prst="rect">
            <a:avLst/>
          </a:prstGeom>
        </p:spPr>
      </p:pic>
    </p:spTree>
    <p:extLst>
      <p:ext uri="{BB962C8B-B14F-4D97-AF65-F5344CB8AC3E}">
        <p14:creationId xmlns:p14="http://schemas.microsoft.com/office/powerpoint/2010/main" val="3916643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5F0B4E-76AE-F526-C952-2D67C5833418}"/>
              </a:ext>
            </a:extLst>
          </p:cNvPr>
          <p:cNvPicPr>
            <a:picLocks noChangeAspect="1"/>
          </p:cNvPicPr>
          <p:nvPr/>
        </p:nvPicPr>
        <p:blipFill>
          <a:blip r:embed="rId2"/>
          <a:stretch>
            <a:fillRect/>
          </a:stretch>
        </p:blipFill>
        <p:spPr>
          <a:xfrm>
            <a:off x="2077299" y="0"/>
            <a:ext cx="7897974" cy="6739032"/>
          </a:xfrm>
          <a:prstGeom prst="rect">
            <a:avLst/>
          </a:prstGeom>
        </p:spPr>
      </p:pic>
    </p:spTree>
    <p:extLst>
      <p:ext uri="{BB962C8B-B14F-4D97-AF65-F5344CB8AC3E}">
        <p14:creationId xmlns:p14="http://schemas.microsoft.com/office/powerpoint/2010/main" val="3788928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A6876-81E4-30DE-120B-13BAF67CEA9F}"/>
              </a:ext>
            </a:extLst>
          </p:cNvPr>
          <p:cNvSpPr>
            <a:spLocks noGrp="1"/>
          </p:cNvSpPr>
          <p:nvPr>
            <p:ph type="title"/>
          </p:nvPr>
        </p:nvSpPr>
        <p:spPr/>
        <p:txBody>
          <a:bodyPr/>
          <a:lstStyle/>
          <a:p>
            <a:r>
              <a:rPr lang="en-US" dirty="0"/>
              <a:t>Many open questions in WR stars</a:t>
            </a:r>
          </a:p>
        </p:txBody>
      </p:sp>
      <p:sp>
        <p:nvSpPr>
          <p:cNvPr id="3" name="Content Placeholder 2">
            <a:extLst>
              <a:ext uri="{FF2B5EF4-FFF2-40B4-BE49-F238E27FC236}">
                <a16:creationId xmlns:a16="http://schemas.microsoft.com/office/drawing/2014/main" id="{560B6068-205B-D1D5-4EBD-26E0DFDBF374}"/>
              </a:ext>
            </a:extLst>
          </p:cNvPr>
          <p:cNvSpPr>
            <a:spLocks noGrp="1"/>
          </p:cNvSpPr>
          <p:nvPr>
            <p:ph idx="1"/>
          </p:nvPr>
        </p:nvSpPr>
        <p:spPr/>
        <p:txBody>
          <a:bodyPr/>
          <a:lstStyle/>
          <a:p>
            <a:r>
              <a:rPr lang="en-US" dirty="0"/>
              <a:t>WR stars result from single star channel (Conti wind loss mechanism) and via mass transfer</a:t>
            </a:r>
          </a:p>
          <a:p>
            <a:r>
              <a:rPr lang="en-US" dirty="0"/>
              <a:t>Wind loss is metallicity dependent</a:t>
            </a:r>
          </a:p>
          <a:p>
            <a:r>
              <a:rPr lang="en-US" dirty="0"/>
              <a:t>Differing WR population in the Galaxy, LMC and SMC favor WR in metal rich galaxies</a:t>
            </a:r>
          </a:p>
          <a:p>
            <a:r>
              <a:rPr lang="en-US" dirty="0"/>
              <a:t>However, some metal poor galaxies, which undergo a burst of star formation are teeming with WR stars</a:t>
            </a:r>
          </a:p>
          <a:p>
            <a:pPr marL="0" indent="0">
              <a:buNone/>
            </a:pPr>
            <a:endParaRPr lang="en-US" dirty="0"/>
          </a:p>
        </p:txBody>
      </p:sp>
    </p:spTree>
    <p:extLst>
      <p:ext uri="{BB962C8B-B14F-4D97-AF65-F5344CB8AC3E}">
        <p14:creationId xmlns:p14="http://schemas.microsoft.com/office/powerpoint/2010/main" val="245914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E14D3-EAD0-1726-2CEB-CA0EBBFD89CE}"/>
              </a:ext>
            </a:extLst>
          </p:cNvPr>
          <p:cNvSpPr>
            <a:spLocks noGrp="1"/>
          </p:cNvSpPr>
          <p:nvPr>
            <p:ph type="title"/>
          </p:nvPr>
        </p:nvSpPr>
        <p:spPr/>
        <p:txBody>
          <a:bodyPr/>
          <a:lstStyle/>
          <a:p>
            <a:r>
              <a:rPr lang="en-US" dirty="0"/>
              <a:t>Two key diagrams</a:t>
            </a:r>
          </a:p>
        </p:txBody>
      </p:sp>
      <p:sp>
        <p:nvSpPr>
          <p:cNvPr id="3" name="Content Placeholder 2">
            <a:extLst>
              <a:ext uri="{FF2B5EF4-FFF2-40B4-BE49-F238E27FC236}">
                <a16:creationId xmlns:a16="http://schemas.microsoft.com/office/drawing/2014/main" id="{D1E43FB2-2CBB-31BB-079B-D9E7A35A5E50}"/>
              </a:ext>
            </a:extLst>
          </p:cNvPr>
          <p:cNvSpPr>
            <a:spLocks noGrp="1"/>
          </p:cNvSpPr>
          <p:nvPr>
            <p:ph idx="1"/>
          </p:nvPr>
        </p:nvSpPr>
        <p:spPr/>
        <p:txBody>
          <a:bodyPr/>
          <a:lstStyle/>
          <a:p>
            <a:r>
              <a:rPr lang="en-US" dirty="0" err="1"/>
              <a:t>Kippenhahn</a:t>
            </a:r>
            <a:r>
              <a:rPr lang="en-US" dirty="0"/>
              <a:t> diagram (convective &amp; radiative makeup of stars)</a:t>
            </a:r>
          </a:p>
          <a:p>
            <a:pPr lvl="1"/>
            <a:r>
              <a:rPr lang="en-US" dirty="0"/>
              <a:t>Notice that the fraction of the convective core increases along the main sequence. This increases the lifetime of higher mass stars and also resulting in higher mass core product. Correspondingly the envelopes are smaller.</a:t>
            </a:r>
          </a:p>
          <a:p>
            <a:r>
              <a:rPr lang="en-US" dirty="0"/>
              <a:t>Trimble diagram (nuclear processes as a function of density &amp; temperature)</a:t>
            </a:r>
          </a:p>
          <a:p>
            <a:pPr marL="457200" lvl="1" indent="0">
              <a:buNone/>
            </a:pPr>
            <a:endParaRPr lang="en-US" dirty="0"/>
          </a:p>
        </p:txBody>
      </p:sp>
    </p:spTree>
    <p:extLst>
      <p:ext uri="{BB962C8B-B14F-4D97-AF65-F5344CB8AC3E}">
        <p14:creationId xmlns:p14="http://schemas.microsoft.com/office/powerpoint/2010/main" val="1477806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050C24-944A-7E1B-BA8A-F6BD0F5E277D}"/>
              </a:ext>
            </a:extLst>
          </p:cNvPr>
          <p:cNvSpPr>
            <a:spLocks noGrp="1"/>
          </p:cNvSpPr>
          <p:nvPr>
            <p:ph type="title"/>
          </p:nvPr>
        </p:nvSpPr>
        <p:spPr/>
        <p:txBody>
          <a:bodyPr/>
          <a:lstStyle/>
          <a:p>
            <a:r>
              <a:rPr lang="en-US" dirty="0"/>
              <a:t>Evolution of single stars</a:t>
            </a:r>
          </a:p>
        </p:txBody>
      </p:sp>
      <p:sp>
        <p:nvSpPr>
          <p:cNvPr id="5" name="Text Placeholder 4">
            <a:extLst>
              <a:ext uri="{FF2B5EF4-FFF2-40B4-BE49-F238E27FC236}">
                <a16:creationId xmlns:a16="http://schemas.microsoft.com/office/drawing/2014/main" id="{F17550C9-3105-6750-32AA-9DE549B693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45792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AC799-E858-4870-AA60-C7006C434F3D}"/>
              </a:ext>
            </a:extLst>
          </p:cNvPr>
          <p:cNvSpPr>
            <a:spLocks noGrp="1"/>
          </p:cNvSpPr>
          <p:nvPr>
            <p:ph type="title"/>
          </p:nvPr>
        </p:nvSpPr>
        <p:spPr/>
        <p:txBody>
          <a:bodyPr/>
          <a:lstStyle/>
          <a:p>
            <a:r>
              <a:rPr lang="en-US" dirty="0"/>
              <a:t>Evolution of stars with M&lt;8Msun</a:t>
            </a:r>
          </a:p>
        </p:txBody>
      </p:sp>
      <p:sp>
        <p:nvSpPr>
          <p:cNvPr id="3" name="Content Placeholder 2">
            <a:extLst>
              <a:ext uri="{FF2B5EF4-FFF2-40B4-BE49-F238E27FC236}">
                <a16:creationId xmlns:a16="http://schemas.microsoft.com/office/drawing/2014/main" id="{BCE26933-6B42-688C-6A95-F435056CD15C}"/>
              </a:ext>
            </a:extLst>
          </p:cNvPr>
          <p:cNvSpPr>
            <a:spLocks noGrp="1"/>
          </p:cNvSpPr>
          <p:nvPr>
            <p:ph idx="1"/>
          </p:nvPr>
        </p:nvSpPr>
        <p:spPr/>
        <p:txBody>
          <a:bodyPr/>
          <a:lstStyle/>
          <a:p>
            <a:r>
              <a:rPr lang="en-US" dirty="0"/>
              <a:t>From Trimble diagram we see that M&gt;9 </a:t>
            </a:r>
            <a:r>
              <a:rPr lang="en-US" dirty="0" err="1"/>
              <a:t>Msun</a:t>
            </a:r>
            <a:r>
              <a:rPr lang="en-US" dirty="0"/>
              <a:t> avoids degenerate carbon ignition</a:t>
            </a:r>
          </a:p>
          <a:p>
            <a:pPr lvl="1"/>
            <a:r>
              <a:rPr lang="en-US" dirty="0"/>
              <a:t>For 3&lt;M&lt;8 </a:t>
            </a:r>
            <a:r>
              <a:rPr lang="en-US" dirty="0" err="1"/>
              <a:t>Msun</a:t>
            </a:r>
            <a:r>
              <a:rPr lang="en-US" dirty="0"/>
              <a:t>, degenerate carbon ignition is possible </a:t>
            </a:r>
          </a:p>
          <a:p>
            <a:pPr lvl="1"/>
            <a:r>
              <a:rPr lang="en-US" dirty="0"/>
              <a:t>If so, sufficient energy (Carbon to Iron) to result in complete disruption of star via carbon deflagration</a:t>
            </a:r>
          </a:p>
          <a:p>
            <a:pPr lvl="1"/>
            <a:r>
              <a:rPr lang="en-US" dirty="0"/>
              <a:t>However, severe mass loss following TAMS means that carbon core never reaches the necessary mass for carbon deflagration</a:t>
            </a:r>
          </a:p>
          <a:p>
            <a:r>
              <a:rPr lang="en-US" dirty="0"/>
              <a:t>There is a “initial mass to final mass” mapping which suggests that 8 </a:t>
            </a:r>
            <a:r>
              <a:rPr lang="en-US" dirty="0" err="1"/>
              <a:t>Msun</a:t>
            </a:r>
            <a:r>
              <a:rPr lang="en-US" dirty="0"/>
              <a:t> stars leave behind 1.1 </a:t>
            </a:r>
            <a:r>
              <a:rPr lang="en-US" dirty="0" err="1"/>
              <a:t>Msun</a:t>
            </a:r>
            <a:r>
              <a:rPr lang="en-US" dirty="0"/>
              <a:t> white dwarfs (C+O or </a:t>
            </a:r>
            <a:r>
              <a:rPr lang="en-US" dirty="0" err="1"/>
              <a:t>O+Ne+Mg</a:t>
            </a:r>
            <a:r>
              <a:rPr lang="en-US" dirty="0"/>
              <a:t>, is a matter of debate)</a:t>
            </a:r>
          </a:p>
        </p:txBody>
      </p:sp>
    </p:spTree>
    <p:extLst>
      <p:ext uri="{BB962C8B-B14F-4D97-AF65-F5344CB8AC3E}">
        <p14:creationId xmlns:p14="http://schemas.microsoft.com/office/powerpoint/2010/main" val="2548062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CC4C3-D18D-DC18-6382-D793F994B769}"/>
              </a:ext>
            </a:extLst>
          </p:cNvPr>
          <p:cNvSpPr>
            <a:spLocks noGrp="1"/>
          </p:cNvSpPr>
          <p:nvPr>
            <p:ph type="title"/>
          </p:nvPr>
        </p:nvSpPr>
        <p:spPr/>
        <p:txBody>
          <a:bodyPr/>
          <a:lstStyle/>
          <a:p>
            <a:r>
              <a:rPr lang="en-US" dirty="0"/>
              <a:t>Evolution of stars with 8&lt;M&lt;12 </a:t>
            </a:r>
            <a:r>
              <a:rPr lang="en-US" dirty="0" err="1"/>
              <a:t>Msun</a:t>
            </a:r>
            <a:r>
              <a:rPr lang="en-US" dirty="0"/>
              <a:t> single stars</a:t>
            </a:r>
          </a:p>
        </p:txBody>
      </p:sp>
      <p:sp>
        <p:nvSpPr>
          <p:cNvPr id="3" name="Content Placeholder 2">
            <a:extLst>
              <a:ext uri="{FF2B5EF4-FFF2-40B4-BE49-F238E27FC236}">
                <a16:creationId xmlns:a16="http://schemas.microsoft.com/office/drawing/2014/main" id="{59F80209-4F65-C38E-AE49-293432AA9DA3}"/>
              </a:ext>
            </a:extLst>
          </p:cNvPr>
          <p:cNvSpPr>
            <a:spLocks noGrp="1"/>
          </p:cNvSpPr>
          <p:nvPr>
            <p:ph idx="1"/>
          </p:nvPr>
        </p:nvSpPr>
        <p:spPr/>
        <p:txBody>
          <a:bodyPr/>
          <a:lstStyle/>
          <a:p>
            <a:r>
              <a:rPr lang="en-US" dirty="0"/>
              <a:t>This is a  forefront research area!</a:t>
            </a:r>
          </a:p>
          <a:p>
            <a:r>
              <a:rPr lang="en-US" dirty="0" err="1"/>
              <a:t>O+Ne+Mg</a:t>
            </a:r>
            <a:r>
              <a:rPr lang="en-US" dirty="0"/>
              <a:t> core is formed (O from helium burning, </a:t>
            </a:r>
            <a:r>
              <a:rPr lang="en-US" dirty="0" err="1"/>
              <a:t>Ne+Mg</a:t>
            </a:r>
            <a:r>
              <a:rPr lang="en-US" dirty="0"/>
              <a:t> from carbon burning)</a:t>
            </a:r>
          </a:p>
          <a:p>
            <a:r>
              <a:rPr lang="en-US" dirty="0"/>
              <a:t>8&lt;M&lt;10 </a:t>
            </a:r>
            <a:r>
              <a:rPr lang="en-US" dirty="0" err="1"/>
              <a:t>Msun</a:t>
            </a:r>
            <a:r>
              <a:rPr lang="en-US" dirty="0"/>
              <a:t>: One possible outcome  is electron capture when the core is sufficient dense</a:t>
            </a:r>
          </a:p>
          <a:p>
            <a:pPr lvl="1"/>
            <a:r>
              <a:rPr lang="en-US" dirty="0"/>
              <a:t>The resulting NS should have a gravitational mass of 1.25 </a:t>
            </a:r>
            <a:r>
              <a:rPr lang="en-US" dirty="0" err="1"/>
              <a:t>Msun</a:t>
            </a:r>
            <a:endParaRPr lang="en-US" dirty="0"/>
          </a:p>
          <a:p>
            <a:r>
              <a:rPr lang="en-US" dirty="0"/>
              <a:t>10&lt;M&lt;12 </a:t>
            </a:r>
            <a:r>
              <a:rPr lang="en-US" dirty="0" err="1"/>
              <a:t>Msun</a:t>
            </a:r>
            <a:r>
              <a:rPr lang="en-US" dirty="0"/>
              <a:t>: The consensus view is that these eventually undergo gravitational core collapse of an iron core </a:t>
            </a:r>
          </a:p>
          <a:p>
            <a:pPr lvl="1"/>
            <a:endParaRPr lang="en-US" dirty="0"/>
          </a:p>
        </p:txBody>
      </p:sp>
    </p:spTree>
    <p:extLst>
      <p:ext uri="{BB962C8B-B14F-4D97-AF65-F5344CB8AC3E}">
        <p14:creationId xmlns:p14="http://schemas.microsoft.com/office/powerpoint/2010/main" val="3685926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220697FB-0D3C-2C31-BBF2-28BD667C6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9138"/>
            <a:ext cx="12192000" cy="5419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9A26F3C-A072-01D5-5C75-62D81715021F}"/>
              </a:ext>
            </a:extLst>
          </p:cNvPr>
          <p:cNvSpPr txBox="1"/>
          <p:nvPr/>
        </p:nvSpPr>
        <p:spPr>
          <a:xfrm>
            <a:off x="4239491" y="6497782"/>
            <a:ext cx="6549229" cy="369332"/>
          </a:xfrm>
          <a:prstGeom prst="rect">
            <a:avLst/>
          </a:prstGeom>
          <a:noFill/>
        </p:spPr>
        <p:txBody>
          <a:bodyPr wrap="none" rtlCol="0">
            <a:spAutoFit/>
          </a:bodyPr>
          <a:lstStyle/>
          <a:p>
            <a:r>
              <a:rPr lang="en-US" dirty="0"/>
              <a:t>https://www3.mpifr-bonn.mpg.de/staff/</a:t>
            </a:r>
            <a:r>
              <a:rPr lang="en-US" dirty="0" err="1"/>
              <a:t>pfreire</a:t>
            </a:r>
            <a:r>
              <a:rPr lang="en-US" dirty="0"/>
              <a:t>/</a:t>
            </a:r>
            <a:r>
              <a:rPr lang="en-US" dirty="0" err="1"/>
              <a:t>NS_masses.html</a:t>
            </a:r>
            <a:endParaRPr lang="en-US" dirty="0"/>
          </a:p>
        </p:txBody>
      </p:sp>
    </p:spTree>
    <p:extLst>
      <p:ext uri="{BB962C8B-B14F-4D97-AF65-F5344CB8AC3E}">
        <p14:creationId xmlns:p14="http://schemas.microsoft.com/office/powerpoint/2010/main" val="834101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55C28-3D0F-7021-07BE-5315B56F89F3}"/>
              </a:ext>
            </a:extLst>
          </p:cNvPr>
          <p:cNvSpPr>
            <a:spLocks noGrp="1"/>
          </p:cNvSpPr>
          <p:nvPr>
            <p:ph type="title"/>
          </p:nvPr>
        </p:nvSpPr>
        <p:spPr/>
        <p:txBody>
          <a:bodyPr/>
          <a:lstStyle/>
          <a:p>
            <a:r>
              <a:rPr lang="en-US" dirty="0"/>
              <a:t>Evolution of &gt;12 </a:t>
            </a:r>
            <a:r>
              <a:rPr lang="en-US" dirty="0" err="1"/>
              <a:t>Msun</a:t>
            </a:r>
            <a:r>
              <a:rPr lang="en-US" dirty="0"/>
              <a:t>  single stars</a:t>
            </a:r>
          </a:p>
        </p:txBody>
      </p:sp>
      <p:pic>
        <p:nvPicPr>
          <p:cNvPr id="4" name="Picture 3">
            <a:extLst>
              <a:ext uri="{FF2B5EF4-FFF2-40B4-BE49-F238E27FC236}">
                <a16:creationId xmlns:a16="http://schemas.microsoft.com/office/drawing/2014/main" id="{9E24241E-CB5A-00B4-6B7F-855BF96AD2CC}"/>
              </a:ext>
            </a:extLst>
          </p:cNvPr>
          <p:cNvPicPr>
            <a:picLocks noChangeAspect="1"/>
          </p:cNvPicPr>
          <p:nvPr/>
        </p:nvPicPr>
        <p:blipFill>
          <a:blip r:embed="rId2"/>
          <a:stretch>
            <a:fillRect/>
          </a:stretch>
        </p:blipFill>
        <p:spPr>
          <a:xfrm>
            <a:off x="96982" y="2742623"/>
            <a:ext cx="4356100" cy="2120900"/>
          </a:xfrm>
          <a:prstGeom prst="rect">
            <a:avLst/>
          </a:prstGeom>
        </p:spPr>
      </p:pic>
      <p:pic>
        <p:nvPicPr>
          <p:cNvPr id="6" name="Picture 5">
            <a:extLst>
              <a:ext uri="{FF2B5EF4-FFF2-40B4-BE49-F238E27FC236}">
                <a16:creationId xmlns:a16="http://schemas.microsoft.com/office/drawing/2014/main" id="{4539FCE0-819E-1ADA-ACA1-B068151C02C1}"/>
              </a:ext>
            </a:extLst>
          </p:cNvPr>
          <p:cNvPicPr>
            <a:picLocks noChangeAspect="1"/>
          </p:cNvPicPr>
          <p:nvPr/>
        </p:nvPicPr>
        <p:blipFill>
          <a:blip r:embed="rId3"/>
          <a:stretch>
            <a:fillRect/>
          </a:stretch>
        </p:blipFill>
        <p:spPr>
          <a:xfrm>
            <a:off x="5367156" y="1637267"/>
            <a:ext cx="6727862" cy="5040624"/>
          </a:xfrm>
          <a:prstGeom prst="rect">
            <a:avLst/>
          </a:prstGeom>
        </p:spPr>
      </p:pic>
    </p:spTree>
    <p:extLst>
      <p:ext uri="{BB962C8B-B14F-4D97-AF65-F5344CB8AC3E}">
        <p14:creationId xmlns:p14="http://schemas.microsoft.com/office/powerpoint/2010/main" val="3764784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9C474B-F41F-76AC-880C-3C5D2C89520F}"/>
              </a:ext>
            </a:extLst>
          </p:cNvPr>
          <p:cNvPicPr>
            <a:picLocks noChangeAspect="1"/>
          </p:cNvPicPr>
          <p:nvPr/>
        </p:nvPicPr>
        <p:blipFill>
          <a:blip r:embed="rId2"/>
          <a:stretch>
            <a:fillRect/>
          </a:stretch>
        </p:blipFill>
        <p:spPr>
          <a:xfrm rot="5400000">
            <a:off x="3531676" y="-3118506"/>
            <a:ext cx="5070760" cy="12249888"/>
          </a:xfrm>
          <a:prstGeom prst="rect">
            <a:avLst/>
          </a:prstGeom>
        </p:spPr>
      </p:pic>
    </p:spTree>
    <p:extLst>
      <p:ext uri="{BB962C8B-B14F-4D97-AF65-F5344CB8AC3E}">
        <p14:creationId xmlns:p14="http://schemas.microsoft.com/office/powerpoint/2010/main" val="2420184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2D8480-ED58-FFCD-F5F3-87CF33136658}"/>
              </a:ext>
            </a:extLst>
          </p:cNvPr>
          <p:cNvPicPr>
            <a:picLocks noChangeAspect="1"/>
          </p:cNvPicPr>
          <p:nvPr/>
        </p:nvPicPr>
        <p:blipFill>
          <a:blip r:embed="rId2"/>
          <a:stretch>
            <a:fillRect/>
          </a:stretch>
        </p:blipFill>
        <p:spPr>
          <a:xfrm>
            <a:off x="2038928" y="-216847"/>
            <a:ext cx="8074890" cy="8629485"/>
          </a:xfrm>
          <a:prstGeom prst="rect">
            <a:avLst/>
          </a:prstGeom>
        </p:spPr>
      </p:pic>
    </p:spTree>
    <p:extLst>
      <p:ext uri="{BB962C8B-B14F-4D97-AF65-F5344CB8AC3E}">
        <p14:creationId xmlns:p14="http://schemas.microsoft.com/office/powerpoint/2010/main" val="4060003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39C1C-D868-6DC5-82C5-9774057BCB35}"/>
              </a:ext>
            </a:extLst>
          </p:cNvPr>
          <p:cNvSpPr>
            <a:spLocks noGrp="1"/>
          </p:cNvSpPr>
          <p:nvPr>
            <p:ph type="title"/>
          </p:nvPr>
        </p:nvSpPr>
        <p:spPr/>
        <p:txBody>
          <a:bodyPr/>
          <a:lstStyle/>
          <a:p>
            <a:r>
              <a:rPr lang="en-US" dirty="0"/>
              <a:t>Case B versus Case C mass transfer (Helium cores)</a:t>
            </a:r>
          </a:p>
        </p:txBody>
      </p:sp>
      <p:sp>
        <p:nvSpPr>
          <p:cNvPr id="3" name="Text Placeholder 2">
            <a:extLst>
              <a:ext uri="{FF2B5EF4-FFF2-40B4-BE49-F238E27FC236}">
                <a16:creationId xmlns:a16="http://schemas.microsoft.com/office/drawing/2014/main" id="{ACC89BCE-82D1-FDE7-07C7-886484A2876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20671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455B77-7B73-AC30-1944-5CA14B85BF63}"/>
              </a:ext>
            </a:extLst>
          </p:cNvPr>
          <p:cNvPicPr>
            <a:picLocks noChangeAspect="1"/>
          </p:cNvPicPr>
          <p:nvPr/>
        </p:nvPicPr>
        <p:blipFill>
          <a:blip r:embed="rId2"/>
          <a:stretch>
            <a:fillRect/>
          </a:stretch>
        </p:blipFill>
        <p:spPr>
          <a:xfrm>
            <a:off x="2992581" y="0"/>
            <a:ext cx="4400964" cy="6575760"/>
          </a:xfrm>
          <a:prstGeom prst="rect">
            <a:avLst/>
          </a:prstGeom>
        </p:spPr>
      </p:pic>
    </p:spTree>
    <p:extLst>
      <p:ext uri="{BB962C8B-B14F-4D97-AF65-F5344CB8AC3E}">
        <p14:creationId xmlns:p14="http://schemas.microsoft.com/office/powerpoint/2010/main" val="847738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9B0E9-A464-502A-6E03-0833A7B5BDEB}"/>
              </a:ext>
            </a:extLst>
          </p:cNvPr>
          <p:cNvSpPr>
            <a:spLocks noGrp="1"/>
          </p:cNvSpPr>
          <p:nvPr>
            <p:ph type="title"/>
          </p:nvPr>
        </p:nvSpPr>
        <p:spPr/>
        <p:txBody>
          <a:bodyPr/>
          <a:lstStyle/>
          <a:p>
            <a:r>
              <a:rPr lang="en-US" dirty="0"/>
              <a:t>Helium Stars</a:t>
            </a:r>
          </a:p>
        </p:txBody>
      </p:sp>
      <p:sp>
        <p:nvSpPr>
          <p:cNvPr id="3" name="Text Placeholder 2">
            <a:extLst>
              <a:ext uri="{FF2B5EF4-FFF2-40B4-BE49-F238E27FC236}">
                <a16:creationId xmlns:a16="http://schemas.microsoft.com/office/drawing/2014/main" id="{EB9F2739-1042-5BFE-51BD-0430F99E6F5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72268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179871-F4AC-5B88-5475-EECDFF5A7F4B}"/>
              </a:ext>
            </a:extLst>
          </p:cNvPr>
          <p:cNvPicPr>
            <a:picLocks noChangeAspect="1"/>
          </p:cNvPicPr>
          <p:nvPr/>
        </p:nvPicPr>
        <p:blipFill>
          <a:blip r:embed="rId3"/>
          <a:stretch>
            <a:fillRect/>
          </a:stretch>
        </p:blipFill>
        <p:spPr>
          <a:xfrm>
            <a:off x="3339549" y="628549"/>
            <a:ext cx="8488018" cy="6111373"/>
          </a:xfrm>
          <a:prstGeom prst="rect">
            <a:avLst/>
          </a:prstGeom>
        </p:spPr>
      </p:pic>
      <p:sp>
        <p:nvSpPr>
          <p:cNvPr id="5" name="TextBox 4">
            <a:extLst>
              <a:ext uri="{FF2B5EF4-FFF2-40B4-BE49-F238E27FC236}">
                <a16:creationId xmlns:a16="http://schemas.microsoft.com/office/drawing/2014/main" id="{69235BAF-9699-513A-BB0D-3BE6B9561F19}"/>
              </a:ext>
            </a:extLst>
          </p:cNvPr>
          <p:cNvSpPr txBox="1"/>
          <p:nvPr/>
        </p:nvSpPr>
        <p:spPr>
          <a:xfrm>
            <a:off x="159025" y="139151"/>
            <a:ext cx="3378361" cy="523220"/>
          </a:xfrm>
          <a:prstGeom prst="rect">
            <a:avLst/>
          </a:prstGeom>
          <a:noFill/>
        </p:spPr>
        <p:txBody>
          <a:bodyPr wrap="none" rtlCol="0">
            <a:spAutoFit/>
          </a:bodyPr>
          <a:lstStyle/>
          <a:p>
            <a:r>
              <a:rPr lang="en-US" sz="2800" dirty="0" err="1"/>
              <a:t>Kippenhahn</a:t>
            </a:r>
            <a:r>
              <a:rPr lang="en-US" sz="2800" dirty="0"/>
              <a:t> diagram</a:t>
            </a:r>
          </a:p>
        </p:txBody>
      </p:sp>
    </p:spTree>
    <p:extLst>
      <p:ext uri="{BB962C8B-B14F-4D97-AF65-F5344CB8AC3E}">
        <p14:creationId xmlns:p14="http://schemas.microsoft.com/office/powerpoint/2010/main" val="1219189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2C3710-924D-EE59-255D-B03FAFE6C3BE}"/>
              </a:ext>
            </a:extLst>
          </p:cNvPr>
          <p:cNvPicPr>
            <a:picLocks noChangeAspect="1"/>
          </p:cNvPicPr>
          <p:nvPr/>
        </p:nvPicPr>
        <p:blipFill>
          <a:blip r:embed="rId2"/>
          <a:stretch>
            <a:fillRect/>
          </a:stretch>
        </p:blipFill>
        <p:spPr>
          <a:xfrm>
            <a:off x="2462505" y="-194330"/>
            <a:ext cx="6840524" cy="7059615"/>
          </a:xfrm>
          <a:prstGeom prst="rect">
            <a:avLst/>
          </a:prstGeom>
        </p:spPr>
      </p:pic>
    </p:spTree>
    <p:extLst>
      <p:ext uri="{BB962C8B-B14F-4D97-AF65-F5344CB8AC3E}">
        <p14:creationId xmlns:p14="http://schemas.microsoft.com/office/powerpoint/2010/main" val="1887888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2D83E-0D7C-AD9C-12DF-82E4D4C51B76}"/>
              </a:ext>
            </a:extLst>
          </p:cNvPr>
          <p:cNvSpPr>
            <a:spLocks noGrp="1"/>
          </p:cNvSpPr>
          <p:nvPr>
            <p:ph type="title"/>
          </p:nvPr>
        </p:nvSpPr>
        <p:spPr/>
        <p:txBody>
          <a:bodyPr/>
          <a:lstStyle/>
          <a:p>
            <a:r>
              <a:rPr lang="en-US" dirty="0"/>
              <a:t>Schonberg-Chandrashekar limit</a:t>
            </a:r>
          </a:p>
        </p:txBody>
      </p:sp>
      <p:sp>
        <p:nvSpPr>
          <p:cNvPr id="3" name="Text Placeholder 2">
            <a:extLst>
              <a:ext uri="{FF2B5EF4-FFF2-40B4-BE49-F238E27FC236}">
                <a16:creationId xmlns:a16="http://schemas.microsoft.com/office/drawing/2014/main" id="{601595ED-B4D1-7009-18EE-72D7CC6D292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7284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5B2EF49-80A6-3DF4-277E-B4D56E097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04" y="246659"/>
            <a:ext cx="11529391" cy="61430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9E27B2D-5723-9402-E43E-D6EB38D19EC7}"/>
              </a:ext>
            </a:extLst>
          </p:cNvPr>
          <p:cNvSpPr txBox="1"/>
          <p:nvPr/>
        </p:nvSpPr>
        <p:spPr>
          <a:xfrm>
            <a:off x="2372140" y="4784035"/>
            <a:ext cx="2092239" cy="369332"/>
          </a:xfrm>
          <a:prstGeom prst="rect">
            <a:avLst/>
          </a:prstGeom>
          <a:noFill/>
        </p:spPr>
        <p:txBody>
          <a:bodyPr wrap="none" rtlCol="0">
            <a:spAutoFit/>
          </a:bodyPr>
          <a:lstStyle/>
          <a:p>
            <a:r>
              <a:rPr lang="en-US" dirty="0"/>
              <a:t>[0,1,2,4,6,8,10] Gyr</a:t>
            </a:r>
          </a:p>
        </p:txBody>
      </p:sp>
      <p:sp>
        <p:nvSpPr>
          <p:cNvPr id="3" name="TextBox 2">
            <a:extLst>
              <a:ext uri="{FF2B5EF4-FFF2-40B4-BE49-F238E27FC236}">
                <a16:creationId xmlns:a16="http://schemas.microsoft.com/office/drawing/2014/main" id="{FBF24F5B-6ED1-5490-B7FD-F2534836C883}"/>
              </a:ext>
            </a:extLst>
          </p:cNvPr>
          <p:cNvSpPr txBox="1"/>
          <p:nvPr/>
        </p:nvSpPr>
        <p:spPr>
          <a:xfrm>
            <a:off x="7938064" y="4916559"/>
            <a:ext cx="3053015" cy="369332"/>
          </a:xfrm>
          <a:prstGeom prst="rect">
            <a:avLst/>
          </a:prstGeom>
          <a:noFill/>
        </p:spPr>
        <p:txBody>
          <a:bodyPr wrap="none" rtlCol="0">
            <a:spAutoFit/>
          </a:bodyPr>
          <a:lstStyle/>
          <a:p>
            <a:r>
              <a:rPr lang="en-US" dirty="0"/>
              <a:t>[0,25,50,75,100,125,150]Myr</a:t>
            </a:r>
          </a:p>
        </p:txBody>
      </p:sp>
    </p:spTree>
    <p:extLst>
      <p:ext uri="{BB962C8B-B14F-4D97-AF65-F5344CB8AC3E}">
        <p14:creationId xmlns:p14="http://schemas.microsoft.com/office/powerpoint/2010/main" val="1691288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EDD7311-0B39-F540-92A7-74563C44E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093" y="250378"/>
            <a:ext cx="10677814" cy="63572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C51E427-76BE-E844-089D-DF2090DFA331}"/>
              </a:ext>
            </a:extLst>
          </p:cNvPr>
          <p:cNvSpPr txBox="1"/>
          <p:nvPr/>
        </p:nvSpPr>
        <p:spPr>
          <a:xfrm>
            <a:off x="4862942" y="3117272"/>
            <a:ext cx="1817101" cy="369332"/>
          </a:xfrm>
          <a:prstGeom prst="rect">
            <a:avLst/>
          </a:prstGeom>
          <a:noFill/>
        </p:spPr>
        <p:txBody>
          <a:bodyPr wrap="none" rtlCol="0">
            <a:spAutoFit/>
          </a:bodyPr>
          <a:lstStyle/>
          <a:p>
            <a:r>
              <a:rPr lang="en-US" dirty="0"/>
              <a:t>Hertzsprung gap</a:t>
            </a:r>
          </a:p>
        </p:txBody>
      </p:sp>
      <p:cxnSp>
        <p:nvCxnSpPr>
          <p:cNvPr id="4" name="Straight Arrow Connector 3">
            <a:extLst>
              <a:ext uri="{FF2B5EF4-FFF2-40B4-BE49-F238E27FC236}">
                <a16:creationId xmlns:a16="http://schemas.microsoft.com/office/drawing/2014/main" id="{2D0BCE7F-914B-51C8-4CD7-94A7BD7F882C}"/>
              </a:ext>
            </a:extLst>
          </p:cNvPr>
          <p:cNvCxnSpPr>
            <a:stCxn id="2" idx="2"/>
          </p:cNvCxnSpPr>
          <p:nvPr/>
        </p:nvCxnSpPr>
        <p:spPr>
          <a:xfrm flipH="1">
            <a:off x="5771492" y="3486604"/>
            <a:ext cx="1" cy="378814"/>
          </a:xfrm>
          <a:prstGeom prst="straightConnector1">
            <a:avLst/>
          </a:prstGeom>
          <a:ln w="31750">
            <a:tailEnd type="triangle"/>
          </a:ln>
        </p:spPr>
        <p:style>
          <a:lnRef idx="1">
            <a:schemeClr val="accent5"/>
          </a:lnRef>
          <a:fillRef idx="0">
            <a:schemeClr val="accent5"/>
          </a:fillRef>
          <a:effectRef idx="0">
            <a:schemeClr val="accent5"/>
          </a:effectRef>
          <a:fontRef idx="minor">
            <a:schemeClr val="tx1"/>
          </a:fontRef>
        </p:style>
      </p:cxnSp>
      <p:sp>
        <p:nvSpPr>
          <p:cNvPr id="5" name="TextBox 4">
            <a:extLst>
              <a:ext uri="{FF2B5EF4-FFF2-40B4-BE49-F238E27FC236}">
                <a16:creationId xmlns:a16="http://schemas.microsoft.com/office/drawing/2014/main" id="{27C90664-55C7-AF00-A00A-90C48B05EDA4}"/>
              </a:ext>
            </a:extLst>
          </p:cNvPr>
          <p:cNvSpPr txBox="1"/>
          <p:nvPr/>
        </p:nvSpPr>
        <p:spPr>
          <a:xfrm>
            <a:off x="2230583" y="623451"/>
            <a:ext cx="2904385" cy="369332"/>
          </a:xfrm>
          <a:prstGeom prst="rect">
            <a:avLst/>
          </a:prstGeom>
          <a:noFill/>
        </p:spPr>
        <p:txBody>
          <a:bodyPr wrap="none" rtlCol="0">
            <a:spAutoFit/>
          </a:bodyPr>
          <a:lstStyle/>
          <a:p>
            <a:r>
              <a:rPr lang="en-US" dirty="0"/>
              <a:t>yellow and red super-giants</a:t>
            </a:r>
          </a:p>
        </p:txBody>
      </p:sp>
      <p:sp>
        <p:nvSpPr>
          <p:cNvPr id="6" name="TextBox 5">
            <a:extLst>
              <a:ext uri="{FF2B5EF4-FFF2-40B4-BE49-F238E27FC236}">
                <a16:creationId xmlns:a16="http://schemas.microsoft.com/office/drawing/2014/main" id="{BD7FAAEA-7F77-842E-CF74-F250E5894E9F}"/>
              </a:ext>
            </a:extLst>
          </p:cNvPr>
          <p:cNvSpPr txBox="1"/>
          <p:nvPr/>
        </p:nvSpPr>
        <p:spPr>
          <a:xfrm>
            <a:off x="9809012" y="5209316"/>
            <a:ext cx="2113014" cy="369332"/>
          </a:xfrm>
          <a:prstGeom prst="rect">
            <a:avLst/>
          </a:prstGeom>
          <a:noFill/>
        </p:spPr>
        <p:txBody>
          <a:bodyPr wrap="none" rtlCol="0">
            <a:spAutoFit/>
          </a:bodyPr>
          <a:lstStyle/>
          <a:p>
            <a:r>
              <a:rPr lang="en-US" dirty="0"/>
              <a:t>subgiants (class IV)</a:t>
            </a:r>
          </a:p>
        </p:txBody>
      </p:sp>
      <p:cxnSp>
        <p:nvCxnSpPr>
          <p:cNvPr id="8" name="Straight Arrow Connector 7">
            <a:extLst>
              <a:ext uri="{FF2B5EF4-FFF2-40B4-BE49-F238E27FC236}">
                <a16:creationId xmlns:a16="http://schemas.microsoft.com/office/drawing/2014/main" id="{BFE7D128-04D7-1737-C681-58B2B6921383}"/>
              </a:ext>
            </a:extLst>
          </p:cNvPr>
          <p:cNvCxnSpPr>
            <a:stCxn id="6" idx="1"/>
          </p:cNvCxnSpPr>
          <p:nvPr/>
        </p:nvCxnSpPr>
        <p:spPr>
          <a:xfrm flipH="1" flipV="1">
            <a:off x="9365673" y="5098473"/>
            <a:ext cx="443339" cy="29550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5370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D0E289-86A7-910C-B446-AD5B7CFA52B0}"/>
              </a:ext>
            </a:extLst>
          </p:cNvPr>
          <p:cNvPicPr>
            <a:picLocks noChangeAspect="1"/>
          </p:cNvPicPr>
          <p:nvPr/>
        </p:nvPicPr>
        <p:blipFill>
          <a:blip r:embed="rId2"/>
          <a:stretch>
            <a:fillRect/>
          </a:stretch>
        </p:blipFill>
        <p:spPr>
          <a:xfrm>
            <a:off x="3524250" y="0"/>
            <a:ext cx="5143500" cy="6858000"/>
          </a:xfrm>
          <a:prstGeom prst="rect">
            <a:avLst/>
          </a:prstGeom>
        </p:spPr>
      </p:pic>
    </p:spTree>
    <p:extLst>
      <p:ext uri="{BB962C8B-B14F-4D97-AF65-F5344CB8AC3E}">
        <p14:creationId xmlns:p14="http://schemas.microsoft.com/office/powerpoint/2010/main" val="1439835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769E2C-650F-779C-E4FE-448BF576A0DF}"/>
              </a:ext>
            </a:extLst>
          </p:cNvPr>
          <p:cNvPicPr>
            <a:picLocks noChangeAspect="1"/>
          </p:cNvPicPr>
          <p:nvPr/>
        </p:nvPicPr>
        <p:blipFill>
          <a:blip r:embed="rId2"/>
          <a:stretch>
            <a:fillRect/>
          </a:stretch>
        </p:blipFill>
        <p:spPr>
          <a:xfrm>
            <a:off x="3524250" y="0"/>
            <a:ext cx="5143500" cy="6858000"/>
          </a:xfrm>
          <a:prstGeom prst="rect">
            <a:avLst/>
          </a:prstGeom>
        </p:spPr>
      </p:pic>
    </p:spTree>
    <p:extLst>
      <p:ext uri="{BB962C8B-B14F-4D97-AF65-F5344CB8AC3E}">
        <p14:creationId xmlns:p14="http://schemas.microsoft.com/office/powerpoint/2010/main" val="1627507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1251</TotalTime>
  <Words>651</Words>
  <Application>Microsoft Macintosh PowerPoint</Application>
  <PresentationFormat>Widescreen</PresentationFormat>
  <Paragraphs>60</Paragraphs>
  <Slides>29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Aptos</vt:lpstr>
      <vt:lpstr>Aptos Display</vt:lpstr>
      <vt:lpstr>Arial</vt:lpstr>
      <vt:lpstr>Wingdings</vt:lpstr>
      <vt:lpstr>Office Theme</vt:lpstr>
      <vt:lpstr>Ay 215: Lecture 14</vt:lpstr>
      <vt:lpstr>Two key diagrams</vt:lpstr>
      <vt:lpstr>PowerPoint Presentation</vt:lpstr>
      <vt:lpstr>PowerPoint Presentation</vt:lpstr>
      <vt:lpstr>Schonberg-Chandrashekar limit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Wolf-Rayet Stars</vt:lpstr>
      <vt:lpstr>Two types of WR stars</vt:lpstr>
      <vt:lpstr>PowerPoint Presentation</vt:lpstr>
      <vt:lpstr>PowerPoint Presentation</vt:lpstr>
      <vt:lpstr>PowerPoint Presentation</vt:lpstr>
      <vt:lpstr>PowerPoint Presentation</vt:lpstr>
      <vt:lpstr>Many open questions in WR stars</vt:lpstr>
      <vt:lpstr>Evolution of single stars</vt:lpstr>
      <vt:lpstr>Evolution of stars with M&lt;8Msun</vt:lpstr>
      <vt:lpstr>Evolution of stars with 8&lt;M&lt;12 Msun single stars</vt:lpstr>
      <vt:lpstr>PowerPoint Presentation</vt:lpstr>
      <vt:lpstr>Evolution of &gt;12 Msun  single stars</vt:lpstr>
      <vt:lpstr>PowerPoint Presentation</vt:lpstr>
      <vt:lpstr>PowerPoint Presentation</vt:lpstr>
      <vt:lpstr>Case B versus Case C mass transfer (Helium cores)</vt:lpstr>
      <vt:lpstr>PowerPoint Presentation</vt:lpstr>
      <vt:lpstr>Helium Stars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Kulkarni, Shrinivas R. (Shri)</dc:creator>
  <cp:lastModifiedBy>Kulkarni, Shrinivas R. (Shri)</cp:lastModifiedBy>
  <cp:revision>3</cp:revision>
  <dcterms:created xsi:type="dcterms:W3CDTF">2026-05-18T23:25:01Z</dcterms:created>
  <dcterms:modified xsi:type="dcterms:W3CDTF">2026-05-19T20:16:06Z</dcterms:modified>
</cp:coreProperties>
</file>