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61" r:id="rId3"/>
    <p:sldId id="262" r:id="rId4"/>
    <p:sldId id="263" r:id="rId5"/>
    <p:sldId id="735" r:id="rId6"/>
    <p:sldId id="264" r:id="rId7"/>
    <p:sldId id="265" r:id="rId8"/>
    <p:sldId id="719" r:id="rId9"/>
    <p:sldId id="720" r:id="rId10"/>
    <p:sldId id="732" r:id="rId11"/>
    <p:sldId id="733" r:id="rId12"/>
    <p:sldId id="721" r:id="rId13"/>
    <p:sldId id="722" r:id="rId14"/>
    <p:sldId id="266" r:id="rId15"/>
    <p:sldId id="738" r:id="rId16"/>
    <p:sldId id="736" r:id="rId17"/>
    <p:sldId id="737" r:id="rId18"/>
    <p:sldId id="723" r:id="rId19"/>
    <p:sldId id="734" r:id="rId20"/>
    <p:sldId id="724" r:id="rId21"/>
    <p:sldId id="584" r:id="rId22"/>
    <p:sldId id="730" r:id="rId23"/>
    <p:sldId id="727" r:id="rId24"/>
    <p:sldId id="728" r:id="rId25"/>
    <p:sldId id="729" r:id="rId26"/>
    <p:sldId id="73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613"/>
    <p:restoredTop sz="92535"/>
  </p:normalViewPr>
  <p:slideViewPr>
    <p:cSldViewPr snapToGrid="0">
      <p:cViewPr varScale="1">
        <p:scale>
          <a:sx n="85" d="100"/>
          <a:sy n="85" d="100"/>
        </p:scale>
        <p:origin x="200" y="2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12E84C-C5FE-0547-B8D7-DE971BD586CF}" type="datetimeFigureOut">
              <a:rPr lang="en-US" smtClean="0"/>
              <a:t>5/21/26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D0513E-F8DB-1740-8F7A-8004E370254D}" type="slidenum">
              <a:rPr lang="en-US" smtClean="0"/>
              <a:t>‹#›</a:t>
            </a:fld>
            <a:endParaRPr lang="en-US"/>
          </a:p>
        </p:txBody>
      </p:sp>
    </p:spTree>
    <p:extLst>
      <p:ext uri="{BB962C8B-B14F-4D97-AF65-F5344CB8AC3E}">
        <p14:creationId xmlns:p14="http://schemas.microsoft.com/office/powerpoint/2010/main" val="406736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D8AC9-A449-31D3-BC81-849C0AB0C70B}"/>
            </a:ext>
          </a:extLst>
        </p:cNvPr>
        <p:cNvGrpSpPr/>
        <p:nvPr/>
      </p:nvGrpSpPr>
      <p:grpSpPr>
        <a:xfrm>
          <a:off x="0" y="0"/>
          <a:ext cx="0" cy="0"/>
          <a:chOff x="0" y="0"/>
          <a:chExt cx="0" cy="0"/>
        </a:xfrm>
      </p:grpSpPr>
      <p:sp>
        <p:nvSpPr>
          <p:cNvPr id="55298" name="Rectangle 1026">
            <a:extLst>
              <a:ext uri="{FF2B5EF4-FFF2-40B4-BE49-F238E27FC236}">
                <a16:creationId xmlns:a16="http://schemas.microsoft.com/office/drawing/2014/main" id="{89DC9947-C91E-060A-4342-F8592147DF33}"/>
              </a:ext>
            </a:extLst>
          </p:cNvPr>
          <p:cNvSpPr>
            <a:spLocks noGrp="1" noRot="1" noChangeAspect="1" noChangeArrowheads="1"/>
          </p:cNvSpPr>
          <p:nvPr>
            <p:ph type="sldImg"/>
          </p:nvPr>
        </p:nvSpPr>
        <p:spPr>
          <a:xfrm>
            <a:off x="381000" y="685800"/>
            <a:ext cx="6096000" cy="3429000"/>
          </a:xfrm>
          <a:solidFill>
            <a:srgbClr val="FFFFFF"/>
          </a:solidFill>
          <a:ln>
            <a:solidFill>
              <a:srgbClr val="000000"/>
            </a:solidFill>
            <a:miter lim="800000"/>
          </a:ln>
        </p:spPr>
      </p:sp>
      <p:sp>
        <p:nvSpPr>
          <p:cNvPr id="55299" name="Rectangle 1027">
            <a:extLst>
              <a:ext uri="{FF2B5EF4-FFF2-40B4-BE49-F238E27FC236}">
                <a16:creationId xmlns:a16="http://schemas.microsoft.com/office/drawing/2014/main" id="{7496D426-6F11-B37A-86C9-5CA53E04DB7C}"/>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ln>
        </p:spPr>
        <p:txBody>
          <a:bodyPr/>
          <a:lstStyle/>
          <a:p>
            <a:r>
              <a:rPr lang="en-US">
                <a:latin typeface="Times New Roman" pitchFamily="-107" charset="0"/>
                <a:ea typeface="ＭＳ Ｐゴシック" pitchFamily="-107" charset="-128"/>
                <a:cs typeface="ＭＳ Ｐゴシック" pitchFamily="-107" charset="-128"/>
              </a:rPr>
              <a:t>It wasn’t hardly centuries ago that mankind thought the universe was unchanging. The discovery of transients has now led us to believe that the universe changes not only on month and weeks but also days, hours and minutes! </a:t>
            </a:r>
          </a:p>
          <a:p>
            <a:r>
              <a:rPr lang="en-US">
                <a:latin typeface="Times New Roman" pitchFamily="-107" charset="0"/>
                <a:ea typeface="ＭＳ Ｐゴシック" pitchFamily="-107" charset="-128"/>
                <a:cs typeface="ＭＳ Ｐゴシック" pitchFamily="-107" charset="-128"/>
              </a:rPr>
              <a:t>In Ay 1, or any introduction to cosmic explosions, two classes of optical transients are introduced - novae and supernovae. our understanding about them has grown in leaps and bounds in the past two decades.  And for good reason. They  are both easy to find and Novae are faint but plentiful, supernovae  are rare but bright. Since the time of Hubble, this curious gap has been noted, and we have asked, are there are hitherto an undiscovered class of transients? Let us quantify this gap next.</a:t>
            </a:r>
          </a:p>
        </p:txBody>
      </p:sp>
    </p:spTree>
    <p:extLst>
      <p:ext uri="{BB962C8B-B14F-4D97-AF65-F5344CB8AC3E}">
        <p14:creationId xmlns:p14="http://schemas.microsoft.com/office/powerpoint/2010/main" val="3217384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D0513E-F8DB-1740-8F7A-8004E370254D}" type="slidenum">
              <a:rPr lang="en-US" smtClean="0"/>
              <a:t>20</a:t>
            </a:fld>
            <a:endParaRPr lang="en-US"/>
          </a:p>
        </p:txBody>
      </p:sp>
    </p:spTree>
    <p:extLst>
      <p:ext uri="{BB962C8B-B14F-4D97-AF65-F5344CB8AC3E}">
        <p14:creationId xmlns:p14="http://schemas.microsoft.com/office/powerpoint/2010/main" val="434545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23334-4F99-762F-6E08-9BFDDABC8A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6D4DF5-CDC7-4F92-AC9B-205D40A2D3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8B3FB6-42CB-EC76-AC8A-E599F849C100}"/>
              </a:ext>
            </a:extLst>
          </p:cNvPr>
          <p:cNvSpPr>
            <a:spLocks noGrp="1"/>
          </p:cNvSpPr>
          <p:nvPr>
            <p:ph type="dt" sz="half" idx="10"/>
          </p:nvPr>
        </p:nvSpPr>
        <p:spPr/>
        <p:txBody>
          <a:bodyPr/>
          <a:lstStyle/>
          <a:p>
            <a:fld id="{F5767037-CC5C-4740-B84E-415710BE8BF3}" type="datetimeFigureOut">
              <a:rPr lang="en-US" smtClean="0"/>
              <a:t>5/21/26</a:t>
            </a:fld>
            <a:endParaRPr lang="en-US"/>
          </a:p>
        </p:txBody>
      </p:sp>
      <p:sp>
        <p:nvSpPr>
          <p:cNvPr id="5" name="Footer Placeholder 4">
            <a:extLst>
              <a:ext uri="{FF2B5EF4-FFF2-40B4-BE49-F238E27FC236}">
                <a16:creationId xmlns:a16="http://schemas.microsoft.com/office/drawing/2014/main" id="{5F798BD1-4314-E370-1850-4F3ECCB540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940B12-13A9-6980-E62D-C87C5DC2ED32}"/>
              </a:ext>
            </a:extLst>
          </p:cNvPr>
          <p:cNvSpPr>
            <a:spLocks noGrp="1"/>
          </p:cNvSpPr>
          <p:nvPr>
            <p:ph type="sldNum" sz="quarter" idx="12"/>
          </p:nvPr>
        </p:nvSpPr>
        <p:spPr/>
        <p:txBody>
          <a:bodyPr/>
          <a:lstStyle/>
          <a:p>
            <a:fld id="{5F34741E-C53B-AE44-AED5-4206952C1CA7}" type="slidenum">
              <a:rPr lang="en-US" smtClean="0"/>
              <a:t>‹#›</a:t>
            </a:fld>
            <a:endParaRPr lang="en-US"/>
          </a:p>
        </p:txBody>
      </p:sp>
    </p:spTree>
    <p:extLst>
      <p:ext uri="{BB962C8B-B14F-4D97-AF65-F5344CB8AC3E}">
        <p14:creationId xmlns:p14="http://schemas.microsoft.com/office/powerpoint/2010/main" val="539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3CEAC-1BAF-AAB9-90DB-156E0AD510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F0E93A-2128-601F-A471-2D8060622B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22CBE4-CAD8-0B22-E455-863225FC2270}"/>
              </a:ext>
            </a:extLst>
          </p:cNvPr>
          <p:cNvSpPr>
            <a:spLocks noGrp="1"/>
          </p:cNvSpPr>
          <p:nvPr>
            <p:ph type="dt" sz="half" idx="10"/>
          </p:nvPr>
        </p:nvSpPr>
        <p:spPr/>
        <p:txBody>
          <a:bodyPr/>
          <a:lstStyle/>
          <a:p>
            <a:fld id="{F5767037-CC5C-4740-B84E-415710BE8BF3}" type="datetimeFigureOut">
              <a:rPr lang="en-US" smtClean="0"/>
              <a:t>5/21/26</a:t>
            </a:fld>
            <a:endParaRPr lang="en-US"/>
          </a:p>
        </p:txBody>
      </p:sp>
      <p:sp>
        <p:nvSpPr>
          <p:cNvPr id="5" name="Footer Placeholder 4">
            <a:extLst>
              <a:ext uri="{FF2B5EF4-FFF2-40B4-BE49-F238E27FC236}">
                <a16:creationId xmlns:a16="http://schemas.microsoft.com/office/drawing/2014/main" id="{64BB2A06-1946-E6BC-BE75-FB38F8335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CB46D-FB59-2541-8A90-34B3365DB44A}"/>
              </a:ext>
            </a:extLst>
          </p:cNvPr>
          <p:cNvSpPr>
            <a:spLocks noGrp="1"/>
          </p:cNvSpPr>
          <p:nvPr>
            <p:ph type="sldNum" sz="quarter" idx="12"/>
          </p:nvPr>
        </p:nvSpPr>
        <p:spPr/>
        <p:txBody>
          <a:bodyPr/>
          <a:lstStyle/>
          <a:p>
            <a:fld id="{5F34741E-C53B-AE44-AED5-4206952C1CA7}" type="slidenum">
              <a:rPr lang="en-US" smtClean="0"/>
              <a:t>‹#›</a:t>
            </a:fld>
            <a:endParaRPr lang="en-US"/>
          </a:p>
        </p:txBody>
      </p:sp>
    </p:spTree>
    <p:extLst>
      <p:ext uri="{BB962C8B-B14F-4D97-AF65-F5344CB8AC3E}">
        <p14:creationId xmlns:p14="http://schemas.microsoft.com/office/powerpoint/2010/main" val="2628805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F0E8A2-EFB0-7BE9-35EE-D5BA7C4BC3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65025F-1471-90AD-6B6A-FBC4A7D8C0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2528C0-4B13-7B7B-784D-346D40736098}"/>
              </a:ext>
            </a:extLst>
          </p:cNvPr>
          <p:cNvSpPr>
            <a:spLocks noGrp="1"/>
          </p:cNvSpPr>
          <p:nvPr>
            <p:ph type="dt" sz="half" idx="10"/>
          </p:nvPr>
        </p:nvSpPr>
        <p:spPr/>
        <p:txBody>
          <a:bodyPr/>
          <a:lstStyle/>
          <a:p>
            <a:fld id="{F5767037-CC5C-4740-B84E-415710BE8BF3}" type="datetimeFigureOut">
              <a:rPr lang="en-US" smtClean="0"/>
              <a:t>5/21/26</a:t>
            </a:fld>
            <a:endParaRPr lang="en-US"/>
          </a:p>
        </p:txBody>
      </p:sp>
      <p:sp>
        <p:nvSpPr>
          <p:cNvPr id="5" name="Footer Placeholder 4">
            <a:extLst>
              <a:ext uri="{FF2B5EF4-FFF2-40B4-BE49-F238E27FC236}">
                <a16:creationId xmlns:a16="http://schemas.microsoft.com/office/drawing/2014/main" id="{9BE9E1A8-54F4-D8C4-635B-FA90D3355F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6E477E-4D20-3861-301E-D37B4029699F}"/>
              </a:ext>
            </a:extLst>
          </p:cNvPr>
          <p:cNvSpPr>
            <a:spLocks noGrp="1"/>
          </p:cNvSpPr>
          <p:nvPr>
            <p:ph type="sldNum" sz="quarter" idx="12"/>
          </p:nvPr>
        </p:nvSpPr>
        <p:spPr/>
        <p:txBody>
          <a:bodyPr/>
          <a:lstStyle/>
          <a:p>
            <a:fld id="{5F34741E-C53B-AE44-AED5-4206952C1CA7}" type="slidenum">
              <a:rPr lang="en-US" smtClean="0"/>
              <a:t>‹#›</a:t>
            </a:fld>
            <a:endParaRPr lang="en-US"/>
          </a:p>
        </p:txBody>
      </p:sp>
    </p:spTree>
    <p:extLst>
      <p:ext uri="{BB962C8B-B14F-4D97-AF65-F5344CB8AC3E}">
        <p14:creationId xmlns:p14="http://schemas.microsoft.com/office/powerpoint/2010/main" val="495212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64333" cy="5845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3"/>
          <p:cNvSpPr>
            <a:spLocks noGrp="1" noChangeArrowheads="1"/>
          </p:cNvSpPr>
          <p:nvPr>
            <p:ph type="dt" idx="10"/>
          </p:nvPr>
        </p:nvSpPr>
        <p:spPr/>
        <p:txBody>
          <a:bodyPr/>
          <a:lstStyle>
            <a:lvl1pPr>
              <a:defRPr/>
            </a:lvl1pPr>
          </a:lstStyle>
          <a:p>
            <a:pPr>
              <a:defRPr/>
            </a:pPr>
            <a:endParaRPr lang="en-GB"/>
          </a:p>
        </p:txBody>
      </p:sp>
      <p:sp>
        <p:nvSpPr>
          <p:cNvPr id="4" name="Rectangle 4"/>
          <p:cNvSpPr>
            <a:spLocks noGrp="1" noChangeArrowheads="1"/>
          </p:cNvSpPr>
          <p:nvPr>
            <p:ph type="ftr" idx="11"/>
          </p:nvPr>
        </p:nvSpPr>
        <p:spPr/>
        <p:txBody>
          <a:bodyPr/>
          <a:lstStyle>
            <a:lvl1pPr>
              <a:defRPr/>
            </a:lvl1pPr>
          </a:lstStyle>
          <a:p>
            <a:pPr>
              <a:defRPr/>
            </a:pPr>
            <a:r>
              <a:rPr lang="en-US"/>
              <a:t>46</a:t>
            </a:r>
            <a:endParaRPr lang="en-GB"/>
          </a:p>
        </p:txBody>
      </p:sp>
      <p:sp>
        <p:nvSpPr>
          <p:cNvPr id="5" name="Rectangle 5"/>
          <p:cNvSpPr>
            <a:spLocks noGrp="1" noChangeArrowheads="1"/>
          </p:cNvSpPr>
          <p:nvPr>
            <p:ph type="sldNum" idx="12"/>
          </p:nvPr>
        </p:nvSpPr>
        <p:spPr/>
        <p:txBody>
          <a:bodyPr/>
          <a:lstStyle>
            <a:lvl1pPr>
              <a:defRPr/>
            </a:lvl1pPr>
          </a:lstStyle>
          <a:p>
            <a:pPr>
              <a:defRPr/>
            </a:pPr>
            <a:fld id="{793685AC-106F-DF4E-BBBE-8189102460B2}" type="slidenum">
              <a:rPr lang="he-IL"/>
              <a:pPr>
                <a:defRPr/>
              </a:pPr>
              <a:t>‹#›</a:t>
            </a:fld>
            <a:endParaRPr lang="en-GB"/>
          </a:p>
        </p:txBody>
      </p:sp>
    </p:spTree>
    <p:extLst>
      <p:ext uri="{BB962C8B-B14F-4D97-AF65-F5344CB8AC3E}">
        <p14:creationId xmlns:p14="http://schemas.microsoft.com/office/powerpoint/2010/main" val="4171296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srcRect l="-41" t="1910" r="148" b="13061"/>
          <a:stretch/>
        </p:blipFill>
        <p:spPr>
          <a:xfrm>
            <a:off x="-36000" y="-36000"/>
            <a:ext cx="12240000" cy="6948000"/>
          </a:xfrm>
          <a:prstGeom prst="rect">
            <a:avLst/>
          </a:prstGeom>
          <a:blipFill dpi="0" rotWithShape="1">
            <a:blip r:embed="rId3">
              <a:alphaModFix amt="1000"/>
            </a:blip>
            <a:srcRect/>
            <a:tile tx="0" ty="0" sx="100000" sy="100000" flip="none" algn="tl"/>
          </a:blipFill>
          <a:effectLst>
            <a:softEdge rad="0"/>
          </a:effectLst>
        </p:spPr>
      </p:pic>
      <p:sp>
        <p:nvSpPr>
          <p:cNvPr id="11" name="Rectangle 10">
            <a:extLst>
              <a:ext uri="{FF2B5EF4-FFF2-40B4-BE49-F238E27FC236}">
                <a16:creationId xmlns:a16="http://schemas.microsoft.com/office/drawing/2014/main" id="{A9C750F8-3878-7845-9881-36C8BDB681C9}"/>
              </a:ext>
            </a:extLst>
          </p:cNvPr>
          <p:cNvSpPr/>
          <p:nvPr userDrawn="1"/>
        </p:nvSpPr>
        <p:spPr>
          <a:xfrm>
            <a:off x="-35052" y="-36000"/>
            <a:ext cx="12251436" cy="6948000"/>
          </a:xfrm>
          <a:prstGeom prst="rect">
            <a:avLst/>
          </a:prstGeom>
          <a:solidFill>
            <a:srgbClr val="01082D">
              <a:alpha val="37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533401" y="1698172"/>
            <a:ext cx="11218336" cy="2656114"/>
          </a:xfrm>
          <a:prstGeom prst="rect">
            <a:avLst/>
          </a:prstGeom>
          <a:noFill/>
          <a:ln w="1270">
            <a:solidFill>
              <a:schemeClr val="bg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24587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568">
          <p15:clr>
            <a:srgbClr val="FBAE40"/>
          </p15:clr>
        </p15:guide>
        <p15:guide id="2" pos="3840">
          <p15:clr>
            <a:srgbClr val="FBAE40"/>
          </p15:clr>
        </p15:guide>
        <p15:guide id="3" orient="horz" pos="309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6FE7A-37E0-77EB-E102-554C21693B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8BA871-4E48-1479-D9AC-49B2EFE057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8E7253-6ED2-AA21-D77B-334D919A1F07}"/>
              </a:ext>
            </a:extLst>
          </p:cNvPr>
          <p:cNvSpPr>
            <a:spLocks noGrp="1"/>
          </p:cNvSpPr>
          <p:nvPr>
            <p:ph type="dt" sz="half" idx="10"/>
          </p:nvPr>
        </p:nvSpPr>
        <p:spPr/>
        <p:txBody>
          <a:bodyPr/>
          <a:lstStyle/>
          <a:p>
            <a:fld id="{F5767037-CC5C-4740-B84E-415710BE8BF3}" type="datetimeFigureOut">
              <a:rPr lang="en-US" smtClean="0"/>
              <a:t>5/21/26</a:t>
            </a:fld>
            <a:endParaRPr lang="en-US"/>
          </a:p>
        </p:txBody>
      </p:sp>
      <p:sp>
        <p:nvSpPr>
          <p:cNvPr id="5" name="Footer Placeholder 4">
            <a:extLst>
              <a:ext uri="{FF2B5EF4-FFF2-40B4-BE49-F238E27FC236}">
                <a16:creationId xmlns:a16="http://schemas.microsoft.com/office/drawing/2014/main" id="{F5267221-0126-E680-F020-854C44A6DE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70693-50C5-71B3-78CF-F6FDB0E89198}"/>
              </a:ext>
            </a:extLst>
          </p:cNvPr>
          <p:cNvSpPr>
            <a:spLocks noGrp="1"/>
          </p:cNvSpPr>
          <p:nvPr>
            <p:ph type="sldNum" sz="quarter" idx="12"/>
          </p:nvPr>
        </p:nvSpPr>
        <p:spPr/>
        <p:txBody>
          <a:bodyPr/>
          <a:lstStyle/>
          <a:p>
            <a:fld id="{5F34741E-C53B-AE44-AED5-4206952C1CA7}" type="slidenum">
              <a:rPr lang="en-US" smtClean="0"/>
              <a:t>‹#›</a:t>
            </a:fld>
            <a:endParaRPr lang="en-US"/>
          </a:p>
        </p:txBody>
      </p:sp>
    </p:spTree>
    <p:extLst>
      <p:ext uri="{BB962C8B-B14F-4D97-AF65-F5344CB8AC3E}">
        <p14:creationId xmlns:p14="http://schemas.microsoft.com/office/powerpoint/2010/main" val="2982332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8907E-AA70-D913-5FE5-0F249624E3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E4BD0C-653F-523D-87BD-EB9581F83A1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EB238F-0DDE-F9B7-83E1-7D9251253183}"/>
              </a:ext>
            </a:extLst>
          </p:cNvPr>
          <p:cNvSpPr>
            <a:spLocks noGrp="1"/>
          </p:cNvSpPr>
          <p:nvPr>
            <p:ph type="dt" sz="half" idx="10"/>
          </p:nvPr>
        </p:nvSpPr>
        <p:spPr/>
        <p:txBody>
          <a:bodyPr/>
          <a:lstStyle/>
          <a:p>
            <a:fld id="{F5767037-CC5C-4740-B84E-415710BE8BF3}" type="datetimeFigureOut">
              <a:rPr lang="en-US" smtClean="0"/>
              <a:t>5/21/26</a:t>
            </a:fld>
            <a:endParaRPr lang="en-US"/>
          </a:p>
        </p:txBody>
      </p:sp>
      <p:sp>
        <p:nvSpPr>
          <p:cNvPr id="5" name="Footer Placeholder 4">
            <a:extLst>
              <a:ext uri="{FF2B5EF4-FFF2-40B4-BE49-F238E27FC236}">
                <a16:creationId xmlns:a16="http://schemas.microsoft.com/office/drawing/2014/main" id="{0AF7F048-7EBD-CBAA-187E-7FD77C127E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656A9B-FDD4-69D8-EF76-E9616518BD29}"/>
              </a:ext>
            </a:extLst>
          </p:cNvPr>
          <p:cNvSpPr>
            <a:spLocks noGrp="1"/>
          </p:cNvSpPr>
          <p:nvPr>
            <p:ph type="sldNum" sz="quarter" idx="12"/>
          </p:nvPr>
        </p:nvSpPr>
        <p:spPr/>
        <p:txBody>
          <a:bodyPr/>
          <a:lstStyle/>
          <a:p>
            <a:fld id="{5F34741E-C53B-AE44-AED5-4206952C1CA7}" type="slidenum">
              <a:rPr lang="en-US" smtClean="0"/>
              <a:t>‹#›</a:t>
            </a:fld>
            <a:endParaRPr lang="en-US"/>
          </a:p>
        </p:txBody>
      </p:sp>
    </p:spTree>
    <p:extLst>
      <p:ext uri="{BB962C8B-B14F-4D97-AF65-F5344CB8AC3E}">
        <p14:creationId xmlns:p14="http://schemas.microsoft.com/office/powerpoint/2010/main" val="1423059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292A9-86B8-78FF-61B3-6133C07728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172BF7-C255-513A-5AAC-AA722FB081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2523EB-51BE-4902-3059-065317EC0D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A8F6AA-EEC9-5705-1116-3D995B12BDBE}"/>
              </a:ext>
            </a:extLst>
          </p:cNvPr>
          <p:cNvSpPr>
            <a:spLocks noGrp="1"/>
          </p:cNvSpPr>
          <p:nvPr>
            <p:ph type="dt" sz="half" idx="10"/>
          </p:nvPr>
        </p:nvSpPr>
        <p:spPr/>
        <p:txBody>
          <a:bodyPr/>
          <a:lstStyle/>
          <a:p>
            <a:fld id="{F5767037-CC5C-4740-B84E-415710BE8BF3}" type="datetimeFigureOut">
              <a:rPr lang="en-US" smtClean="0"/>
              <a:t>5/21/26</a:t>
            </a:fld>
            <a:endParaRPr lang="en-US"/>
          </a:p>
        </p:txBody>
      </p:sp>
      <p:sp>
        <p:nvSpPr>
          <p:cNvPr id="6" name="Footer Placeholder 5">
            <a:extLst>
              <a:ext uri="{FF2B5EF4-FFF2-40B4-BE49-F238E27FC236}">
                <a16:creationId xmlns:a16="http://schemas.microsoft.com/office/drawing/2014/main" id="{2BB77639-A566-7298-2201-609ECD93C3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E30280-78FF-0E4D-B206-5BC1A58D9C3B}"/>
              </a:ext>
            </a:extLst>
          </p:cNvPr>
          <p:cNvSpPr>
            <a:spLocks noGrp="1"/>
          </p:cNvSpPr>
          <p:nvPr>
            <p:ph type="sldNum" sz="quarter" idx="12"/>
          </p:nvPr>
        </p:nvSpPr>
        <p:spPr/>
        <p:txBody>
          <a:bodyPr/>
          <a:lstStyle/>
          <a:p>
            <a:fld id="{5F34741E-C53B-AE44-AED5-4206952C1CA7}" type="slidenum">
              <a:rPr lang="en-US" smtClean="0"/>
              <a:t>‹#›</a:t>
            </a:fld>
            <a:endParaRPr lang="en-US"/>
          </a:p>
        </p:txBody>
      </p:sp>
    </p:spTree>
    <p:extLst>
      <p:ext uri="{BB962C8B-B14F-4D97-AF65-F5344CB8AC3E}">
        <p14:creationId xmlns:p14="http://schemas.microsoft.com/office/powerpoint/2010/main" val="3919821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D8C8D-A51B-D6F9-8D8A-17E636FBAC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F9C0A5-81D3-B980-E6D5-19887A0580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72A990-9734-73FB-18BA-4EE4D5E2CA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917FC6-4E2B-5F5F-C650-F87A3B0ADF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C6096B-D515-F997-952B-50C1B4258A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E87147-8D8F-F57A-DD3A-AC89E1B5C58D}"/>
              </a:ext>
            </a:extLst>
          </p:cNvPr>
          <p:cNvSpPr>
            <a:spLocks noGrp="1"/>
          </p:cNvSpPr>
          <p:nvPr>
            <p:ph type="dt" sz="half" idx="10"/>
          </p:nvPr>
        </p:nvSpPr>
        <p:spPr/>
        <p:txBody>
          <a:bodyPr/>
          <a:lstStyle/>
          <a:p>
            <a:fld id="{F5767037-CC5C-4740-B84E-415710BE8BF3}" type="datetimeFigureOut">
              <a:rPr lang="en-US" smtClean="0"/>
              <a:t>5/21/26</a:t>
            </a:fld>
            <a:endParaRPr lang="en-US"/>
          </a:p>
        </p:txBody>
      </p:sp>
      <p:sp>
        <p:nvSpPr>
          <p:cNvPr id="8" name="Footer Placeholder 7">
            <a:extLst>
              <a:ext uri="{FF2B5EF4-FFF2-40B4-BE49-F238E27FC236}">
                <a16:creationId xmlns:a16="http://schemas.microsoft.com/office/drawing/2014/main" id="{3A75745A-9BB4-0931-7069-260E144059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857B29-00E3-7E86-818E-510A09E5DD93}"/>
              </a:ext>
            </a:extLst>
          </p:cNvPr>
          <p:cNvSpPr>
            <a:spLocks noGrp="1"/>
          </p:cNvSpPr>
          <p:nvPr>
            <p:ph type="sldNum" sz="quarter" idx="12"/>
          </p:nvPr>
        </p:nvSpPr>
        <p:spPr/>
        <p:txBody>
          <a:bodyPr/>
          <a:lstStyle/>
          <a:p>
            <a:fld id="{5F34741E-C53B-AE44-AED5-4206952C1CA7}" type="slidenum">
              <a:rPr lang="en-US" smtClean="0"/>
              <a:t>‹#›</a:t>
            </a:fld>
            <a:endParaRPr lang="en-US"/>
          </a:p>
        </p:txBody>
      </p:sp>
    </p:spTree>
    <p:extLst>
      <p:ext uri="{BB962C8B-B14F-4D97-AF65-F5344CB8AC3E}">
        <p14:creationId xmlns:p14="http://schemas.microsoft.com/office/powerpoint/2010/main" val="838914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E2982-138F-17D2-E4F7-B1C8418706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60BE0A-92AD-3F91-CD56-5355FF711A84}"/>
              </a:ext>
            </a:extLst>
          </p:cNvPr>
          <p:cNvSpPr>
            <a:spLocks noGrp="1"/>
          </p:cNvSpPr>
          <p:nvPr>
            <p:ph type="dt" sz="half" idx="10"/>
          </p:nvPr>
        </p:nvSpPr>
        <p:spPr/>
        <p:txBody>
          <a:bodyPr/>
          <a:lstStyle/>
          <a:p>
            <a:fld id="{F5767037-CC5C-4740-B84E-415710BE8BF3}" type="datetimeFigureOut">
              <a:rPr lang="en-US" smtClean="0"/>
              <a:t>5/21/26</a:t>
            </a:fld>
            <a:endParaRPr lang="en-US"/>
          </a:p>
        </p:txBody>
      </p:sp>
      <p:sp>
        <p:nvSpPr>
          <p:cNvPr id="4" name="Footer Placeholder 3">
            <a:extLst>
              <a:ext uri="{FF2B5EF4-FFF2-40B4-BE49-F238E27FC236}">
                <a16:creationId xmlns:a16="http://schemas.microsoft.com/office/drawing/2014/main" id="{BA05935F-52FA-F82E-E8D6-2F1A289DE2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E911C8-281D-98CB-13A6-550268FA4A42}"/>
              </a:ext>
            </a:extLst>
          </p:cNvPr>
          <p:cNvSpPr>
            <a:spLocks noGrp="1"/>
          </p:cNvSpPr>
          <p:nvPr>
            <p:ph type="sldNum" sz="quarter" idx="12"/>
          </p:nvPr>
        </p:nvSpPr>
        <p:spPr/>
        <p:txBody>
          <a:bodyPr/>
          <a:lstStyle/>
          <a:p>
            <a:fld id="{5F34741E-C53B-AE44-AED5-4206952C1CA7}" type="slidenum">
              <a:rPr lang="en-US" smtClean="0"/>
              <a:t>‹#›</a:t>
            </a:fld>
            <a:endParaRPr lang="en-US"/>
          </a:p>
        </p:txBody>
      </p:sp>
    </p:spTree>
    <p:extLst>
      <p:ext uri="{BB962C8B-B14F-4D97-AF65-F5344CB8AC3E}">
        <p14:creationId xmlns:p14="http://schemas.microsoft.com/office/powerpoint/2010/main" val="4118883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D60A64-3A2B-1576-C6A7-BD35D7C33C3D}"/>
              </a:ext>
            </a:extLst>
          </p:cNvPr>
          <p:cNvSpPr>
            <a:spLocks noGrp="1"/>
          </p:cNvSpPr>
          <p:nvPr>
            <p:ph type="dt" sz="half" idx="10"/>
          </p:nvPr>
        </p:nvSpPr>
        <p:spPr/>
        <p:txBody>
          <a:bodyPr/>
          <a:lstStyle/>
          <a:p>
            <a:fld id="{F5767037-CC5C-4740-B84E-415710BE8BF3}" type="datetimeFigureOut">
              <a:rPr lang="en-US" smtClean="0"/>
              <a:t>5/21/26</a:t>
            </a:fld>
            <a:endParaRPr lang="en-US"/>
          </a:p>
        </p:txBody>
      </p:sp>
      <p:sp>
        <p:nvSpPr>
          <p:cNvPr id="3" name="Footer Placeholder 2">
            <a:extLst>
              <a:ext uri="{FF2B5EF4-FFF2-40B4-BE49-F238E27FC236}">
                <a16:creationId xmlns:a16="http://schemas.microsoft.com/office/drawing/2014/main" id="{40D62BF3-02DD-FAC0-6D4A-DEE3245959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EC4FF9-81D9-6FE6-A8BE-919B3804B8C2}"/>
              </a:ext>
            </a:extLst>
          </p:cNvPr>
          <p:cNvSpPr>
            <a:spLocks noGrp="1"/>
          </p:cNvSpPr>
          <p:nvPr>
            <p:ph type="sldNum" sz="quarter" idx="12"/>
          </p:nvPr>
        </p:nvSpPr>
        <p:spPr/>
        <p:txBody>
          <a:bodyPr/>
          <a:lstStyle/>
          <a:p>
            <a:fld id="{5F34741E-C53B-AE44-AED5-4206952C1CA7}" type="slidenum">
              <a:rPr lang="en-US" smtClean="0"/>
              <a:t>‹#›</a:t>
            </a:fld>
            <a:endParaRPr lang="en-US"/>
          </a:p>
        </p:txBody>
      </p:sp>
    </p:spTree>
    <p:extLst>
      <p:ext uri="{BB962C8B-B14F-4D97-AF65-F5344CB8AC3E}">
        <p14:creationId xmlns:p14="http://schemas.microsoft.com/office/powerpoint/2010/main" val="3404906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2802A-B5EE-D9A2-5B84-CE912B5122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561B9C-E0D7-6E74-7864-724018871B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1831A8-3450-2F06-D043-6909321602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50B027-5866-E483-5D11-883196C43C0B}"/>
              </a:ext>
            </a:extLst>
          </p:cNvPr>
          <p:cNvSpPr>
            <a:spLocks noGrp="1"/>
          </p:cNvSpPr>
          <p:nvPr>
            <p:ph type="dt" sz="half" idx="10"/>
          </p:nvPr>
        </p:nvSpPr>
        <p:spPr/>
        <p:txBody>
          <a:bodyPr/>
          <a:lstStyle/>
          <a:p>
            <a:fld id="{F5767037-CC5C-4740-B84E-415710BE8BF3}" type="datetimeFigureOut">
              <a:rPr lang="en-US" smtClean="0"/>
              <a:t>5/21/26</a:t>
            </a:fld>
            <a:endParaRPr lang="en-US"/>
          </a:p>
        </p:txBody>
      </p:sp>
      <p:sp>
        <p:nvSpPr>
          <p:cNvPr id="6" name="Footer Placeholder 5">
            <a:extLst>
              <a:ext uri="{FF2B5EF4-FFF2-40B4-BE49-F238E27FC236}">
                <a16:creationId xmlns:a16="http://schemas.microsoft.com/office/drawing/2014/main" id="{264DE115-3F39-73BA-9CE5-CC86A14AC1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048E0-3BA7-6997-B1CB-1D3CE82CA7AE}"/>
              </a:ext>
            </a:extLst>
          </p:cNvPr>
          <p:cNvSpPr>
            <a:spLocks noGrp="1"/>
          </p:cNvSpPr>
          <p:nvPr>
            <p:ph type="sldNum" sz="quarter" idx="12"/>
          </p:nvPr>
        </p:nvSpPr>
        <p:spPr/>
        <p:txBody>
          <a:bodyPr/>
          <a:lstStyle/>
          <a:p>
            <a:fld id="{5F34741E-C53B-AE44-AED5-4206952C1CA7}" type="slidenum">
              <a:rPr lang="en-US" smtClean="0"/>
              <a:t>‹#›</a:t>
            </a:fld>
            <a:endParaRPr lang="en-US"/>
          </a:p>
        </p:txBody>
      </p:sp>
    </p:spTree>
    <p:extLst>
      <p:ext uri="{BB962C8B-B14F-4D97-AF65-F5344CB8AC3E}">
        <p14:creationId xmlns:p14="http://schemas.microsoft.com/office/powerpoint/2010/main" val="2903767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0D55E-159E-3D51-673D-DD0D64D8F8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958D7B-6CE8-2DBF-30D0-A5282638BA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B89258-9E62-233B-D933-09F05883F1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C2FCAC-D3FC-C5A8-1BA9-330BE62202FC}"/>
              </a:ext>
            </a:extLst>
          </p:cNvPr>
          <p:cNvSpPr>
            <a:spLocks noGrp="1"/>
          </p:cNvSpPr>
          <p:nvPr>
            <p:ph type="dt" sz="half" idx="10"/>
          </p:nvPr>
        </p:nvSpPr>
        <p:spPr/>
        <p:txBody>
          <a:bodyPr/>
          <a:lstStyle/>
          <a:p>
            <a:fld id="{F5767037-CC5C-4740-B84E-415710BE8BF3}" type="datetimeFigureOut">
              <a:rPr lang="en-US" smtClean="0"/>
              <a:t>5/21/26</a:t>
            </a:fld>
            <a:endParaRPr lang="en-US"/>
          </a:p>
        </p:txBody>
      </p:sp>
      <p:sp>
        <p:nvSpPr>
          <p:cNvPr id="6" name="Footer Placeholder 5">
            <a:extLst>
              <a:ext uri="{FF2B5EF4-FFF2-40B4-BE49-F238E27FC236}">
                <a16:creationId xmlns:a16="http://schemas.microsoft.com/office/drawing/2014/main" id="{1546102B-7BA0-4D77-AEE7-9E1B527980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0E5144-B5CA-8A8E-151A-842CD58BFAE1}"/>
              </a:ext>
            </a:extLst>
          </p:cNvPr>
          <p:cNvSpPr>
            <a:spLocks noGrp="1"/>
          </p:cNvSpPr>
          <p:nvPr>
            <p:ph type="sldNum" sz="quarter" idx="12"/>
          </p:nvPr>
        </p:nvSpPr>
        <p:spPr/>
        <p:txBody>
          <a:bodyPr/>
          <a:lstStyle/>
          <a:p>
            <a:fld id="{5F34741E-C53B-AE44-AED5-4206952C1CA7}" type="slidenum">
              <a:rPr lang="en-US" smtClean="0"/>
              <a:t>‹#›</a:t>
            </a:fld>
            <a:endParaRPr lang="en-US"/>
          </a:p>
        </p:txBody>
      </p:sp>
    </p:spTree>
    <p:extLst>
      <p:ext uri="{BB962C8B-B14F-4D97-AF65-F5344CB8AC3E}">
        <p14:creationId xmlns:p14="http://schemas.microsoft.com/office/powerpoint/2010/main" val="3024289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6912AA-067F-9109-72BE-CF5DC84B10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2C0780-D16D-83D3-75D6-6C0B252B60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89071C-FB1F-DEFC-B29A-7BB6B4D002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767037-CC5C-4740-B84E-415710BE8BF3}" type="datetimeFigureOut">
              <a:rPr lang="en-US" smtClean="0"/>
              <a:t>5/21/26</a:t>
            </a:fld>
            <a:endParaRPr lang="en-US"/>
          </a:p>
        </p:txBody>
      </p:sp>
      <p:sp>
        <p:nvSpPr>
          <p:cNvPr id="5" name="Footer Placeholder 4">
            <a:extLst>
              <a:ext uri="{FF2B5EF4-FFF2-40B4-BE49-F238E27FC236}">
                <a16:creationId xmlns:a16="http://schemas.microsoft.com/office/drawing/2014/main" id="{3BF7BDB7-E583-104F-E350-F9BB68B788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E75B926-470E-0475-A905-7CFCCCB4D3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F34741E-C53B-AE44-AED5-4206952C1CA7}" type="slidenum">
              <a:rPr lang="en-US" smtClean="0"/>
              <a:t>‹#›</a:t>
            </a:fld>
            <a:endParaRPr lang="en-US"/>
          </a:p>
        </p:txBody>
      </p:sp>
    </p:spTree>
    <p:extLst>
      <p:ext uri="{BB962C8B-B14F-4D97-AF65-F5344CB8AC3E}">
        <p14:creationId xmlns:p14="http://schemas.microsoft.com/office/powerpoint/2010/main" val="457672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9756E-FBFE-D029-2088-7C401CD45CDB}"/>
              </a:ext>
            </a:extLst>
          </p:cNvPr>
          <p:cNvSpPr>
            <a:spLocks noGrp="1"/>
          </p:cNvSpPr>
          <p:nvPr>
            <p:ph type="ctrTitle"/>
          </p:nvPr>
        </p:nvSpPr>
        <p:spPr/>
        <p:txBody>
          <a:bodyPr/>
          <a:lstStyle/>
          <a:p>
            <a:r>
              <a:rPr lang="en-US" dirty="0"/>
              <a:t>Ay215: Lecture 16</a:t>
            </a:r>
          </a:p>
        </p:txBody>
      </p:sp>
      <p:sp>
        <p:nvSpPr>
          <p:cNvPr id="3" name="Subtitle 2">
            <a:extLst>
              <a:ext uri="{FF2B5EF4-FFF2-40B4-BE49-F238E27FC236}">
                <a16:creationId xmlns:a16="http://schemas.microsoft.com/office/drawing/2014/main" id="{19F60D4A-8ACD-8513-8D5E-8D72A1D07F1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94328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11101F-9D57-2253-D6E8-5D77D2563E02}"/>
              </a:ext>
            </a:extLst>
          </p:cNvPr>
          <p:cNvPicPr>
            <a:picLocks noChangeAspect="1"/>
          </p:cNvPicPr>
          <p:nvPr/>
        </p:nvPicPr>
        <p:blipFill>
          <a:blip r:embed="rId2"/>
          <a:stretch>
            <a:fillRect/>
          </a:stretch>
        </p:blipFill>
        <p:spPr>
          <a:xfrm>
            <a:off x="3568764" y="0"/>
            <a:ext cx="5054472" cy="6858000"/>
          </a:xfrm>
          <a:prstGeom prst="rect">
            <a:avLst/>
          </a:prstGeom>
        </p:spPr>
      </p:pic>
    </p:spTree>
    <p:extLst>
      <p:ext uri="{BB962C8B-B14F-4D97-AF65-F5344CB8AC3E}">
        <p14:creationId xmlns:p14="http://schemas.microsoft.com/office/powerpoint/2010/main" val="3670944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1746E8-E213-3B7B-0C81-2B90FA418EA1}"/>
              </a:ext>
            </a:extLst>
          </p:cNvPr>
          <p:cNvPicPr>
            <a:picLocks noChangeAspect="1"/>
          </p:cNvPicPr>
          <p:nvPr/>
        </p:nvPicPr>
        <p:blipFill>
          <a:blip r:embed="rId2"/>
          <a:stretch>
            <a:fillRect/>
          </a:stretch>
        </p:blipFill>
        <p:spPr>
          <a:xfrm>
            <a:off x="2056994" y="569422"/>
            <a:ext cx="7579044" cy="5719156"/>
          </a:xfrm>
          <a:prstGeom prst="rect">
            <a:avLst/>
          </a:prstGeom>
        </p:spPr>
      </p:pic>
    </p:spTree>
    <p:extLst>
      <p:ext uri="{BB962C8B-B14F-4D97-AF65-F5344CB8AC3E}">
        <p14:creationId xmlns:p14="http://schemas.microsoft.com/office/powerpoint/2010/main" val="1201656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2A5C1E-6611-5E1B-4A57-671079597EB7}"/>
              </a:ext>
            </a:extLst>
          </p:cNvPr>
          <p:cNvPicPr>
            <a:picLocks noChangeAspect="1"/>
          </p:cNvPicPr>
          <p:nvPr/>
        </p:nvPicPr>
        <p:blipFill>
          <a:blip r:embed="rId2"/>
          <a:stretch>
            <a:fillRect/>
          </a:stretch>
        </p:blipFill>
        <p:spPr>
          <a:xfrm>
            <a:off x="-26895" y="1047088"/>
            <a:ext cx="5933396" cy="4711161"/>
          </a:xfrm>
          <a:prstGeom prst="rect">
            <a:avLst/>
          </a:prstGeom>
        </p:spPr>
      </p:pic>
      <p:sp>
        <p:nvSpPr>
          <p:cNvPr id="5" name="TextBox 4">
            <a:extLst>
              <a:ext uri="{FF2B5EF4-FFF2-40B4-BE49-F238E27FC236}">
                <a16:creationId xmlns:a16="http://schemas.microsoft.com/office/drawing/2014/main" id="{993607DD-DADA-3870-6359-D5BBF0CAD80E}"/>
              </a:ext>
            </a:extLst>
          </p:cNvPr>
          <p:cNvSpPr txBox="1"/>
          <p:nvPr/>
        </p:nvSpPr>
        <p:spPr>
          <a:xfrm>
            <a:off x="5999720" y="1369856"/>
            <a:ext cx="6096000" cy="3785652"/>
          </a:xfrm>
          <a:prstGeom prst="rect">
            <a:avLst/>
          </a:prstGeom>
          <a:noFill/>
        </p:spPr>
        <p:txBody>
          <a:bodyPr wrap="square">
            <a:spAutoFit/>
          </a:bodyPr>
          <a:lstStyle/>
          <a:p>
            <a:pPr marL="0" marR="0">
              <a:buNone/>
            </a:pPr>
            <a:r>
              <a:rPr lang="en-US" sz="2000" i="1" dirty="0">
                <a:effectLst/>
                <a:latin typeface="CMR12"/>
                <a:ea typeface="Times New Roman" panose="02020603050405020304" pitchFamily="18" charset="0"/>
              </a:rPr>
              <a:t>“The distinctive physical parameters (relative to novae and supernovae) and the potential connection to a fundamental stellar process (merger)</a:t>
            </a:r>
            <a:r>
              <a:rPr lang="en-US" sz="1100" i="1" dirty="0">
                <a:effectLst/>
                <a:latin typeface="CMR8"/>
                <a:ea typeface="Times New Roman" panose="02020603050405020304" pitchFamily="18" charset="0"/>
              </a:rPr>
              <a:t> </a:t>
            </a:r>
            <a:r>
              <a:rPr lang="en-US" sz="2000" i="1" dirty="0">
                <a:effectLst/>
                <a:latin typeface="CMR12"/>
                <a:ea typeface="Times New Roman" panose="02020603050405020304" pitchFamily="18" charset="0"/>
              </a:rPr>
              <a:t>may warrant coining a name</a:t>
            </a:r>
            <a:r>
              <a:rPr lang="en-US" sz="2000" i="1" dirty="0">
                <a:solidFill>
                  <a:srgbClr val="FF0000"/>
                </a:solidFill>
                <a:effectLst/>
                <a:latin typeface="CMR12"/>
                <a:ea typeface="Times New Roman" panose="02020603050405020304" pitchFamily="18" charset="0"/>
              </a:rPr>
              <a:t>. </a:t>
            </a:r>
            <a:r>
              <a:rPr lang="en-US" sz="2000" i="1" dirty="0">
                <a:solidFill>
                  <a:schemeClr val="accent1">
                    <a:lumMod val="60000"/>
                    <a:lumOff val="40000"/>
                  </a:schemeClr>
                </a:solidFill>
                <a:effectLst/>
                <a:latin typeface="CMR12"/>
                <a:ea typeface="Times New Roman" panose="02020603050405020304" pitchFamily="18" charset="0"/>
              </a:rPr>
              <a:t>We suggest the simple name </a:t>
            </a:r>
            <a:r>
              <a:rPr lang="en-US" sz="2000" i="1" dirty="0">
                <a:solidFill>
                  <a:srgbClr val="FF0000"/>
                </a:solidFill>
                <a:effectLst/>
                <a:latin typeface="CMTI12"/>
                <a:ea typeface="Times New Roman" panose="02020603050405020304" pitchFamily="18" charset="0"/>
              </a:rPr>
              <a:t>luminous red nova </a:t>
            </a:r>
            <a:r>
              <a:rPr lang="en-US" sz="2000" i="1" dirty="0">
                <a:effectLst/>
                <a:latin typeface="CMR12"/>
                <a:ea typeface="Times New Roman" panose="02020603050405020304" pitchFamily="18" charset="0"/>
              </a:rPr>
              <a:t>with the adjectives highlighting the principal characteristics of M85 OT2006-1. Statistics (including especially the nature of the host galaxies) and follow up studies would help astronomers unravel the origin of these enigmatic transients and also study the physics of hyper-Eddington sources</a:t>
            </a:r>
            <a:r>
              <a:rPr lang="en-US" sz="2000" i="1" dirty="0">
                <a:latin typeface="CMR12"/>
                <a:ea typeface="Times New Roman" panose="02020603050405020304" pitchFamily="18" charset="0"/>
              </a:rPr>
              <a:t>” </a:t>
            </a:r>
          </a:p>
          <a:p>
            <a:pPr marL="0" marR="0">
              <a:buNone/>
            </a:pPr>
            <a:endParaRPr lang="en-US" sz="2000" i="1" dirty="0">
              <a:effectLst/>
              <a:latin typeface="CMR12"/>
              <a:ea typeface="Times New Roman" panose="02020603050405020304" pitchFamily="18" charset="0"/>
            </a:endParaRPr>
          </a:p>
          <a:p>
            <a:pPr marL="0" marR="0">
              <a:buNone/>
            </a:pPr>
            <a:r>
              <a:rPr lang="en-US" sz="2000" dirty="0">
                <a:latin typeface="CMR12"/>
                <a:ea typeface="Times New Roman" panose="02020603050405020304" pitchFamily="18" charset="0"/>
              </a:rPr>
              <a:t>Kulkarni et al. (2007)</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66747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54D1A-EC4F-9B79-4130-6536994C884D}"/>
              </a:ext>
            </a:extLst>
          </p:cNvPr>
          <p:cNvSpPr>
            <a:spLocks noGrp="1"/>
          </p:cNvSpPr>
          <p:nvPr>
            <p:ph type="title"/>
          </p:nvPr>
        </p:nvSpPr>
        <p:spPr/>
        <p:txBody>
          <a:bodyPr/>
          <a:lstStyle/>
          <a:p>
            <a:r>
              <a:rPr lang="en-US" dirty="0"/>
              <a:t>Caught in the act!</a:t>
            </a:r>
          </a:p>
        </p:txBody>
      </p:sp>
      <p:sp>
        <p:nvSpPr>
          <p:cNvPr id="3" name="Text Placeholder 2">
            <a:extLst>
              <a:ext uri="{FF2B5EF4-FFF2-40B4-BE49-F238E27FC236}">
                <a16:creationId xmlns:a16="http://schemas.microsoft.com/office/drawing/2014/main" id="{75D1DE02-39F3-EE4E-12A4-BE1721DF2D0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58169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3C36CC-37AB-CC46-4A36-4EBECFD26030}"/>
              </a:ext>
            </a:extLst>
          </p:cNvPr>
          <p:cNvPicPr>
            <a:picLocks noChangeAspect="1"/>
          </p:cNvPicPr>
          <p:nvPr/>
        </p:nvPicPr>
        <p:blipFill>
          <a:blip r:embed="rId2"/>
          <a:stretch>
            <a:fillRect/>
          </a:stretch>
        </p:blipFill>
        <p:spPr>
          <a:xfrm>
            <a:off x="748262" y="1429003"/>
            <a:ext cx="4910166" cy="4938797"/>
          </a:xfrm>
          <a:prstGeom prst="rect">
            <a:avLst/>
          </a:prstGeom>
        </p:spPr>
      </p:pic>
      <p:pic>
        <p:nvPicPr>
          <p:cNvPr id="4" name="Picture 3">
            <a:extLst>
              <a:ext uri="{FF2B5EF4-FFF2-40B4-BE49-F238E27FC236}">
                <a16:creationId xmlns:a16="http://schemas.microsoft.com/office/drawing/2014/main" id="{BF17DA0A-93D1-44E7-2345-81C4A54719A7}"/>
              </a:ext>
            </a:extLst>
          </p:cNvPr>
          <p:cNvPicPr>
            <a:picLocks noChangeAspect="1"/>
          </p:cNvPicPr>
          <p:nvPr/>
        </p:nvPicPr>
        <p:blipFill>
          <a:blip r:embed="rId3"/>
          <a:stretch>
            <a:fillRect/>
          </a:stretch>
        </p:blipFill>
        <p:spPr>
          <a:xfrm>
            <a:off x="6533573" y="1213655"/>
            <a:ext cx="5559915" cy="5203241"/>
          </a:xfrm>
          <a:prstGeom prst="rect">
            <a:avLst/>
          </a:prstGeom>
        </p:spPr>
      </p:pic>
      <p:sp>
        <p:nvSpPr>
          <p:cNvPr id="5" name="TextBox 4">
            <a:extLst>
              <a:ext uri="{FF2B5EF4-FFF2-40B4-BE49-F238E27FC236}">
                <a16:creationId xmlns:a16="http://schemas.microsoft.com/office/drawing/2014/main" id="{CA76C9ED-8B53-06E6-6BE3-AD428899D0A6}"/>
              </a:ext>
            </a:extLst>
          </p:cNvPr>
          <p:cNvSpPr txBox="1"/>
          <p:nvPr/>
        </p:nvSpPr>
        <p:spPr>
          <a:xfrm>
            <a:off x="4887884" y="282633"/>
            <a:ext cx="6590266" cy="584775"/>
          </a:xfrm>
          <a:prstGeom prst="rect">
            <a:avLst/>
          </a:prstGeom>
          <a:noFill/>
        </p:spPr>
        <p:txBody>
          <a:bodyPr wrap="none" rtlCol="0">
            <a:spAutoFit/>
          </a:bodyPr>
          <a:lstStyle/>
          <a:p>
            <a:r>
              <a:rPr lang="en-US" sz="3200" b="1" dirty="0"/>
              <a:t>V1309 </a:t>
            </a:r>
            <a:r>
              <a:rPr lang="en-US" sz="3200" b="1" dirty="0" err="1"/>
              <a:t>Sco</a:t>
            </a:r>
            <a:r>
              <a:rPr lang="en-US" sz="3200" b="1" dirty="0"/>
              <a:t> – R. Tylenda et al. (2011)</a:t>
            </a:r>
          </a:p>
        </p:txBody>
      </p:sp>
      <p:sp>
        <p:nvSpPr>
          <p:cNvPr id="2" name="TextBox 1">
            <a:extLst>
              <a:ext uri="{FF2B5EF4-FFF2-40B4-BE49-F238E27FC236}">
                <a16:creationId xmlns:a16="http://schemas.microsoft.com/office/drawing/2014/main" id="{ACEDD4E6-BF10-4C5C-2D9F-B8803F985871}"/>
              </a:ext>
            </a:extLst>
          </p:cNvPr>
          <p:cNvSpPr txBox="1"/>
          <p:nvPr/>
        </p:nvSpPr>
        <p:spPr>
          <a:xfrm>
            <a:off x="1280160" y="482138"/>
            <a:ext cx="3789242" cy="923330"/>
          </a:xfrm>
          <a:prstGeom prst="rect">
            <a:avLst/>
          </a:prstGeom>
          <a:noFill/>
        </p:spPr>
        <p:txBody>
          <a:bodyPr wrap="none" rtlCol="0">
            <a:spAutoFit/>
          </a:bodyPr>
          <a:lstStyle/>
          <a:p>
            <a:r>
              <a:rPr lang="en-US" dirty="0"/>
              <a:t>Discovered by amateur astronomers</a:t>
            </a:r>
          </a:p>
          <a:p>
            <a:r>
              <a:rPr lang="en-US" dirty="0"/>
              <a:t>Followed up by Mason et al. </a:t>
            </a:r>
          </a:p>
          <a:p>
            <a:r>
              <a:rPr lang="en-US" dirty="0"/>
              <a:t>OGLE field </a:t>
            </a:r>
          </a:p>
        </p:txBody>
      </p:sp>
    </p:spTree>
    <p:extLst>
      <p:ext uri="{BB962C8B-B14F-4D97-AF65-F5344CB8AC3E}">
        <p14:creationId xmlns:p14="http://schemas.microsoft.com/office/powerpoint/2010/main" val="1214836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9E0D0-B731-E5EE-4EFA-54AB8CC0F730}"/>
              </a:ext>
            </a:extLst>
          </p:cNvPr>
          <p:cNvSpPr>
            <a:spLocks noGrp="1"/>
          </p:cNvSpPr>
          <p:nvPr>
            <p:ph type="title"/>
          </p:nvPr>
        </p:nvSpPr>
        <p:spPr/>
        <p:txBody>
          <a:bodyPr/>
          <a:lstStyle/>
          <a:p>
            <a:r>
              <a:rPr lang="en-US" dirty="0"/>
              <a:t>Going back to AD 1670</a:t>
            </a:r>
          </a:p>
        </p:txBody>
      </p:sp>
      <p:sp>
        <p:nvSpPr>
          <p:cNvPr id="3" name="Text Placeholder 2">
            <a:extLst>
              <a:ext uri="{FF2B5EF4-FFF2-40B4-BE49-F238E27FC236}">
                <a16:creationId xmlns:a16="http://schemas.microsoft.com/office/drawing/2014/main" id="{02B7D1E3-10C9-60DF-F6E2-E3EB68FB7A6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7226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BBC99B-ADFC-F6E2-83FE-099313BC1D02}"/>
              </a:ext>
            </a:extLst>
          </p:cNvPr>
          <p:cNvPicPr>
            <a:picLocks noChangeAspect="1"/>
          </p:cNvPicPr>
          <p:nvPr/>
        </p:nvPicPr>
        <p:blipFill>
          <a:blip r:embed="rId2"/>
          <a:stretch>
            <a:fillRect/>
          </a:stretch>
        </p:blipFill>
        <p:spPr>
          <a:xfrm>
            <a:off x="2667000" y="300067"/>
            <a:ext cx="6858000" cy="1968500"/>
          </a:xfrm>
          <a:prstGeom prst="rect">
            <a:avLst/>
          </a:prstGeom>
        </p:spPr>
      </p:pic>
      <p:pic>
        <p:nvPicPr>
          <p:cNvPr id="4" name="Picture 3">
            <a:extLst>
              <a:ext uri="{FF2B5EF4-FFF2-40B4-BE49-F238E27FC236}">
                <a16:creationId xmlns:a16="http://schemas.microsoft.com/office/drawing/2014/main" id="{C1949AAF-FA2C-362B-3BED-4718F32056E0}"/>
              </a:ext>
            </a:extLst>
          </p:cNvPr>
          <p:cNvPicPr>
            <a:picLocks noChangeAspect="1"/>
          </p:cNvPicPr>
          <p:nvPr/>
        </p:nvPicPr>
        <p:blipFill>
          <a:blip r:embed="rId3"/>
          <a:stretch>
            <a:fillRect/>
          </a:stretch>
        </p:blipFill>
        <p:spPr>
          <a:xfrm>
            <a:off x="2667000" y="2079633"/>
            <a:ext cx="6118168" cy="5019602"/>
          </a:xfrm>
          <a:prstGeom prst="rect">
            <a:avLst/>
          </a:prstGeom>
        </p:spPr>
      </p:pic>
      <p:sp>
        <p:nvSpPr>
          <p:cNvPr id="5" name="TextBox 4">
            <a:extLst>
              <a:ext uri="{FF2B5EF4-FFF2-40B4-BE49-F238E27FC236}">
                <a16:creationId xmlns:a16="http://schemas.microsoft.com/office/drawing/2014/main" id="{D9720778-1000-B824-C97F-C1343500CBE1}"/>
              </a:ext>
            </a:extLst>
          </p:cNvPr>
          <p:cNvSpPr txBox="1"/>
          <p:nvPr/>
        </p:nvSpPr>
        <p:spPr>
          <a:xfrm>
            <a:off x="3108960" y="2268567"/>
            <a:ext cx="1529586" cy="369332"/>
          </a:xfrm>
          <a:prstGeom prst="rect">
            <a:avLst/>
          </a:prstGeom>
          <a:noFill/>
        </p:spPr>
        <p:txBody>
          <a:bodyPr wrap="none" rtlCol="0">
            <a:spAutoFit/>
          </a:bodyPr>
          <a:lstStyle/>
          <a:p>
            <a:r>
              <a:rPr lang="en-US" dirty="0"/>
              <a:t>H-alpha+[NII]</a:t>
            </a:r>
          </a:p>
        </p:txBody>
      </p:sp>
      <p:sp>
        <p:nvSpPr>
          <p:cNvPr id="6" name="TextBox 5">
            <a:extLst>
              <a:ext uri="{FF2B5EF4-FFF2-40B4-BE49-F238E27FC236}">
                <a16:creationId xmlns:a16="http://schemas.microsoft.com/office/drawing/2014/main" id="{99CEA104-3DDF-6544-23DB-D93FF29177DA}"/>
              </a:ext>
            </a:extLst>
          </p:cNvPr>
          <p:cNvSpPr txBox="1"/>
          <p:nvPr/>
        </p:nvSpPr>
        <p:spPr>
          <a:xfrm>
            <a:off x="7764085" y="2427318"/>
            <a:ext cx="558614" cy="369332"/>
          </a:xfrm>
          <a:prstGeom prst="rect">
            <a:avLst/>
          </a:prstGeom>
          <a:noFill/>
        </p:spPr>
        <p:txBody>
          <a:bodyPr wrap="none" rtlCol="0">
            <a:spAutoFit/>
          </a:bodyPr>
          <a:lstStyle/>
          <a:p>
            <a:r>
              <a:rPr lang="en-US" dirty="0">
                <a:solidFill>
                  <a:schemeClr val="bg1"/>
                </a:solidFill>
              </a:rPr>
              <a:t>CO</a:t>
            </a:r>
            <a:r>
              <a:rPr lang="en-US" dirty="0"/>
              <a:t> </a:t>
            </a:r>
          </a:p>
        </p:txBody>
      </p:sp>
    </p:spTree>
    <p:extLst>
      <p:ext uri="{BB962C8B-B14F-4D97-AF65-F5344CB8AC3E}">
        <p14:creationId xmlns:p14="http://schemas.microsoft.com/office/powerpoint/2010/main" val="1909310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67C6D7-16B3-5531-F42B-135006EC47BC}"/>
              </a:ext>
            </a:extLst>
          </p:cNvPr>
          <p:cNvPicPr>
            <a:picLocks noChangeAspect="1"/>
          </p:cNvPicPr>
          <p:nvPr/>
        </p:nvPicPr>
        <p:blipFill>
          <a:blip r:embed="rId2"/>
          <a:stretch>
            <a:fillRect/>
          </a:stretch>
        </p:blipFill>
        <p:spPr>
          <a:xfrm>
            <a:off x="1577182" y="282633"/>
            <a:ext cx="9097330" cy="6334298"/>
          </a:xfrm>
          <a:prstGeom prst="rect">
            <a:avLst/>
          </a:prstGeom>
        </p:spPr>
      </p:pic>
    </p:spTree>
    <p:extLst>
      <p:ext uri="{BB962C8B-B14F-4D97-AF65-F5344CB8AC3E}">
        <p14:creationId xmlns:p14="http://schemas.microsoft.com/office/powerpoint/2010/main" val="1958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olume 617 Issue 7959">
            <a:extLst>
              <a:ext uri="{FF2B5EF4-FFF2-40B4-BE49-F238E27FC236}">
                <a16:creationId xmlns:a16="http://schemas.microsoft.com/office/drawing/2014/main" id="{F3816CD9-32B6-84E3-F345-A85B4D2A15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939" y="0"/>
            <a:ext cx="51752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C9F37FC-3654-82E0-3359-C8E8FB89FF79}"/>
              </a:ext>
            </a:extLst>
          </p:cNvPr>
          <p:cNvSpPr txBox="1"/>
          <p:nvPr/>
        </p:nvSpPr>
        <p:spPr>
          <a:xfrm>
            <a:off x="7730836" y="2660073"/>
            <a:ext cx="3820982" cy="461665"/>
          </a:xfrm>
          <a:prstGeom prst="rect">
            <a:avLst/>
          </a:prstGeom>
          <a:noFill/>
        </p:spPr>
        <p:txBody>
          <a:bodyPr wrap="none" rtlCol="0">
            <a:spAutoFit/>
          </a:bodyPr>
          <a:lstStyle/>
          <a:p>
            <a:r>
              <a:rPr lang="en-US" sz="2400" b="1" dirty="0" err="1"/>
              <a:t>Kishalay</a:t>
            </a:r>
            <a:r>
              <a:rPr lang="en-US" sz="2400" b="1" dirty="0"/>
              <a:t> De (Caltech PhD)</a:t>
            </a:r>
          </a:p>
        </p:txBody>
      </p:sp>
      <p:sp>
        <p:nvSpPr>
          <p:cNvPr id="3" name="TextBox 2">
            <a:extLst>
              <a:ext uri="{FF2B5EF4-FFF2-40B4-BE49-F238E27FC236}">
                <a16:creationId xmlns:a16="http://schemas.microsoft.com/office/drawing/2014/main" id="{7FB84259-423B-C66E-E9D1-A4CF73B79B01}"/>
              </a:ext>
            </a:extLst>
          </p:cNvPr>
          <p:cNvSpPr txBox="1"/>
          <p:nvPr/>
        </p:nvSpPr>
        <p:spPr>
          <a:xfrm>
            <a:off x="7631084" y="482138"/>
            <a:ext cx="1702710" cy="369332"/>
          </a:xfrm>
          <a:prstGeom prst="rect">
            <a:avLst/>
          </a:prstGeom>
          <a:noFill/>
        </p:spPr>
        <p:txBody>
          <a:bodyPr wrap="none" rtlCol="0">
            <a:spAutoFit/>
          </a:bodyPr>
          <a:lstStyle/>
          <a:p>
            <a:r>
              <a:rPr lang="en-US" dirty="0"/>
              <a:t>ZTF SLRN-2020</a:t>
            </a:r>
          </a:p>
        </p:txBody>
      </p:sp>
    </p:spTree>
    <p:extLst>
      <p:ext uri="{BB962C8B-B14F-4D97-AF65-F5344CB8AC3E}">
        <p14:creationId xmlns:p14="http://schemas.microsoft.com/office/powerpoint/2010/main" val="4249213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B89737-D547-B9D6-D9AB-59605A19A673}"/>
              </a:ext>
            </a:extLst>
          </p:cNvPr>
          <p:cNvSpPr txBox="1"/>
          <p:nvPr/>
        </p:nvSpPr>
        <p:spPr>
          <a:xfrm>
            <a:off x="8379232" y="6500553"/>
            <a:ext cx="3798732" cy="369332"/>
          </a:xfrm>
          <a:prstGeom prst="rect">
            <a:avLst/>
          </a:prstGeom>
          <a:noFill/>
        </p:spPr>
        <p:txBody>
          <a:bodyPr wrap="none" rtlCol="0">
            <a:spAutoFit/>
          </a:bodyPr>
          <a:lstStyle/>
          <a:p>
            <a:r>
              <a:rPr lang="en-US" dirty="0" err="1"/>
              <a:t>Karambelkar</a:t>
            </a:r>
            <a:r>
              <a:rPr lang="en-US" dirty="0"/>
              <a:t> et al. (2026; submitted)</a:t>
            </a:r>
          </a:p>
        </p:txBody>
      </p:sp>
      <p:pic>
        <p:nvPicPr>
          <p:cNvPr id="4" name="Picture 3">
            <a:extLst>
              <a:ext uri="{FF2B5EF4-FFF2-40B4-BE49-F238E27FC236}">
                <a16:creationId xmlns:a16="http://schemas.microsoft.com/office/drawing/2014/main" id="{E313273F-4841-5DBC-4707-CC28C2FC9166}"/>
              </a:ext>
            </a:extLst>
          </p:cNvPr>
          <p:cNvPicPr>
            <a:picLocks noChangeAspect="1"/>
          </p:cNvPicPr>
          <p:nvPr/>
        </p:nvPicPr>
        <p:blipFill>
          <a:blip r:embed="rId2"/>
          <a:stretch>
            <a:fillRect/>
          </a:stretch>
        </p:blipFill>
        <p:spPr>
          <a:xfrm>
            <a:off x="807313" y="515389"/>
            <a:ext cx="11046636" cy="6085745"/>
          </a:xfrm>
          <a:prstGeom prst="rect">
            <a:avLst/>
          </a:prstGeom>
        </p:spPr>
      </p:pic>
    </p:spTree>
    <p:extLst>
      <p:ext uri="{BB962C8B-B14F-4D97-AF65-F5344CB8AC3E}">
        <p14:creationId xmlns:p14="http://schemas.microsoft.com/office/powerpoint/2010/main" val="3858717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AE8384-E21F-4C88-0395-6750C74B371F}"/>
              </a:ext>
            </a:extLst>
          </p:cNvPr>
          <p:cNvSpPr>
            <a:spLocks noGrp="1"/>
          </p:cNvSpPr>
          <p:nvPr>
            <p:ph type="title"/>
          </p:nvPr>
        </p:nvSpPr>
        <p:spPr/>
        <p:txBody>
          <a:bodyPr/>
          <a:lstStyle/>
          <a:p>
            <a:r>
              <a:rPr lang="en-US" dirty="0"/>
              <a:t>Observational history of LRN</a:t>
            </a:r>
          </a:p>
        </p:txBody>
      </p:sp>
      <p:sp>
        <p:nvSpPr>
          <p:cNvPr id="4" name="Text Placeholder 3">
            <a:extLst>
              <a:ext uri="{FF2B5EF4-FFF2-40B4-BE49-F238E27FC236}">
                <a16:creationId xmlns:a16="http://schemas.microsoft.com/office/drawing/2014/main" id="{739D00B1-518C-51A7-C3B9-D9889C87EF4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44911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ndefined">
            <a:extLst>
              <a:ext uri="{FF2B5EF4-FFF2-40B4-BE49-F238E27FC236}">
                <a16:creationId xmlns:a16="http://schemas.microsoft.com/office/drawing/2014/main" id="{094F3212-6CFA-E823-FD9E-E2F08A5AD7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346" y="1366859"/>
            <a:ext cx="8181744" cy="52448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6D37175-2054-E890-0C3C-F7A4AC6A7310}"/>
              </a:ext>
            </a:extLst>
          </p:cNvPr>
          <p:cNvSpPr txBox="1"/>
          <p:nvPr/>
        </p:nvSpPr>
        <p:spPr>
          <a:xfrm>
            <a:off x="2294313" y="332509"/>
            <a:ext cx="2272866" cy="369332"/>
          </a:xfrm>
          <a:prstGeom prst="rect">
            <a:avLst/>
          </a:prstGeom>
          <a:noFill/>
        </p:spPr>
        <p:txBody>
          <a:bodyPr wrap="none" rtlCol="0">
            <a:spAutoFit/>
          </a:bodyPr>
          <a:lstStyle/>
          <a:p>
            <a:r>
              <a:rPr lang="en-US" dirty="0"/>
              <a:t>Dragon’s Egg Nebula </a:t>
            </a:r>
          </a:p>
        </p:txBody>
      </p:sp>
      <p:sp>
        <p:nvSpPr>
          <p:cNvPr id="5" name="TextBox 4">
            <a:extLst>
              <a:ext uri="{FF2B5EF4-FFF2-40B4-BE49-F238E27FC236}">
                <a16:creationId xmlns:a16="http://schemas.microsoft.com/office/drawing/2014/main" id="{BDA7D0C4-712F-C671-B1D3-9CB18240452E}"/>
              </a:ext>
            </a:extLst>
          </p:cNvPr>
          <p:cNvSpPr txBox="1"/>
          <p:nvPr/>
        </p:nvSpPr>
        <p:spPr>
          <a:xfrm>
            <a:off x="9725891" y="2028305"/>
            <a:ext cx="2073453" cy="1200329"/>
          </a:xfrm>
          <a:prstGeom prst="rect">
            <a:avLst/>
          </a:prstGeom>
          <a:noFill/>
        </p:spPr>
        <p:txBody>
          <a:bodyPr wrap="none" rtlCol="0">
            <a:spAutoFit/>
          </a:bodyPr>
          <a:lstStyle/>
          <a:p>
            <a:r>
              <a:rPr lang="en-US" dirty="0"/>
              <a:t>Magnetized O star!</a:t>
            </a:r>
          </a:p>
          <a:p>
            <a:endParaRPr lang="en-US" dirty="0"/>
          </a:p>
          <a:p>
            <a:r>
              <a:rPr lang="en-US" dirty="0"/>
              <a:t>Triple star -&gt; binary</a:t>
            </a:r>
          </a:p>
          <a:p>
            <a:r>
              <a:rPr lang="en-US" dirty="0"/>
              <a:t>(stellar merger)</a:t>
            </a:r>
          </a:p>
        </p:txBody>
      </p:sp>
    </p:spTree>
    <p:extLst>
      <p:ext uri="{BB962C8B-B14F-4D97-AF65-F5344CB8AC3E}">
        <p14:creationId xmlns:p14="http://schemas.microsoft.com/office/powerpoint/2010/main" val="28176629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BE0-C1B1-D74B-9AE8-EF97D5863A4D}"/>
              </a:ext>
            </a:extLst>
          </p:cNvPr>
          <p:cNvPicPr>
            <a:picLocks noChangeAspect="1"/>
          </p:cNvPicPr>
          <p:nvPr/>
        </p:nvPicPr>
        <p:blipFill rotWithShape="1">
          <a:blip r:embed="rId4"/>
          <a:srcRect t="1765" b="23601"/>
          <a:stretch/>
        </p:blipFill>
        <p:spPr>
          <a:xfrm>
            <a:off x="0" y="0"/>
            <a:ext cx="12192000" cy="6858000"/>
          </a:xfrm>
          <a:prstGeom prst="rect">
            <a:avLst/>
          </a:prstGeom>
        </p:spPr>
      </p:pic>
      <p:sp>
        <p:nvSpPr>
          <p:cNvPr id="3" name="TextBox 2">
            <a:extLst>
              <a:ext uri="{FF2B5EF4-FFF2-40B4-BE49-F238E27FC236}">
                <a16:creationId xmlns:a16="http://schemas.microsoft.com/office/drawing/2014/main" id="{D685627F-6786-394B-9425-F081F6B4AB8C}"/>
              </a:ext>
            </a:extLst>
          </p:cNvPr>
          <p:cNvSpPr txBox="1"/>
          <p:nvPr/>
        </p:nvSpPr>
        <p:spPr>
          <a:xfrm>
            <a:off x="271844" y="2527288"/>
            <a:ext cx="4592764" cy="3693319"/>
          </a:xfrm>
          <a:prstGeom prst="rect">
            <a:avLst/>
          </a:prstGeom>
          <a:noFill/>
        </p:spPr>
        <p:txBody>
          <a:bodyPr wrap="square" rtlCol="0">
            <a:spAutoFit/>
          </a:bodyPr>
          <a:lstStyle/>
          <a:p>
            <a:r>
              <a:rPr lang="en-US" sz="20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ZTF discovered the smallest white dwarf known, which has all the characteristic of a double white dwarf merger remnant:</a:t>
            </a:r>
          </a:p>
          <a:p>
            <a:endParaRPr lang="en-US" sz="14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a:p>
            <a:pPr marL="285750" indent="-285750">
              <a:buFont typeface="Arial" panose="020B0604020202020204" pitchFamily="34" charset="0"/>
              <a:buChar char="•"/>
            </a:pPr>
            <a:r>
              <a:rPr lang="en-US" sz="20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Rapid rotation: 7 min period</a:t>
            </a:r>
          </a:p>
          <a:p>
            <a:pPr marL="285750" indent="-285750">
              <a:buFont typeface="Arial" panose="020B0604020202020204" pitchFamily="34" charset="0"/>
              <a:buChar char="•"/>
            </a:pPr>
            <a:r>
              <a:rPr lang="en-US" sz="20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Extreme magnetic field: ~800 MG</a:t>
            </a:r>
          </a:p>
          <a:p>
            <a:pPr marL="285750" indent="-285750">
              <a:buFont typeface="Arial" panose="020B0604020202020204" pitchFamily="34" charset="0"/>
              <a:buChar char="•"/>
            </a:pPr>
            <a:r>
              <a:rPr lang="en-US" sz="20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Smallest radius (and therefore larger mass) ever observed for a white dwarf: R~2000 km, M~1.35 </a:t>
            </a:r>
            <a:r>
              <a:rPr lang="en-US" sz="2000" dirty="0" err="1">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Msun</a:t>
            </a:r>
            <a:endParaRPr lang="en-US" sz="20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a:p>
            <a:pPr marL="285750" indent="-285750">
              <a:buFont typeface="Arial" panose="020B0604020202020204" pitchFamily="34" charset="0"/>
              <a:buChar char="•"/>
            </a:pPr>
            <a:r>
              <a:rPr lang="en-US" sz="20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So dense that electron capture is happening in the core</a:t>
            </a:r>
          </a:p>
        </p:txBody>
      </p:sp>
      <p:sp>
        <p:nvSpPr>
          <p:cNvPr id="4" name="TextBox 3">
            <a:extLst>
              <a:ext uri="{FF2B5EF4-FFF2-40B4-BE49-F238E27FC236}">
                <a16:creationId xmlns:a16="http://schemas.microsoft.com/office/drawing/2014/main" id="{D36A94F0-4984-AE42-8D05-05031D477DD5}"/>
              </a:ext>
            </a:extLst>
          </p:cNvPr>
          <p:cNvSpPr txBox="1"/>
          <p:nvPr/>
        </p:nvSpPr>
        <p:spPr>
          <a:xfrm>
            <a:off x="9309904" y="38088"/>
            <a:ext cx="2882096" cy="338554"/>
          </a:xfrm>
          <a:prstGeom prst="rect">
            <a:avLst/>
          </a:prstGeom>
          <a:noFill/>
        </p:spPr>
        <p:txBody>
          <a:bodyPr wrap="square" rtlCol="0">
            <a:spAutoFit/>
          </a:bodyPr>
          <a:lstStyle/>
          <a:p>
            <a:pPr fontAlgn="base"/>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Image by Giuseppe </a:t>
            </a:r>
            <a:r>
              <a:rPr lang="en-US" sz="16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Parisi</a:t>
            </a:r>
            <a:endPar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descr="Graphical user interface, text, application&#10;&#10;Description automatically generated">
            <a:extLst>
              <a:ext uri="{FF2B5EF4-FFF2-40B4-BE49-F238E27FC236}">
                <a16:creationId xmlns:a16="http://schemas.microsoft.com/office/drawing/2014/main" id="{63AFE7BD-28C6-6A72-7556-09A3127D8A22}"/>
              </a:ext>
            </a:extLst>
          </p:cNvPr>
          <p:cNvPicPr>
            <a:picLocks noChangeAspect="1"/>
          </p:cNvPicPr>
          <p:nvPr/>
        </p:nvPicPr>
        <p:blipFill>
          <a:blip r:embed="rId5"/>
          <a:stretch>
            <a:fillRect/>
          </a:stretch>
        </p:blipFill>
        <p:spPr>
          <a:xfrm>
            <a:off x="0" y="38088"/>
            <a:ext cx="6549242" cy="2209812"/>
          </a:xfrm>
          <a:prstGeom prst="rect">
            <a:avLst/>
          </a:prstGeom>
        </p:spPr>
      </p:pic>
      <p:pic>
        <p:nvPicPr>
          <p:cNvPr id="5" name="LIGO-Lab-Gravity-Waves" descr="LIGO-Lab-Gravity-Waves">
            <a:hlinkClick r:id="" action="ppaction://media"/>
            <a:extLst>
              <a:ext uri="{FF2B5EF4-FFF2-40B4-BE49-F238E27FC236}">
                <a16:creationId xmlns:a16="http://schemas.microsoft.com/office/drawing/2014/main" id="{692F74AB-D641-634F-E03A-FAFBED27DEA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5149" t="277" r="11933" b="-264"/>
          <a:stretch/>
        </p:blipFill>
        <p:spPr>
          <a:xfrm>
            <a:off x="9144000" y="4190603"/>
            <a:ext cx="3048000" cy="2707112"/>
          </a:xfrm>
          <a:prstGeom prst="rect">
            <a:avLst/>
          </a:prstGeom>
          <a:ln w="41275">
            <a:solidFill>
              <a:srgbClr val="00FDFF"/>
            </a:solidFill>
          </a:ln>
        </p:spPr>
      </p:pic>
    </p:spTree>
    <p:extLst>
      <p:ext uri="{BB962C8B-B14F-4D97-AF65-F5344CB8AC3E}">
        <p14:creationId xmlns:p14="http://schemas.microsoft.com/office/powerpoint/2010/main" val="50746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C78D27-10DD-A370-AC8E-FB9BA008E31E}"/>
              </a:ext>
            </a:extLst>
          </p:cNvPr>
          <p:cNvSpPr>
            <a:spLocks noGrp="1"/>
          </p:cNvSpPr>
          <p:nvPr>
            <p:ph type="title"/>
          </p:nvPr>
        </p:nvSpPr>
        <p:spPr/>
        <p:txBody>
          <a:bodyPr/>
          <a:lstStyle/>
          <a:p>
            <a:r>
              <a:rPr lang="en-US" dirty="0"/>
              <a:t>Planetary Nebulae</a:t>
            </a:r>
          </a:p>
        </p:txBody>
      </p:sp>
      <p:sp>
        <p:nvSpPr>
          <p:cNvPr id="4" name="Text Placeholder 3">
            <a:extLst>
              <a:ext uri="{FF2B5EF4-FFF2-40B4-BE49-F238E27FC236}">
                <a16:creationId xmlns:a16="http://schemas.microsoft.com/office/drawing/2014/main" id="{AEEB6729-8A78-85E4-CCF3-6BD6A3A5D4E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99949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6F964C08-F722-2F3D-B1CF-58726D2023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1741"/>
            <a:ext cx="3923607" cy="493449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4C21FA91-70BC-BB1E-9220-039301DE5A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607" y="1291740"/>
            <a:ext cx="3940741" cy="493449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96F31847-0B4C-6C19-4584-836BFB07A2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2403" y="1064029"/>
            <a:ext cx="3726180" cy="4937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3526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D430A-7E1B-DB6B-6A0B-5F7B83A0FAB2}"/>
              </a:ext>
            </a:extLst>
          </p:cNvPr>
          <p:cNvSpPr>
            <a:spLocks noGrp="1"/>
          </p:cNvSpPr>
          <p:nvPr>
            <p:ph type="title"/>
          </p:nvPr>
        </p:nvSpPr>
        <p:spPr/>
        <p:txBody>
          <a:bodyPr/>
          <a:lstStyle/>
          <a:p>
            <a:r>
              <a:rPr lang="en-US" dirty="0"/>
              <a:t>Conventional view of planetary nebulae</a:t>
            </a:r>
          </a:p>
        </p:txBody>
      </p:sp>
      <p:pic>
        <p:nvPicPr>
          <p:cNvPr id="8194" name="Picture 2">
            <a:extLst>
              <a:ext uri="{FF2B5EF4-FFF2-40B4-BE49-F238E27FC236}">
                <a16:creationId xmlns:a16="http://schemas.microsoft.com/office/drawing/2014/main" id="{40646AEA-C155-618D-AE19-9CAFC37D24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7757" y="1690688"/>
            <a:ext cx="6716485" cy="5037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3806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1E44C-20E4-780D-82C4-71C28D5FDBE9}"/>
              </a:ext>
            </a:extLst>
          </p:cNvPr>
          <p:cNvSpPr>
            <a:spLocks noGrp="1"/>
          </p:cNvSpPr>
          <p:nvPr>
            <p:ph type="title"/>
          </p:nvPr>
        </p:nvSpPr>
        <p:spPr/>
        <p:txBody>
          <a:bodyPr/>
          <a:lstStyle/>
          <a:p>
            <a:r>
              <a:rPr lang="en-US" dirty="0"/>
              <a:t>Notice the cylindrical symmetry</a:t>
            </a:r>
          </a:p>
        </p:txBody>
      </p:sp>
      <p:pic>
        <p:nvPicPr>
          <p:cNvPr id="9218" name="Picture 2">
            <a:extLst>
              <a:ext uri="{FF2B5EF4-FFF2-40B4-BE49-F238E27FC236}">
                <a16:creationId xmlns:a16="http://schemas.microsoft.com/office/drawing/2014/main" id="{69210C24-1A41-80DA-145A-F547847684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9118" y="1943483"/>
            <a:ext cx="6713763" cy="4702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673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FB0EF-1166-2737-1D77-F426BF0E1E13}"/>
              </a:ext>
            </a:extLst>
          </p:cNvPr>
          <p:cNvSpPr>
            <a:spLocks noGrp="1"/>
          </p:cNvSpPr>
          <p:nvPr>
            <p:ph type="title"/>
          </p:nvPr>
        </p:nvSpPr>
        <p:spPr/>
        <p:txBody>
          <a:bodyPr/>
          <a:lstStyle/>
          <a:p>
            <a:r>
              <a:rPr lang="en-US" dirty="0"/>
              <a:t>Common envelope evolution</a:t>
            </a:r>
          </a:p>
        </p:txBody>
      </p:sp>
      <p:pic>
        <p:nvPicPr>
          <p:cNvPr id="3" name="Picture 2">
            <a:extLst>
              <a:ext uri="{FF2B5EF4-FFF2-40B4-BE49-F238E27FC236}">
                <a16:creationId xmlns:a16="http://schemas.microsoft.com/office/drawing/2014/main" id="{E1F4AC2E-779C-CE9D-ED65-9A97C9E9AA8D}"/>
              </a:ext>
            </a:extLst>
          </p:cNvPr>
          <p:cNvPicPr>
            <a:picLocks noChangeAspect="1"/>
          </p:cNvPicPr>
          <p:nvPr/>
        </p:nvPicPr>
        <p:blipFill>
          <a:blip r:embed="rId2"/>
          <a:stretch>
            <a:fillRect/>
          </a:stretch>
        </p:blipFill>
        <p:spPr>
          <a:xfrm>
            <a:off x="3369128" y="1690688"/>
            <a:ext cx="5029200" cy="4851400"/>
          </a:xfrm>
          <a:prstGeom prst="rect">
            <a:avLst/>
          </a:prstGeom>
        </p:spPr>
      </p:pic>
    </p:spTree>
    <p:extLst>
      <p:ext uri="{BB962C8B-B14F-4D97-AF65-F5344CB8AC3E}">
        <p14:creationId xmlns:p14="http://schemas.microsoft.com/office/powerpoint/2010/main" val="2399470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3D6F3A9-9185-4AAF-B416-03102CAA4650}"/>
              </a:ext>
            </a:extLst>
          </p:cNvPr>
          <p:cNvPicPr>
            <a:picLocks noChangeAspect="1"/>
          </p:cNvPicPr>
          <p:nvPr/>
        </p:nvPicPr>
        <p:blipFill>
          <a:blip r:embed="rId2"/>
          <a:stretch>
            <a:fillRect/>
          </a:stretch>
        </p:blipFill>
        <p:spPr>
          <a:xfrm>
            <a:off x="25893" y="691978"/>
            <a:ext cx="11564718" cy="5214552"/>
          </a:xfrm>
          <a:prstGeom prst="rect">
            <a:avLst/>
          </a:prstGeom>
        </p:spPr>
      </p:pic>
      <p:sp>
        <p:nvSpPr>
          <p:cNvPr id="8" name="TextBox 7">
            <a:extLst>
              <a:ext uri="{FF2B5EF4-FFF2-40B4-BE49-F238E27FC236}">
                <a16:creationId xmlns:a16="http://schemas.microsoft.com/office/drawing/2014/main" id="{D208556A-7247-3683-184F-038506B0EA03}"/>
              </a:ext>
            </a:extLst>
          </p:cNvPr>
          <p:cNvSpPr txBox="1"/>
          <p:nvPr/>
        </p:nvSpPr>
        <p:spPr>
          <a:xfrm>
            <a:off x="7475838" y="6301946"/>
            <a:ext cx="2911118" cy="369332"/>
          </a:xfrm>
          <a:prstGeom prst="rect">
            <a:avLst/>
          </a:prstGeom>
          <a:noFill/>
        </p:spPr>
        <p:txBody>
          <a:bodyPr wrap="none" rtlCol="0">
            <a:spAutoFit/>
          </a:bodyPr>
          <a:lstStyle/>
          <a:p>
            <a:r>
              <a:rPr lang="en-US" dirty="0"/>
              <a:t>Caltech thesis of Mike Rich </a:t>
            </a:r>
          </a:p>
        </p:txBody>
      </p:sp>
    </p:spTree>
    <p:extLst>
      <p:ext uri="{BB962C8B-B14F-4D97-AF65-F5344CB8AC3E}">
        <p14:creationId xmlns:p14="http://schemas.microsoft.com/office/powerpoint/2010/main" val="756077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B44CC-8991-07DE-3F83-00126A8B061B}"/>
              </a:ext>
            </a:extLst>
          </p:cNvPr>
          <p:cNvPicPr>
            <a:picLocks noChangeAspect="1"/>
          </p:cNvPicPr>
          <p:nvPr/>
        </p:nvPicPr>
        <p:blipFill>
          <a:blip r:embed="rId2"/>
          <a:stretch>
            <a:fillRect/>
          </a:stretch>
        </p:blipFill>
        <p:spPr>
          <a:xfrm>
            <a:off x="202141" y="827902"/>
            <a:ext cx="11401226" cy="4955060"/>
          </a:xfrm>
          <a:prstGeom prst="rect">
            <a:avLst/>
          </a:prstGeom>
        </p:spPr>
      </p:pic>
    </p:spTree>
    <p:extLst>
      <p:ext uri="{BB962C8B-B14F-4D97-AF65-F5344CB8AC3E}">
        <p14:creationId xmlns:p14="http://schemas.microsoft.com/office/powerpoint/2010/main" val="4009000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A5DE38-6EDD-9ECB-9F3A-479FB4CD1CF0}"/>
              </a:ext>
            </a:extLst>
          </p:cNvPr>
          <p:cNvPicPr>
            <a:picLocks noChangeAspect="1"/>
          </p:cNvPicPr>
          <p:nvPr/>
        </p:nvPicPr>
        <p:blipFill>
          <a:blip r:embed="rId2"/>
          <a:stretch>
            <a:fillRect/>
          </a:stretch>
        </p:blipFill>
        <p:spPr>
          <a:xfrm>
            <a:off x="1645919" y="712322"/>
            <a:ext cx="9154373" cy="6430058"/>
          </a:xfrm>
          <a:prstGeom prst="rect">
            <a:avLst/>
          </a:prstGeom>
        </p:spPr>
      </p:pic>
      <p:sp>
        <p:nvSpPr>
          <p:cNvPr id="3" name="TextBox 2">
            <a:extLst>
              <a:ext uri="{FF2B5EF4-FFF2-40B4-BE49-F238E27FC236}">
                <a16:creationId xmlns:a16="http://schemas.microsoft.com/office/drawing/2014/main" id="{C4768726-F017-6433-B0C4-ED7147DD4C1A}"/>
              </a:ext>
            </a:extLst>
          </p:cNvPr>
          <p:cNvSpPr txBox="1"/>
          <p:nvPr/>
        </p:nvSpPr>
        <p:spPr>
          <a:xfrm>
            <a:off x="962526" y="240632"/>
            <a:ext cx="7839390" cy="461665"/>
          </a:xfrm>
          <a:prstGeom prst="rect">
            <a:avLst/>
          </a:prstGeom>
          <a:noFill/>
        </p:spPr>
        <p:txBody>
          <a:bodyPr wrap="none" rtlCol="0">
            <a:spAutoFit/>
          </a:bodyPr>
          <a:lstStyle/>
          <a:p>
            <a:r>
              <a:rPr lang="en-US" sz="2400" dirty="0">
                <a:solidFill>
                  <a:srgbClr val="FF0000"/>
                </a:solidFill>
              </a:rPr>
              <a:t>Discovered first by Japanese amateur astronomers (1990) </a:t>
            </a:r>
          </a:p>
        </p:txBody>
      </p:sp>
    </p:spTree>
    <p:extLst>
      <p:ext uri="{BB962C8B-B14F-4D97-AF65-F5344CB8AC3E}">
        <p14:creationId xmlns:p14="http://schemas.microsoft.com/office/powerpoint/2010/main" val="3191390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396339F-93B3-6A7E-84EF-7F0AA7B096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253019"/>
            <a:ext cx="5827584" cy="34965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6AE507B-7996-64E4-2E10-D6B723239907}"/>
              </a:ext>
            </a:extLst>
          </p:cNvPr>
          <p:cNvSpPr>
            <a:spLocks noGrp="1"/>
          </p:cNvSpPr>
          <p:nvPr>
            <p:ph type="title"/>
          </p:nvPr>
        </p:nvSpPr>
        <p:spPr/>
        <p:txBody>
          <a:bodyPr/>
          <a:lstStyle/>
          <a:p>
            <a:r>
              <a:rPr lang="en-US" dirty="0"/>
              <a:t>2002: Again discovery by amateurs</a:t>
            </a:r>
          </a:p>
        </p:txBody>
      </p:sp>
      <p:sp>
        <p:nvSpPr>
          <p:cNvPr id="3" name="Content Placeholder 2">
            <a:extLst>
              <a:ext uri="{FF2B5EF4-FFF2-40B4-BE49-F238E27FC236}">
                <a16:creationId xmlns:a16="http://schemas.microsoft.com/office/drawing/2014/main" id="{90B5F19A-89DA-CA92-31BF-0AC3C911666D}"/>
              </a:ext>
            </a:extLst>
          </p:cNvPr>
          <p:cNvSpPr>
            <a:spLocks noGrp="1"/>
          </p:cNvSpPr>
          <p:nvPr>
            <p:ph sz="half" idx="1"/>
          </p:nvPr>
        </p:nvSpPr>
        <p:spPr/>
        <p:txBody>
          <a:bodyPr/>
          <a:lstStyle/>
          <a:p>
            <a:pPr algn="just"/>
            <a:r>
              <a:rPr lang="en-US" dirty="0"/>
              <a:t>January 6, 2002: Nicholas Brown in Australia records a bright star in Monoceros on his </a:t>
            </a:r>
            <a:r>
              <a:rPr lang="en-US" i="1" dirty="0"/>
              <a:t>film</a:t>
            </a:r>
          </a:p>
          <a:p>
            <a:pPr algn="just"/>
            <a:r>
              <a:rPr lang="en-US" dirty="0"/>
              <a:t>AAVSO promotes this and there is intense world-wide </a:t>
            </a:r>
            <a:r>
              <a:rPr lang="en-US" i="1" dirty="0"/>
              <a:t>visual </a:t>
            </a:r>
            <a:r>
              <a:rPr lang="en-US" dirty="0"/>
              <a:t>observations of this object</a:t>
            </a:r>
          </a:p>
        </p:txBody>
      </p:sp>
    </p:spTree>
    <p:extLst>
      <p:ext uri="{BB962C8B-B14F-4D97-AF65-F5344CB8AC3E}">
        <p14:creationId xmlns:p14="http://schemas.microsoft.com/office/powerpoint/2010/main" val="2628727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D0F7DBE-DFEE-3436-5B79-DF4E42D589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5652"/>
            <a:ext cx="12192000" cy="62198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EA5928A-BB7D-4CCE-76F2-B267EBAB9B66}"/>
              </a:ext>
            </a:extLst>
          </p:cNvPr>
          <p:cNvSpPr txBox="1"/>
          <p:nvPr/>
        </p:nvSpPr>
        <p:spPr>
          <a:xfrm>
            <a:off x="1569308" y="185351"/>
            <a:ext cx="3476401" cy="369332"/>
          </a:xfrm>
          <a:prstGeom prst="rect">
            <a:avLst/>
          </a:prstGeom>
          <a:noFill/>
        </p:spPr>
        <p:txBody>
          <a:bodyPr wrap="none" rtlCol="0">
            <a:spAutoFit/>
          </a:bodyPr>
          <a:lstStyle/>
          <a:p>
            <a:r>
              <a:rPr lang="en-US" dirty="0"/>
              <a:t>Hubble Space Telescope Imaging</a:t>
            </a:r>
          </a:p>
        </p:txBody>
      </p:sp>
    </p:spTree>
    <p:extLst>
      <p:ext uri="{BB962C8B-B14F-4D97-AF65-F5344CB8AC3E}">
        <p14:creationId xmlns:p14="http://schemas.microsoft.com/office/powerpoint/2010/main" val="3118154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5A09D-675E-F586-10A9-2A245F54291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67DBED4-7EFD-ABF4-0B96-CF9C1DAF41F3}"/>
              </a:ext>
            </a:extLst>
          </p:cNvPr>
          <p:cNvSpPr txBox="1"/>
          <p:nvPr/>
        </p:nvSpPr>
        <p:spPr>
          <a:xfrm>
            <a:off x="2778717" y="-6"/>
            <a:ext cx="7091365" cy="646331"/>
          </a:xfrm>
          <a:prstGeom prst="rect">
            <a:avLst/>
          </a:prstGeom>
          <a:noFill/>
        </p:spPr>
        <p:txBody>
          <a:bodyPr wrap="none" rtlCol="0">
            <a:spAutoFit/>
          </a:bodyPr>
          <a:lstStyle/>
          <a:p>
            <a:r>
              <a:rPr lang="en-US" sz="3600" dirty="0"/>
              <a:t>“Nova, Super-nova” &amp; ”Phase Space”</a:t>
            </a:r>
          </a:p>
        </p:txBody>
      </p:sp>
      <p:sp>
        <p:nvSpPr>
          <p:cNvPr id="3" name="Slide Number Placeholder 2">
            <a:extLst>
              <a:ext uri="{FF2B5EF4-FFF2-40B4-BE49-F238E27FC236}">
                <a16:creationId xmlns:a16="http://schemas.microsoft.com/office/drawing/2014/main" id="{35CA71CD-0FC2-C186-E67D-A8709A369A66}"/>
              </a:ext>
            </a:extLst>
          </p:cNvPr>
          <p:cNvSpPr>
            <a:spLocks noGrp="1"/>
          </p:cNvSpPr>
          <p:nvPr>
            <p:ph type="sldNum" idx="12"/>
          </p:nvPr>
        </p:nvSpPr>
        <p:spPr/>
        <p:txBody>
          <a:bodyPr/>
          <a:lstStyle/>
          <a:p>
            <a:pPr>
              <a:defRPr/>
            </a:pPr>
            <a:fld id="{793685AC-106F-DF4E-BBBE-8189102460B2}" type="slidenum">
              <a:rPr lang="he-IL" smtClean="0"/>
              <a:pPr>
                <a:defRPr/>
              </a:pPr>
              <a:t>8</a:t>
            </a:fld>
            <a:endParaRPr lang="en-GB"/>
          </a:p>
        </p:txBody>
      </p:sp>
      <p:sp>
        <p:nvSpPr>
          <p:cNvPr id="4" name="Footer Placeholder 3">
            <a:extLst>
              <a:ext uri="{FF2B5EF4-FFF2-40B4-BE49-F238E27FC236}">
                <a16:creationId xmlns:a16="http://schemas.microsoft.com/office/drawing/2014/main" id="{CE90CDC5-B2C7-B88D-7F93-3CC0F766C570}"/>
              </a:ext>
            </a:extLst>
          </p:cNvPr>
          <p:cNvSpPr>
            <a:spLocks noGrp="1"/>
          </p:cNvSpPr>
          <p:nvPr>
            <p:ph type="ftr" idx="11"/>
          </p:nvPr>
        </p:nvSpPr>
        <p:spPr/>
        <p:txBody>
          <a:bodyPr/>
          <a:lstStyle/>
          <a:p>
            <a:pPr>
              <a:defRPr/>
            </a:pPr>
            <a:r>
              <a:rPr lang="en-US"/>
              <a:t>46</a:t>
            </a:r>
            <a:endParaRPr lang="en-GB"/>
          </a:p>
        </p:txBody>
      </p:sp>
      <p:sp>
        <p:nvSpPr>
          <p:cNvPr id="5" name="TextBox 4">
            <a:extLst>
              <a:ext uri="{FF2B5EF4-FFF2-40B4-BE49-F238E27FC236}">
                <a16:creationId xmlns:a16="http://schemas.microsoft.com/office/drawing/2014/main" id="{9174C2AF-4C75-0309-783C-FB4D2FFBDBAA}"/>
              </a:ext>
            </a:extLst>
          </p:cNvPr>
          <p:cNvSpPr txBox="1"/>
          <p:nvPr/>
        </p:nvSpPr>
        <p:spPr>
          <a:xfrm>
            <a:off x="1798763" y="3692837"/>
            <a:ext cx="1957844" cy="707886"/>
          </a:xfrm>
          <a:prstGeom prst="rect">
            <a:avLst/>
          </a:prstGeom>
          <a:noFill/>
        </p:spPr>
        <p:txBody>
          <a:bodyPr wrap="none" rtlCol="0">
            <a:spAutoFit/>
          </a:bodyPr>
          <a:lstStyle/>
          <a:p>
            <a:r>
              <a:rPr lang="en-US" sz="2000" dirty="0"/>
              <a:t>? macronova</a:t>
            </a:r>
            <a:r>
              <a:rPr lang="en-US" sz="1200" dirty="0"/>
              <a:t>  </a:t>
            </a:r>
            <a:r>
              <a:rPr lang="en-US" sz="2000" dirty="0"/>
              <a:t>?</a:t>
            </a:r>
          </a:p>
          <a:p>
            <a:r>
              <a:rPr lang="en-US" sz="2000" dirty="0"/>
              <a:t> (neutron decay)</a:t>
            </a:r>
            <a:endParaRPr lang="en-US" dirty="0"/>
          </a:p>
        </p:txBody>
      </p:sp>
      <p:sp>
        <p:nvSpPr>
          <p:cNvPr id="2" name="TextBox 1">
            <a:extLst>
              <a:ext uri="{FF2B5EF4-FFF2-40B4-BE49-F238E27FC236}">
                <a16:creationId xmlns:a16="http://schemas.microsoft.com/office/drawing/2014/main" id="{8B3AF6BA-5ADE-4112-AE9E-0132BA123D7D}"/>
              </a:ext>
            </a:extLst>
          </p:cNvPr>
          <p:cNvSpPr txBox="1"/>
          <p:nvPr/>
        </p:nvSpPr>
        <p:spPr>
          <a:xfrm>
            <a:off x="7738535" y="1524000"/>
            <a:ext cx="4008213" cy="1200329"/>
          </a:xfrm>
          <a:prstGeom prst="rect">
            <a:avLst/>
          </a:prstGeom>
          <a:noFill/>
        </p:spPr>
        <p:txBody>
          <a:bodyPr wrap="none" rtlCol="0">
            <a:spAutoFit/>
          </a:bodyPr>
          <a:lstStyle/>
          <a:p>
            <a:r>
              <a:rPr lang="en-US" dirty="0"/>
              <a:t>Spring 2005: Teaching Ay125  </a:t>
            </a:r>
          </a:p>
          <a:p>
            <a:endParaRPr lang="en-US" dirty="0"/>
          </a:p>
          <a:p>
            <a:r>
              <a:rPr lang="en-US" dirty="0"/>
              <a:t>Wondered if coalescence of two neutron</a:t>
            </a:r>
          </a:p>
          <a:p>
            <a:r>
              <a:rPr lang="en-US" dirty="0"/>
              <a:t>stars could power a short-lived nova  </a:t>
            </a:r>
          </a:p>
        </p:txBody>
      </p:sp>
      <p:sp>
        <p:nvSpPr>
          <p:cNvPr id="7" name="TextBox 6">
            <a:extLst>
              <a:ext uri="{FF2B5EF4-FFF2-40B4-BE49-F238E27FC236}">
                <a16:creationId xmlns:a16="http://schemas.microsoft.com/office/drawing/2014/main" id="{E53BE1DD-53BD-E8B4-A424-9987C939EE13}"/>
              </a:ext>
            </a:extLst>
          </p:cNvPr>
          <p:cNvSpPr txBox="1"/>
          <p:nvPr/>
        </p:nvSpPr>
        <p:spPr>
          <a:xfrm>
            <a:off x="7839853" y="2818152"/>
            <a:ext cx="1603772" cy="369332"/>
          </a:xfrm>
          <a:prstGeom prst="rect">
            <a:avLst/>
          </a:prstGeom>
          <a:noFill/>
        </p:spPr>
        <p:txBody>
          <a:bodyPr wrap="none" rtlCol="0">
            <a:spAutoFit/>
          </a:bodyPr>
          <a:lstStyle/>
          <a:p>
            <a:r>
              <a:rPr lang="en-US" dirty="0"/>
              <a:t>(Kulkarni 2005)</a:t>
            </a:r>
          </a:p>
        </p:txBody>
      </p:sp>
      <p:pic>
        <p:nvPicPr>
          <p:cNvPr id="10" name="Picture 2">
            <a:extLst>
              <a:ext uri="{FF2B5EF4-FFF2-40B4-BE49-F238E27FC236}">
                <a16:creationId xmlns:a16="http://schemas.microsoft.com/office/drawing/2014/main" id="{BD5ED813-423F-087C-0D05-F4BF055047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09" t="24185" r="6992" b="24108"/>
          <a:stretch/>
        </p:blipFill>
        <p:spPr bwMode="auto">
          <a:xfrm>
            <a:off x="585515" y="1359944"/>
            <a:ext cx="6342183" cy="466578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D7FDB37-FEBE-DA01-0303-7218965E332F}"/>
              </a:ext>
            </a:extLst>
          </p:cNvPr>
          <p:cNvSpPr txBox="1"/>
          <p:nvPr/>
        </p:nvSpPr>
        <p:spPr>
          <a:xfrm>
            <a:off x="2653414" y="3655055"/>
            <a:ext cx="1644681" cy="369332"/>
          </a:xfrm>
          <a:prstGeom prst="rect">
            <a:avLst/>
          </a:prstGeom>
          <a:noFill/>
        </p:spPr>
        <p:txBody>
          <a:bodyPr wrap="none" rtlCol="0">
            <a:spAutoFit/>
          </a:bodyPr>
          <a:lstStyle/>
          <a:p>
            <a:r>
              <a:rPr lang="en-US" dirty="0"/>
              <a:t>neutron decay?</a:t>
            </a:r>
          </a:p>
        </p:txBody>
      </p:sp>
    </p:spTree>
    <p:extLst>
      <p:ext uri="{BB962C8B-B14F-4D97-AF65-F5344CB8AC3E}">
        <p14:creationId xmlns:p14="http://schemas.microsoft.com/office/powerpoint/2010/main" val="128593824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7574E2-0C77-0FE3-A133-65DC724E1B5A}"/>
              </a:ext>
            </a:extLst>
          </p:cNvPr>
          <p:cNvPicPr>
            <a:picLocks noChangeAspect="1"/>
          </p:cNvPicPr>
          <p:nvPr/>
        </p:nvPicPr>
        <p:blipFill>
          <a:blip r:embed="rId2"/>
          <a:stretch>
            <a:fillRect/>
          </a:stretch>
        </p:blipFill>
        <p:spPr>
          <a:xfrm>
            <a:off x="1742217" y="105032"/>
            <a:ext cx="8707566" cy="2317726"/>
          </a:xfrm>
          <a:prstGeom prst="rect">
            <a:avLst/>
          </a:prstGeom>
        </p:spPr>
      </p:pic>
      <p:pic>
        <p:nvPicPr>
          <p:cNvPr id="7" name="Picture 3">
            <a:extLst>
              <a:ext uri="{FF2B5EF4-FFF2-40B4-BE49-F238E27FC236}">
                <a16:creationId xmlns:a16="http://schemas.microsoft.com/office/drawing/2014/main" id="{B0F99CB2-A12E-37BB-03D0-1B9FFD3268FF}"/>
              </a:ext>
            </a:extLst>
          </p:cNvPr>
          <p:cNvPicPr>
            <a:picLocks noChangeAspect="1" noChangeArrowheads="1"/>
          </p:cNvPicPr>
          <p:nvPr/>
        </p:nvPicPr>
        <p:blipFill>
          <a:blip r:embed="rId3"/>
          <a:srcRect l="1137" t="2304" r="2274" b="1152"/>
          <a:stretch>
            <a:fillRect/>
          </a:stretch>
        </p:blipFill>
        <p:spPr>
          <a:xfrm>
            <a:off x="3328308" y="2463827"/>
            <a:ext cx="5044728" cy="3628990"/>
          </a:xfrm>
          <a:prstGeom prst="rect">
            <a:avLst/>
          </a:prstGeom>
        </p:spPr>
      </p:pic>
      <p:sp>
        <p:nvSpPr>
          <p:cNvPr id="8" name="TextBox 7">
            <a:extLst>
              <a:ext uri="{FF2B5EF4-FFF2-40B4-BE49-F238E27FC236}">
                <a16:creationId xmlns:a16="http://schemas.microsoft.com/office/drawing/2014/main" id="{8BF49EF0-A4AD-217E-65FF-0BDAE20B9E3E}"/>
              </a:ext>
            </a:extLst>
          </p:cNvPr>
          <p:cNvSpPr txBox="1"/>
          <p:nvPr/>
        </p:nvSpPr>
        <p:spPr>
          <a:xfrm>
            <a:off x="-53785" y="6347012"/>
            <a:ext cx="7834004" cy="369332"/>
          </a:xfrm>
          <a:prstGeom prst="rect">
            <a:avLst/>
          </a:prstGeom>
          <a:noFill/>
        </p:spPr>
        <p:txBody>
          <a:bodyPr wrap="none" rtlCol="0">
            <a:spAutoFit/>
          </a:bodyPr>
          <a:lstStyle/>
          <a:p>
            <a:r>
              <a:rPr lang="en-US" dirty="0"/>
              <a:t>"In the fields of observation, chance favors only the prepared mind” -- Pasteur</a:t>
            </a:r>
          </a:p>
        </p:txBody>
      </p:sp>
    </p:spTree>
    <p:extLst>
      <p:ext uri="{BB962C8B-B14F-4D97-AF65-F5344CB8AC3E}">
        <p14:creationId xmlns:p14="http://schemas.microsoft.com/office/powerpoint/2010/main" val="14833145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258</TotalTime>
  <Words>511</Words>
  <Application>Microsoft Macintosh PowerPoint</Application>
  <PresentationFormat>Widescreen</PresentationFormat>
  <Paragraphs>53</Paragraphs>
  <Slides>26</Slides>
  <Notes>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CMR12</vt:lpstr>
      <vt:lpstr>CMR8</vt:lpstr>
      <vt:lpstr>CMTI12</vt:lpstr>
      <vt:lpstr>Aptos</vt:lpstr>
      <vt:lpstr>Aptos Display</vt:lpstr>
      <vt:lpstr>Arial</vt:lpstr>
      <vt:lpstr>Helvetica Neue</vt:lpstr>
      <vt:lpstr>Helvetica Neue Light</vt:lpstr>
      <vt:lpstr>Times New Roman</vt:lpstr>
      <vt:lpstr>Office Theme</vt:lpstr>
      <vt:lpstr>Ay215: Lecture 16</vt:lpstr>
      <vt:lpstr>Observational history of LRN</vt:lpstr>
      <vt:lpstr>PowerPoint Presentation</vt:lpstr>
      <vt:lpstr>PowerPoint Presentation</vt:lpstr>
      <vt:lpstr>PowerPoint Presentation</vt:lpstr>
      <vt:lpstr>2002: Again discovery by amateurs</vt:lpstr>
      <vt:lpstr>PowerPoint Presentation</vt:lpstr>
      <vt:lpstr>PowerPoint Presentation</vt:lpstr>
      <vt:lpstr>PowerPoint Presentation</vt:lpstr>
      <vt:lpstr>PowerPoint Presentation</vt:lpstr>
      <vt:lpstr>PowerPoint Presentation</vt:lpstr>
      <vt:lpstr>PowerPoint Presentation</vt:lpstr>
      <vt:lpstr>Caught in the act!</vt:lpstr>
      <vt:lpstr>PowerPoint Presentation</vt:lpstr>
      <vt:lpstr>Going back to AD 1670</vt:lpstr>
      <vt:lpstr>PowerPoint Presentation</vt:lpstr>
      <vt:lpstr>PowerPoint Presentation</vt:lpstr>
      <vt:lpstr>PowerPoint Presentation</vt:lpstr>
      <vt:lpstr>PowerPoint Presentation</vt:lpstr>
      <vt:lpstr>PowerPoint Presentation</vt:lpstr>
      <vt:lpstr>PowerPoint Presentation</vt:lpstr>
      <vt:lpstr>Planetary Nebulae</vt:lpstr>
      <vt:lpstr>PowerPoint Presentation</vt:lpstr>
      <vt:lpstr>Conventional view of planetary nebulae</vt:lpstr>
      <vt:lpstr>Notice the cylindrical symmetry</vt:lpstr>
      <vt:lpstr>Common envelope evolution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Kulkarni, Shrinivas R. (Shri)</dc:creator>
  <cp:lastModifiedBy>Kulkarni, Shrinivas R. (Shri)</cp:lastModifiedBy>
  <cp:revision>5</cp:revision>
  <dcterms:created xsi:type="dcterms:W3CDTF">2026-03-31T14:03:03Z</dcterms:created>
  <dcterms:modified xsi:type="dcterms:W3CDTF">2026-05-21T21:42:55Z</dcterms:modified>
</cp:coreProperties>
</file>