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7" r:id="rId9"/>
    <p:sldId id="268" r:id="rId10"/>
    <p:sldId id="269" r:id="rId11"/>
    <p:sldId id="270" r:id="rId12"/>
    <p:sldId id="263" r:id="rId13"/>
    <p:sldId id="264" r:id="rId14"/>
    <p:sldId id="265" r:id="rId15"/>
    <p:sldId id="266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18"/>
    <p:restoredTop sz="93935"/>
  </p:normalViewPr>
  <p:slideViewPr>
    <p:cSldViewPr snapToGrid="0">
      <p:cViewPr varScale="1">
        <p:scale>
          <a:sx n="99" d="100"/>
          <a:sy n="99" d="100"/>
        </p:scale>
        <p:origin x="19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25B80-8329-214C-B4CB-28150255229C}" type="datetimeFigureOut">
              <a:rPr lang="en-US" smtClean="0"/>
              <a:t>5/28/26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09351-9FB4-5A49-92C2-ABD0FF3E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8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09351-9FB4-5A49-92C2-ABD0FF3E4B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7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5D44-6DEE-D28C-62EF-141BCB01A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171760-9AE4-BDC7-CF9D-38F5FC120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A1E62-BB3D-8D3F-E8C9-EFD62D432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5D3-444A-0944-911B-DB11A964F034}" type="datetimeFigureOut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1AF8-40D0-9319-E904-11DD6D01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06CE0-2EC3-DEA9-855D-ACD37F86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EADF-4EF7-EC4E-87BF-36EE0AE8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9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82362-9FA8-B341-78CE-86265FC6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A1E26A-F5DD-6393-2253-697935690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578CB-AED5-D496-0996-7038A7530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5D3-444A-0944-911B-DB11A964F034}" type="datetimeFigureOut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3BAF7-2E49-A467-C87E-D872B19BF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41A84-257B-55CD-6F0F-A231622B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EADF-4EF7-EC4E-87BF-36EE0AE8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2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AB1206-0B68-4F1B-F6CC-F9E1291C8B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90B38-3874-9B89-7E78-C11C5BBE1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79AC2-2553-B1FA-3071-C96A4EE90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5D3-444A-0944-911B-DB11A964F034}" type="datetimeFigureOut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0859D-170C-9946-73CD-BF7EC61E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EF374-08F9-0CE2-AF54-4A21DEDF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EADF-4EF7-EC4E-87BF-36EE0AE8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6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4CF28-6072-3C4F-B4DD-B83AF0D4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6B310-A4C8-A046-D936-8096678DE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B5F9F-33D8-069A-C4B1-7DEEBB94C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5D3-444A-0944-911B-DB11A964F034}" type="datetimeFigureOut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8A70D-8321-FF44-0A6A-A82D7ADB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9728D-3BDD-1E18-686E-CF59A3C6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EADF-4EF7-EC4E-87BF-36EE0AE8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BEB5F-A887-EA65-0D25-6E1EFB1E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2494D-3B9A-AF1E-41DE-EF30D1110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24E13-594C-7585-C951-9B9ACA1F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5D3-444A-0944-911B-DB11A964F034}" type="datetimeFigureOut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3D1A2-9603-7D91-96E0-6E27CF15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044DE-2658-4489-A7C7-6CA2C8CB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EADF-4EF7-EC4E-87BF-36EE0AE8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9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B19E9-59FD-0DE2-C41B-0FBA9E4C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45471-16FA-64F2-8846-41AC02BA9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64D8A1-51B7-CF21-C7BB-6C47266D9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E3105-BC7B-DEB0-744B-7DE3E5E29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5D3-444A-0944-911B-DB11A964F034}" type="datetimeFigureOut">
              <a:rPr lang="en-US" smtClean="0"/>
              <a:t>5/28/26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6A35B-A30F-5C37-5C37-751AE178B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4901D-0977-7E02-3B1B-8848F6FB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EADF-4EF7-EC4E-87BF-36EE0AE8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F7C9-780D-AAA7-4F3F-8CFCACF97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A458C-A4AC-2D09-A836-A0D25B9F6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20052-19C3-ED2A-756C-1DD915AEF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FD7D09-302B-BC3E-D1C7-AEC8482AE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AC843E-1FFB-C793-73F4-D123A9D44D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271059-DAA7-FD47-6FA1-DFE4B6961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5D3-444A-0944-911B-DB11A964F034}" type="datetimeFigureOut">
              <a:rPr lang="en-US" smtClean="0"/>
              <a:t>5/28/26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827353-8433-4874-FDC8-511B63C9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D93476-D574-EC56-B20B-EE482014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EADF-4EF7-EC4E-87BF-36EE0AE8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8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ABF08-880E-1B85-E5FE-6E299337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5698EC-9B23-C4FC-5A14-4910C728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5D3-444A-0944-911B-DB11A964F034}" type="datetimeFigureOut">
              <a:rPr lang="en-US" smtClean="0"/>
              <a:t>5/28/26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393F9-5BEB-1BE1-8AD3-41854904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024C9-3DC5-2117-D646-08B0BE9F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EADF-4EF7-EC4E-87BF-36EE0AE8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4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E80E3-5F41-5400-B8DC-0F1EB5AE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5D3-444A-0944-911B-DB11A964F034}" type="datetimeFigureOut">
              <a:rPr lang="en-US" smtClean="0"/>
              <a:t>5/28/26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4C0642-D96D-2EFD-1778-10FA7D31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F8C3E-2A7C-2A30-165D-747A18A3C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EADF-4EF7-EC4E-87BF-36EE0AE8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5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796B-5188-4F1B-C1D1-2673A75EA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FE8DF-ADF8-FE38-B05A-9F02165E3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B19D7-B1F5-0365-B369-CA1399FD2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76F6C-D392-99FB-6024-2EC218AC6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5D3-444A-0944-911B-DB11A964F034}" type="datetimeFigureOut">
              <a:rPr lang="en-US" smtClean="0"/>
              <a:t>5/28/26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6C352-BE17-98A6-CE1C-B1B36A4EF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FC6F3-A5F1-DBC6-1F4D-210885F64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EADF-4EF7-EC4E-87BF-36EE0AE8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3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DB5DD-D875-188B-6B3C-CB7711E5F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71D498-96E6-CC16-EB83-3A7C9DFA2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588F7-B9C6-C3A1-A276-8EE4623E2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51774-5273-0F09-2665-0FF13C1F0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5D3-444A-0944-911B-DB11A964F034}" type="datetimeFigureOut">
              <a:rPr lang="en-US" smtClean="0"/>
              <a:t>5/28/26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40BFA-D0B3-B64C-50C8-3C969F657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A6B4D-6C94-3354-F373-549B17E3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EADF-4EF7-EC4E-87BF-36EE0AE8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4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19371B-01CF-9413-5B5F-F33C1AC9E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AA7C8-7D02-5CC0-36B5-007307119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67FE9-555C-C706-854F-7CAF71D3E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DFC5D3-444A-0944-911B-DB11A964F034}" type="datetimeFigureOut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211BC-3A27-4656-8774-C80FA60FE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ACBD9-C192-2CA9-DE41-C7E1B1223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17EADF-4EF7-EC4E-87BF-36EE0AE8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2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9A725-DD64-AE2E-D519-0ABFFF6B92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Ay215 Lecture18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10B5D2-62AF-68A2-737F-9800003D11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4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892F7D-D348-A9BA-F293-BE402C52E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89" y="108493"/>
            <a:ext cx="11529918" cy="46733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5A7AD0-17DE-62D0-8F32-5DB112054A1C}"/>
              </a:ext>
            </a:extLst>
          </p:cNvPr>
          <p:cNvSpPr txBox="1"/>
          <p:nvPr/>
        </p:nvSpPr>
        <p:spPr>
          <a:xfrm>
            <a:off x="2442575" y="5423770"/>
            <a:ext cx="8766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Likely, wind-fed Roche lobe is key to long-period CSPN. A more sophisticated approach</a:t>
            </a:r>
          </a:p>
          <a:p>
            <a:r>
              <a:rPr lang="en-US" dirty="0"/>
              <a:t>is that of Fuller &amp; Bhattacharjee. </a:t>
            </a:r>
          </a:p>
        </p:txBody>
      </p:sp>
    </p:spTree>
    <p:extLst>
      <p:ext uri="{BB962C8B-B14F-4D97-AF65-F5344CB8AC3E}">
        <p14:creationId xmlns:p14="http://schemas.microsoft.com/office/powerpoint/2010/main" val="2985447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F870B3-836F-28D7-ED1A-FA3109E18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635" y="403334"/>
            <a:ext cx="5896610" cy="605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6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6B20E-0F8E-2465-EF35-4D33DC40E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period companions (pre-CV)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610B6-9D08-0C91-CB00-E1729E6A2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42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6300B3-A6A9-4783-6D39-4D9A1B2A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period companions can affect PN shape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6EFF3A-61A8-961F-ED19-D198B6292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AGB phase a companion can alter the outflow due to wind-fed Roche lobe overflow</a:t>
            </a:r>
          </a:p>
          <a:p>
            <a:r>
              <a:rPr lang="en-US" dirty="0"/>
              <a:t>W </a:t>
            </a:r>
            <a:r>
              <a:rPr lang="en-US" dirty="0" err="1"/>
              <a:t>Aql</a:t>
            </a:r>
            <a:r>
              <a:rPr lang="en-US" dirty="0"/>
              <a:t> (Mira variable)  is orbited by a faint companion (F spectrum) with separation of 160 AU</a:t>
            </a:r>
          </a:p>
          <a:p>
            <a:r>
              <a:rPr lang="en-US" dirty="0"/>
              <a:t>ALMA CO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BB97C4-055B-D6B0-6626-321844490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550" y="3877197"/>
            <a:ext cx="21209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7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C6E0C-0DED-6203-1E37-891C57872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Symbiotic stars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DD374-2919-C49D-2840-EF325BA18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 giant with a dwarf star (white dwarf, main </a:t>
            </a:r>
            <a:r>
              <a:rPr lang="en-US" dirty="0" err="1"/>
              <a:t>sequence,neutrons</a:t>
            </a:r>
            <a:r>
              <a:rPr lang="en-US" dirty="0"/>
              <a:t> star)</a:t>
            </a:r>
          </a:p>
          <a:p>
            <a:r>
              <a:rPr lang="en-US" dirty="0"/>
              <a:t>Mass transfer is via wind capture or </a:t>
            </a:r>
            <a:r>
              <a:rPr lang="en-US" dirty="0" err="1"/>
              <a:t>wind+Roche</a:t>
            </a:r>
            <a:r>
              <a:rPr lang="en-US" dirty="0"/>
              <a:t> lobe</a:t>
            </a:r>
          </a:p>
          <a:p>
            <a:r>
              <a:rPr lang="en-US" dirty="0"/>
              <a:t>Mass transfer is stable </a:t>
            </a:r>
          </a:p>
          <a:p>
            <a:r>
              <a:rPr lang="en-US" dirty="0"/>
              <a:t>In some cases (with white dwarf companion) the giant is enriched with s-process elements (which suggests that that the current phase is the second mass transfer)</a:t>
            </a:r>
          </a:p>
        </p:txBody>
      </p:sp>
    </p:spTree>
    <p:extLst>
      <p:ext uri="{BB962C8B-B14F-4D97-AF65-F5344CB8AC3E}">
        <p14:creationId xmlns:p14="http://schemas.microsoft.com/office/powerpoint/2010/main" val="1674397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E0CC5-C055-9AE5-AD09-7D849638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Barium Stars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AB6E2-7320-DE66-F6EC-681E05713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Barium stars are G- and K-giants showing clear signature of Carbon and s-process enrichment in their spectra</a:t>
            </a:r>
          </a:p>
          <a:p>
            <a:r>
              <a:rPr lang="en-US" dirty="0"/>
              <a:t>The unseen companion is a white dwarf, and the enrichment is due to a previous mass transfer episode while the WD was on the AGB </a:t>
            </a:r>
          </a:p>
          <a:p>
            <a:r>
              <a:rPr lang="en-US" dirty="0"/>
              <a:t>Orbital periods range from 200-10,000 days</a:t>
            </a:r>
          </a:p>
          <a:p>
            <a:pPr lvl="1"/>
            <a:r>
              <a:rPr lang="en-US" dirty="0"/>
              <a:t>Pb&lt;1000 days are circular and longer period systems are eccentric</a:t>
            </a:r>
          </a:p>
          <a:p>
            <a:r>
              <a:rPr lang="en-US" dirty="0"/>
              <a:t>Barium stars arise from systems with mass ratio above 1.5</a:t>
            </a:r>
          </a:p>
        </p:txBody>
      </p:sp>
    </p:spTree>
    <p:extLst>
      <p:ext uri="{BB962C8B-B14F-4D97-AF65-F5344CB8AC3E}">
        <p14:creationId xmlns:p14="http://schemas.microsoft.com/office/powerpoint/2010/main" val="3325397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25DE64-C60B-492A-03DD-8C93BEE8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Likely merger outcomes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84D80B-C226-8508-0DDC-14DA24D5E7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77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5E2DE7-8E71-D2F4-4497-EFCDBCCCA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Radiative stars which are peculiar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804E6C-4157-8EAD-90E1-4CBCD4F94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sequence A,O, B are radiative. However, 10% of these stars are magnetic (Ap, Bp) </a:t>
            </a:r>
          </a:p>
          <a:p>
            <a:r>
              <a:rPr lang="en-US" dirty="0"/>
              <a:t>Most radiative stars spin rapidly (because they have no magnetized winds carrying angular momentum)</a:t>
            </a:r>
          </a:p>
          <a:p>
            <a:pPr lvl="1"/>
            <a:r>
              <a:rPr lang="en-US" dirty="0"/>
              <a:t>However, a subset are rotating slowly</a:t>
            </a:r>
          </a:p>
          <a:p>
            <a:r>
              <a:rPr lang="en-US" dirty="0"/>
              <a:t>Magnetic Ap and Bp stars lack binarity</a:t>
            </a:r>
          </a:p>
          <a:p>
            <a:r>
              <a:rPr lang="en-US" dirty="0"/>
              <a:t>Magnetic stars have exotic distribution of elements (Dy, </a:t>
            </a:r>
            <a:r>
              <a:rPr lang="en-US" dirty="0" err="1"/>
              <a:t>Ga,Eu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4807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ACA54-8BD2-166B-A52B-22DE6966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FK Comae stars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C0AD2-38A8-F733-1C44-FB83B424C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FK Comae is G4 III star with a rotation period of 2.4 days (which is unusually small for a cool giant)</a:t>
            </a:r>
          </a:p>
          <a:p>
            <a:r>
              <a:rPr lang="en-US" dirty="0"/>
              <a:t>Its surface is dominated by very large cool spots</a:t>
            </a:r>
          </a:p>
          <a:p>
            <a:r>
              <a:rPr lang="en-US"/>
              <a:t>Differential rotation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1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20A1-436B-279B-40C4-67883372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24ACA-5174-190B-0552-351ABA212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V1309 </a:t>
            </a:r>
            <a:r>
              <a:rPr lang="en-US" dirty="0" err="1"/>
              <a:t>Sco</a:t>
            </a:r>
            <a:r>
              <a:rPr lang="en-US" dirty="0"/>
              <a:t>, prior to onset of CEE, was a contact binary</a:t>
            </a:r>
          </a:p>
          <a:p>
            <a:pPr lvl="1"/>
            <a:r>
              <a:rPr lang="en-US" dirty="0"/>
              <a:t>Mass transfer onto the accretor inflated it, whence the system became contact binary  </a:t>
            </a:r>
          </a:p>
          <a:p>
            <a:pPr lvl="1"/>
            <a:r>
              <a:rPr lang="en-US" i="1" dirty="0"/>
              <a:t>Do all CEE go through a contact binary phase?</a:t>
            </a:r>
          </a:p>
          <a:p>
            <a:r>
              <a:rPr lang="en-US" dirty="0"/>
              <a:t>Does the acceptor gain any mass in the CEE process?</a:t>
            </a:r>
          </a:p>
          <a:p>
            <a:r>
              <a:rPr lang="en-US" dirty="0"/>
              <a:t>What fraction of CEEs result in merger of stars?</a:t>
            </a:r>
          </a:p>
          <a:p>
            <a:pPr lvl="1"/>
            <a:r>
              <a:rPr lang="en-US" dirty="0"/>
              <a:t>What would these look like?</a:t>
            </a:r>
          </a:p>
          <a:p>
            <a:r>
              <a:rPr lang="en-US" dirty="0"/>
              <a:t>What fraction of planetary nebulae are a result of CEE?</a:t>
            </a:r>
          </a:p>
          <a:p>
            <a:pPr lvl="1"/>
            <a:r>
              <a:rPr lang="en-US" dirty="0"/>
              <a:t>Is it possible that selection effects strongly favor CEE-origin </a:t>
            </a:r>
            <a:r>
              <a:rPr lang="en-US" dirty="0" err="1"/>
              <a:t>PNe</a:t>
            </a:r>
            <a:r>
              <a:rPr lang="en-US" dirty="0"/>
              <a:t>?</a:t>
            </a:r>
          </a:p>
          <a:p>
            <a:r>
              <a:rPr lang="en-US" dirty="0"/>
              <a:t>How do you explain </a:t>
            </a:r>
            <a:r>
              <a:rPr lang="en-US" dirty="0" err="1"/>
              <a:t>PNe</a:t>
            </a:r>
            <a:r>
              <a:rPr lang="en-US" dirty="0"/>
              <a:t> with very long period binaries in the center?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55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95B976-AC3C-5F38-2357-E0BC87E13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15" y="0"/>
            <a:ext cx="4519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3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276D69-285A-26B1-8CE1-6166ECDAF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 distribution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283CB-B282-2BFF-C44F-9A724BD12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958" y="1824446"/>
            <a:ext cx="6997700" cy="472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15D73F-BCA6-CD10-F55C-30F97C851EC9}"/>
              </a:ext>
            </a:extLst>
          </p:cNvPr>
          <p:cNvSpPr txBox="1"/>
          <p:nvPr/>
        </p:nvSpPr>
        <p:spPr>
          <a:xfrm>
            <a:off x="535575" y="2037806"/>
            <a:ext cx="3509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from</a:t>
            </a:r>
          </a:p>
          <a:p>
            <a:r>
              <a:rPr lang="en-US" dirty="0"/>
              <a:t>https://</a:t>
            </a:r>
            <a:r>
              <a:rPr lang="en-US" dirty="0" err="1"/>
              <a:t>www.drdjones.net</a:t>
            </a:r>
            <a:r>
              <a:rPr lang="en-US" dirty="0"/>
              <a:t>/</a:t>
            </a:r>
            <a:r>
              <a:rPr lang="en-US" dirty="0" err="1"/>
              <a:t>bcspn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6848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F7B3-2511-5624-A483-6C3006EAE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mass transfer prior to CEE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CF074-705B-4C50-4C2F-EA2DC206A5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9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AB3EBC-034D-C891-729B-7FC91EDEF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21" y="1872083"/>
            <a:ext cx="9615920" cy="401412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EF1216F-8175-69B4-EA9E-35C5EFA49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Fleming 1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D1853A-5071-1367-4746-00C0C303FBCC}"/>
              </a:ext>
            </a:extLst>
          </p:cNvPr>
          <p:cNvSpPr txBox="1"/>
          <p:nvPr/>
        </p:nvSpPr>
        <p:spPr>
          <a:xfrm>
            <a:off x="3069771" y="5982785"/>
            <a:ext cx="4204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Outer most knots emitted 16,000 yrs ago</a:t>
            </a:r>
          </a:p>
          <a:p>
            <a:r>
              <a:rPr lang="en-US" dirty="0"/>
              <a:t>Inner most about 10,000 ago</a:t>
            </a:r>
          </a:p>
          <a:p>
            <a:r>
              <a:rPr lang="en-US" dirty="0"/>
              <a:t>Nebula is 5,000 yrs old</a:t>
            </a:r>
          </a:p>
        </p:txBody>
      </p:sp>
    </p:spTree>
    <p:extLst>
      <p:ext uri="{BB962C8B-B14F-4D97-AF65-F5344CB8AC3E}">
        <p14:creationId xmlns:p14="http://schemas.microsoft.com/office/powerpoint/2010/main" val="324597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CBAC09-A5CE-323E-2CF5-A6E6A4C109A5}"/>
              </a:ext>
            </a:extLst>
          </p:cNvPr>
          <p:cNvSpPr txBox="1"/>
          <p:nvPr/>
        </p:nvSpPr>
        <p:spPr>
          <a:xfrm>
            <a:off x="3997226" y="117565"/>
            <a:ext cx="2855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Necklace Nebula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C83A4-21E1-04A8-7C62-9DD89D9EC26F}"/>
              </a:ext>
            </a:extLst>
          </p:cNvPr>
          <p:cNvSpPr txBox="1"/>
          <p:nvPr/>
        </p:nvSpPr>
        <p:spPr>
          <a:xfrm>
            <a:off x="4715692" y="5891350"/>
            <a:ext cx="182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note clumpy jets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C03B19-4CF0-683D-CE66-4D24431FC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354" y="693040"/>
            <a:ext cx="4142509" cy="2734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7FB7CD-7FA2-1FFC-8DF0-971297FC8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794" y="3770850"/>
            <a:ext cx="4380846" cy="27380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875883-D59A-8CCF-E5A7-1527096F0FF2}"/>
              </a:ext>
            </a:extLst>
          </p:cNvPr>
          <p:cNvSpPr txBox="1"/>
          <p:nvPr/>
        </p:nvSpPr>
        <p:spPr>
          <a:xfrm>
            <a:off x="7733206" y="117566"/>
            <a:ext cx="4148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spectrum of main sequence companion</a:t>
            </a:r>
          </a:p>
          <a:p>
            <a:r>
              <a:rPr lang="en-US" dirty="0"/>
              <a:t>(carbon contamination)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92C460-9979-8F8C-5D44-24C8D3073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83"/>
            <a:ext cx="6949439" cy="69494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3DD003-BA2E-3A2C-6D1C-07C2AAE99F3E}"/>
              </a:ext>
            </a:extLst>
          </p:cNvPr>
          <p:cNvSpPr txBox="1"/>
          <p:nvPr/>
        </p:nvSpPr>
        <p:spPr>
          <a:xfrm>
            <a:off x="744570" y="274315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Necklace nebula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2257AC-FF29-091B-0688-E9F3120F6B61}"/>
              </a:ext>
            </a:extLst>
          </p:cNvPr>
          <p:cNvSpPr txBox="1"/>
          <p:nvPr/>
        </p:nvSpPr>
        <p:spPr>
          <a:xfrm>
            <a:off x="5120637" y="4859383"/>
            <a:ext cx="136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jets/clumps</a:t>
            </a:r>
          </a:p>
        </p:txBody>
      </p:sp>
    </p:spTree>
    <p:extLst>
      <p:ext uri="{BB962C8B-B14F-4D97-AF65-F5344CB8AC3E}">
        <p14:creationId xmlns:p14="http://schemas.microsoft.com/office/powerpoint/2010/main" val="3462048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B890-F686-2F0B-43D7-FEF6B377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period CSPN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E56B2-59AE-EB74-4D21-E217517B54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4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2A8AD-63E0-5157-BBC2-1E09AF219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28" y="645160"/>
            <a:ext cx="5616235" cy="2783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FABBAF-7D1C-436E-680D-5C698CE83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542" y="645159"/>
            <a:ext cx="5324230" cy="45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55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491</Words>
  <Application>Microsoft Macintosh PowerPoint</Application>
  <PresentationFormat>Widescreen</PresentationFormat>
  <Paragraphs>56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Ay215 Lecture18</vt:lpstr>
      <vt:lpstr>Top questions:</vt:lpstr>
      <vt:lpstr>PowerPoint Presentation</vt:lpstr>
      <vt:lpstr>Period distribution </vt:lpstr>
      <vt:lpstr>Evidence of mass transfer prior to CEE</vt:lpstr>
      <vt:lpstr>Fleming 1 </vt:lpstr>
      <vt:lpstr>PowerPoint Presentation</vt:lpstr>
      <vt:lpstr>Long period CSPN </vt:lpstr>
      <vt:lpstr>PowerPoint Presentation</vt:lpstr>
      <vt:lpstr>PowerPoint Presentation</vt:lpstr>
      <vt:lpstr>PowerPoint Presentation</vt:lpstr>
      <vt:lpstr>Long period companions (pre-CV)</vt:lpstr>
      <vt:lpstr>Long period companions can affect PN shape</vt:lpstr>
      <vt:lpstr>Symbiotic stars</vt:lpstr>
      <vt:lpstr>Barium Stars</vt:lpstr>
      <vt:lpstr>Likely merger outcomes</vt:lpstr>
      <vt:lpstr>Radiative stars which are peculiar </vt:lpstr>
      <vt:lpstr>FK Comae stars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Kulkarni, Shrinivas R. (Shri)</dc:creator>
  <cp:lastModifiedBy>Kulkarni, Shrinivas R. (Shri)</cp:lastModifiedBy>
  <cp:revision>5</cp:revision>
  <dcterms:created xsi:type="dcterms:W3CDTF">2026-05-25T20:58:35Z</dcterms:created>
  <dcterms:modified xsi:type="dcterms:W3CDTF">2026-05-29T04:38:03Z</dcterms:modified>
</cp:coreProperties>
</file>