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8" r:id="rId12"/>
    <p:sldId id="273" r:id="rId13"/>
    <p:sldId id="269" r:id="rId14"/>
    <p:sldId id="267" r:id="rId15"/>
    <p:sldId id="278" r:id="rId16"/>
    <p:sldId id="275" r:id="rId17"/>
    <p:sldId id="276" r:id="rId18"/>
    <p:sldId id="277" r:id="rId19"/>
    <p:sldId id="274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99"/>
    <p:restoredTop sz="93478"/>
  </p:normalViewPr>
  <p:slideViewPr>
    <p:cSldViewPr snapToGrid="0">
      <p:cViewPr varScale="1">
        <p:scale>
          <a:sx n="100" d="100"/>
          <a:sy n="100" d="100"/>
        </p:scale>
        <p:origin x="2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55C35-8D1B-AA41-920C-BF021C733B3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E8FD6-D894-7248-9467-4C681AAE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9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E8FD6-D894-7248-9467-4C681AAE27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7668-6765-3132-B2F5-7C4BCDE42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E3A2C-4751-E12D-C32C-E499A4011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25FC1-72B2-D7E5-6C0A-8C7A2E863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7A4-3040-024F-8013-1A91753F6727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FD03-47A3-E16B-0657-05F0AAAD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0FA36-96F9-EC12-9D3F-1C173E71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D59-091B-7948-9971-7446BE8C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9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7989-AF9B-31DB-018E-94ADBC68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A3056-57FB-2EEC-DB2C-ACDAEE1AC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66F12-BA7B-8F75-76F6-833BD620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7A4-3040-024F-8013-1A91753F6727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F4DC1-A926-33DA-83CC-D6481413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4C4AD-57F1-04BA-1B6D-FD4B149E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D59-091B-7948-9971-7446BE8C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2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09E89-8C17-90D9-9D67-45504FDA2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DCB99-555E-F7A8-83F0-5DB1D63D7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066F-D16C-4CF2-8818-89DC7746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7A4-3040-024F-8013-1A91753F6727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37FF1-004F-558D-EAB3-9B96D009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9CD15-9248-8CF4-9074-19BAFB22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D59-091B-7948-9971-7446BE8C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8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7C946-A392-0544-E775-3D5408AF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AC3F-3739-5EC1-3F1A-4BAB3FD3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7E23E-365F-AFAD-7B8E-B2B4AE12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7A4-3040-024F-8013-1A91753F6727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276B-EC9C-838A-3CF6-D7809943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59F3-D8EE-C2F5-C6D4-D8E0E35B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D59-091B-7948-9971-7446BE8C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E048-3845-F87E-8A12-6BC39947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87F89-EC56-16C5-D4D3-FEA8067A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8F81F-34C7-C593-E2B9-4823A063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7A4-3040-024F-8013-1A91753F6727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292C4-7BD7-DDEE-C3F4-B45E0775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C19DD-C57E-FDC4-6A7D-8647F68D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D59-091B-7948-9971-7446BE8C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18E4-40B4-94F7-C080-18158841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EF36B-E3E1-7F97-C036-F8E7EB57A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366B9-0716-2AAA-E3DF-188C63537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382C3-BA8F-9039-E790-1C17BCA8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7A4-3040-024F-8013-1A91753F6727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823E0-26CC-8C6B-4128-C1F28D39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2F2C6-8B0C-4EAC-2E29-C7EA8DA8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D59-091B-7948-9971-7446BE8C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8AB1-D79A-8B07-4AD5-D04B19B5F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70713-B86F-966B-DE44-49BBCDD5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F5845-C79B-FBB2-4CBD-D4536E7E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BEEBE-30A0-57A1-578F-1D1F5F5AE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F7FE4-6AB7-5AB6-8FA6-2C8DA09E0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58724-6FFB-07D5-42AF-920F60D1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7A4-3040-024F-8013-1A91753F6727}" type="datetimeFigureOut">
              <a:rPr lang="en-US" smtClean="0"/>
              <a:t>4/30/26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F4FEEA-F475-7270-248A-D2E1073F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6455B-E0C1-4FD1-B6A0-7CAF58F2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D59-091B-7948-9971-7446BE8C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3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A70E-9770-6ACD-59F3-E37FD12E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A8DE3-136A-5BBD-4235-A134FA6B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7A4-3040-024F-8013-1A91753F6727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1A039-5D29-19DD-3E8C-9048CE31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A40A0-45F0-6A47-EE6A-83A875E1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D59-091B-7948-9971-7446BE8C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5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671DD-1E42-9458-4F80-0A95CCF3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7A4-3040-024F-8013-1A91753F6727}" type="datetimeFigureOut">
              <a:rPr lang="en-US" smtClean="0"/>
              <a:t>4/30/26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FD0E2-C78D-051D-86D3-99944551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620EF-8228-D706-02D8-4936ED7E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D59-091B-7948-9971-7446BE8C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7469-F55A-7EA9-EC20-9578CDF2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2B673-6074-2D8A-9D59-A774DFC2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D2E04-4EC7-3DFA-579A-A044C4BCC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241-50E6-ADB4-06F6-E504FF3A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7A4-3040-024F-8013-1A91753F6727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86DEA-303F-677E-9BC0-4B27B6E9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C3D5D-A13B-4E3E-4717-30E095C9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D59-091B-7948-9971-7446BE8C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4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AEED-7AEC-A7D1-40D4-82DE25CB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264D6-7315-D4BD-00B2-A211174AD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AA866-9EB3-BCC6-8BF4-780468875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3FB4F-4DAF-38E8-792B-9B1D0D76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7A4-3040-024F-8013-1A91753F6727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636FE-9713-1E2C-CC62-FA107379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EC0B3-5274-0BEC-0FF8-A7BEC507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D59-091B-7948-9971-7446BE8C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479A43-B105-2597-99F3-87F488B1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52535-388C-8098-F62C-38435F9E0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23354-D835-DCD1-179B-BCC77AFB9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DF7A4-3040-024F-8013-1A91753F6727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A5581-BC69-09F2-A038-56E39CA4A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AAC04-A2B0-5137-7C81-E4BCE98E9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D31D59-091B-7948-9971-7446BE8C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8E24-0D4F-E501-D50D-E8B9A0F7EB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Ay215: Lecture 7</a:t>
            </a:r>
            <a:br>
              <a:rPr lang="en-US" dirty="0"/>
            </a:br>
            <a:r>
              <a:rPr lang="en-US" dirty="0"/>
              <a:t>(Chapter 6 of T Tauri &amp; </a:t>
            </a:r>
            <a:r>
              <a:rPr lang="en-US" dirty="0" err="1"/>
              <a:t>vdH</a:t>
            </a:r>
            <a:r>
              <a:rPr lang="en-US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2C791-039E-5B94-D982-E1381A2A2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8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83AFCE-2CB5-0238-CE09-B7E7F824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04" y="62948"/>
            <a:ext cx="7573617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7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FD3B44-6558-BF3D-E385-D3128D8CC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05" y="337930"/>
            <a:ext cx="9955177" cy="63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35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A20A6-09E5-654A-3119-72AE69C5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687" y="26693"/>
            <a:ext cx="6023665" cy="68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7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49E53A-BBFA-4C38-905B-98BE0893A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13" y="83575"/>
            <a:ext cx="8495026" cy="61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9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54E43-B4CA-C25C-6A76-2580E28C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hole binaries: Cygnus X-1, X-ray novae, micro-quasars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EA55E-1B49-4342-56FD-DD84E16DB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6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49346-57AF-7CDD-F8B6-EE76DA96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837"/>
            <a:ext cx="11701138" cy="46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9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13737C-85F4-F7E3-97F1-0B70A148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52" y="516825"/>
            <a:ext cx="9894282" cy="61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68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D2A396-9787-BB16-8F9C-99F8D1B8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568" y="0"/>
            <a:ext cx="6644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0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mulative histogram of the detection of BH candidates">
            <a:extLst>
              <a:ext uri="{FF2B5EF4-FFF2-40B4-BE49-F238E27FC236}">
                <a16:creationId xmlns:a16="http://schemas.microsoft.com/office/drawing/2014/main" id="{3613C162-8AEB-CF1F-5E40-8E9C5F8BB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0"/>
            <a:ext cx="918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3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14D96-19D9-7C59-C3CC-B2EEC143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79" y="706628"/>
            <a:ext cx="10989641" cy="357276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A95EF7-AE30-2B1D-22A1-460AF26FD298}"/>
              </a:ext>
            </a:extLst>
          </p:cNvPr>
          <p:cNvCxnSpPr>
            <a:cxnSpLocks/>
          </p:cNvCxnSpPr>
          <p:nvPr/>
        </p:nvCxnSpPr>
        <p:spPr>
          <a:xfrm flipH="1" flipV="1">
            <a:off x="7223266" y="3474720"/>
            <a:ext cx="1444752" cy="1609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472C63-DA2C-28CC-EF62-1FA3991F4B97}"/>
              </a:ext>
            </a:extLst>
          </p:cNvPr>
          <p:cNvSpPr txBox="1"/>
          <p:nvPr/>
        </p:nvSpPr>
        <p:spPr>
          <a:xfrm>
            <a:off x="8034370" y="5250634"/>
            <a:ext cx="132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mass!</a:t>
            </a:r>
          </a:p>
        </p:txBody>
      </p:sp>
    </p:spTree>
    <p:extLst>
      <p:ext uri="{BB962C8B-B14F-4D97-AF65-F5344CB8AC3E}">
        <p14:creationId xmlns:p14="http://schemas.microsoft.com/office/powerpoint/2010/main" val="308745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3771-FE5A-B126-4F36-40D4D34A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years of X-ray astronomy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ED32-209B-4855-76A3-18A5B243A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1962: Rocket flight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Sco</a:t>
            </a:r>
            <a:r>
              <a:rPr lang="en-US" dirty="0"/>
              <a:t> X-1 (LMXB)</a:t>
            </a:r>
          </a:p>
          <a:p>
            <a:r>
              <a:rPr lang="en-US" dirty="0"/>
              <a:t>1964: Rocket flight </a:t>
            </a:r>
            <a:r>
              <a:rPr lang="en-US" dirty="0">
                <a:sym typeface="Wingdings" pitchFamily="2" charset="2"/>
              </a:rPr>
              <a:t> Cygnus X-1 (HMXB, black hole)</a:t>
            </a:r>
          </a:p>
          <a:p>
            <a:r>
              <a:rPr lang="en-US" dirty="0">
                <a:sym typeface="Wingdings" pitchFamily="2" charset="2"/>
              </a:rPr>
              <a:t>1966: Rocket flight  Cygnus X-3 (HMXB, micro-quasar)</a:t>
            </a:r>
          </a:p>
          <a:p>
            <a:r>
              <a:rPr lang="en-US" dirty="0">
                <a:sym typeface="Wingdings" pitchFamily="2" charset="2"/>
              </a:rPr>
              <a:t>1967: Rocket flight  Cen X-3 (accreting neutron star)</a:t>
            </a:r>
            <a:endParaRPr lang="en-US" dirty="0"/>
          </a:p>
          <a:p>
            <a:r>
              <a:rPr lang="en-US" dirty="0"/>
              <a:t>1971 .. Uhuru (2—6 keV) launched off east cost of Kenya </a:t>
            </a:r>
          </a:p>
          <a:p>
            <a:pPr lvl="1"/>
            <a:r>
              <a:rPr lang="en-US" dirty="0"/>
              <a:t>339 sources with good positions (multiwavelength)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Cyg</a:t>
            </a:r>
            <a:r>
              <a:rPr lang="en-US" dirty="0">
                <a:sym typeface="Wingdings" pitchFamily="2" charset="2"/>
              </a:rPr>
              <a:t> X-1 mass</a:t>
            </a:r>
            <a:endParaRPr lang="en-US" dirty="0"/>
          </a:p>
          <a:p>
            <a:pPr lvl="1"/>
            <a:r>
              <a:rPr lang="en-US" dirty="0"/>
              <a:t>Cen X-3 … pulsations and binary orbit</a:t>
            </a:r>
          </a:p>
          <a:p>
            <a:r>
              <a:rPr lang="en-US" dirty="0">
                <a:sym typeface="Wingdings" pitchFamily="2" charset="2"/>
              </a:rPr>
              <a:t>1975: Ariel-5  A0620-00 (X-ray nova)</a:t>
            </a:r>
          </a:p>
          <a:p>
            <a:r>
              <a:rPr lang="en-US" dirty="0">
                <a:sym typeface="Wingdings" pitchFamily="2" charset="2"/>
              </a:rPr>
              <a:t>1975: ANS &amp; SAS-3  Type I X-ray bursts</a:t>
            </a:r>
          </a:p>
          <a:p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411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B68EF9-8960-6E4A-7CD4-48236020E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975" y="0"/>
            <a:ext cx="6454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7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B786-A85A-EFDD-CC1B-B9CED681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BD99B-558A-EF11-CF73-F449B3991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Uhuru: 1 count/s = 1.7E-11 erg/cm</a:t>
            </a:r>
            <a:r>
              <a:rPr lang="en-US" baseline="30000" dirty="0"/>
              <a:t>2</a:t>
            </a:r>
            <a:r>
              <a:rPr lang="en-US" dirty="0"/>
              <a:t>/s</a:t>
            </a:r>
          </a:p>
          <a:p>
            <a:r>
              <a:rPr lang="en-US" dirty="0"/>
              <a:t>Einstein (IPC): 1 count/s = 4E-11 erg/cm</a:t>
            </a:r>
            <a:r>
              <a:rPr lang="en-US" baseline="30000" dirty="0"/>
              <a:t>2</a:t>
            </a:r>
            <a:r>
              <a:rPr lang="en-US" dirty="0"/>
              <a:t>/s</a:t>
            </a:r>
          </a:p>
          <a:p>
            <a:r>
              <a:rPr lang="en-US" dirty="0" err="1"/>
              <a:t>Rosat</a:t>
            </a:r>
            <a:r>
              <a:rPr lang="en-US" dirty="0"/>
              <a:t> (PSPC): 1 count/s = 1.1E-11 erg/cm</a:t>
            </a:r>
            <a:r>
              <a:rPr lang="en-US" baseline="30000" dirty="0"/>
              <a:t>2</a:t>
            </a:r>
            <a:r>
              <a:rPr lang="en-US" dirty="0"/>
              <a:t>/s</a:t>
            </a:r>
          </a:p>
          <a:p>
            <a:r>
              <a:rPr lang="en-US" dirty="0"/>
              <a:t>The Crab nebula has a </a:t>
            </a:r>
            <a:r>
              <a:rPr lang="en-US" dirty="0" err="1"/>
              <a:t>df</a:t>
            </a:r>
            <a:r>
              <a:rPr lang="en-US" dirty="0"/>
              <a:t>/d𝜈 𝛼 𝜈</a:t>
            </a:r>
            <a:r>
              <a:rPr lang="en-US" baseline="30000" dirty="0"/>
              <a:t>-2</a:t>
            </a:r>
            <a:r>
              <a:rPr lang="en-US" dirty="0"/>
              <a:t> (photon index = 1)	</a:t>
            </a:r>
          </a:p>
          <a:p>
            <a:pPr lvl="1"/>
            <a:r>
              <a:rPr lang="en-US" dirty="0"/>
              <a:t>1 Crab = 2.4E-8 erg/cm</a:t>
            </a:r>
            <a:r>
              <a:rPr lang="en-US" baseline="30000" dirty="0"/>
              <a:t>2</a:t>
            </a:r>
            <a:r>
              <a:rPr lang="en-US" dirty="0"/>
              <a:t>/s  [2--10 keV]</a:t>
            </a:r>
          </a:p>
          <a:p>
            <a:pPr lvl="1"/>
            <a:r>
              <a:rPr lang="en-US" dirty="0"/>
              <a:t>1 Crab = 1 </a:t>
            </a:r>
            <a:r>
              <a:rPr lang="en-US" dirty="0" err="1"/>
              <a:t>mJy</a:t>
            </a:r>
            <a:r>
              <a:rPr lang="en-US" dirty="0"/>
              <a:t> at  6 keV!</a:t>
            </a:r>
          </a:p>
        </p:txBody>
      </p:sp>
    </p:spTree>
    <p:extLst>
      <p:ext uri="{BB962C8B-B14F-4D97-AF65-F5344CB8AC3E}">
        <p14:creationId xmlns:p14="http://schemas.microsoft.com/office/powerpoint/2010/main" val="93746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511993-C0D0-831D-A90C-0A31463F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Bright X-ray Sources</a:t>
            </a:r>
            <a:br>
              <a:rPr lang="en-US" dirty="0"/>
            </a:br>
            <a:r>
              <a:rPr lang="en-US" dirty="0"/>
              <a:t>(&gt;10</a:t>
            </a:r>
            <a:r>
              <a:rPr lang="en-US" baseline="30000" dirty="0"/>
              <a:t>-10</a:t>
            </a:r>
            <a:r>
              <a:rPr lang="en-US" dirty="0"/>
              <a:t> erg cm-</a:t>
            </a:r>
            <a:r>
              <a:rPr lang="en-US" baseline="30000" dirty="0"/>
              <a:t>2 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 in classical band)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2788D-549F-85D5-2353-7A459410C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8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AAC272-9504-82FC-4E21-61BE66D2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45" y="159026"/>
            <a:ext cx="6499074" cy="6539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BBD18-DAC0-19CB-5012-CB8E0EEA40E1}"/>
              </a:ext>
            </a:extLst>
          </p:cNvPr>
          <p:cNvSpPr txBox="1"/>
          <p:nvPr/>
        </p:nvSpPr>
        <p:spPr>
          <a:xfrm>
            <a:off x="10237304" y="121257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HMXBs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EBADD-5950-601A-B519-BF2DD0B49493}"/>
              </a:ext>
            </a:extLst>
          </p:cNvPr>
          <p:cNvSpPr txBox="1"/>
          <p:nvPr/>
        </p:nvSpPr>
        <p:spPr>
          <a:xfrm>
            <a:off x="10296939" y="4651513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LMXBs</a:t>
            </a:r>
          </a:p>
        </p:txBody>
      </p:sp>
    </p:spTree>
    <p:extLst>
      <p:ext uri="{BB962C8B-B14F-4D97-AF65-F5344CB8AC3E}">
        <p14:creationId xmlns:p14="http://schemas.microsoft.com/office/powerpoint/2010/main" val="163184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E714B-A98E-F294-5A02-24844D1A8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3" y="49597"/>
            <a:ext cx="5844207" cy="680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FD9630-4D8B-1A84-4FEE-696E02961928}"/>
              </a:ext>
            </a:extLst>
          </p:cNvPr>
          <p:cNvSpPr txBox="1"/>
          <p:nvPr/>
        </p:nvSpPr>
        <p:spPr>
          <a:xfrm>
            <a:off x="19876" y="2902226"/>
            <a:ext cx="6327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 Lx = 10</a:t>
            </a:r>
            <a:r>
              <a:rPr lang="en-US" sz="2800" baseline="30000" dirty="0"/>
              <a:t>36</a:t>
            </a:r>
            <a:r>
              <a:rPr lang="en-US" sz="2800" dirty="0"/>
              <a:t> to 10</a:t>
            </a:r>
            <a:r>
              <a:rPr lang="en-US" sz="2800" baseline="30000" dirty="0"/>
              <a:t>38 </a:t>
            </a:r>
            <a:r>
              <a:rPr lang="en-US" sz="2800" dirty="0"/>
              <a:t> erg/s need accretion rate of  10</a:t>
            </a:r>
            <a:r>
              <a:rPr lang="en-US" sz="2800" baseline="30000" dirty="0"/>
              <a:t>-10</a:t>
            </a:r>
            <a:r>
              <a:rPr lang="en-US" sz="2800" dirty="0"/>
              <a:t> </a:t>
            </a:r>
            <a:r>
              <a:rPr lang="en-US" sz="2800" dirty="0" err="1"/>
              <a:t>Msun</a:t>
            </a:r>
            <a:r>
              <a:rPr lang="en-US" sz="2800" dirty="0"/>
              <a:t>/yr to </a:t>
            </a:r>
            <a:r>
              <a:rPr lang="en-US" sz="2800" baseline="30000" dirty="0"/>
              <a:t>10-8</a:t>
            </a:r>
            <a:r>
              <a:rPr lang="en-US" sz="2800" dirty="0"/>
              <a:t> </a:t>
            </a:r>
            <a:r>
              <a:rPr lang="en-US" sz="2800" dirty="0" err="1"/>
              <a:t>Msun</a:t>
            </a:r>
            <a:r>
              <a:rPr lang="en-US" sz="2800" dirty="0"/>
              <a:t>/yr</a:t>
            </a:r>
          </a:p>
        </p:txBody>
      </p:sp>
    </p:spTree>
    <p:extLst>
      <p:ext uri="{BB962C8B-B14F-4D97-AF65-F5344CB8AC3E}">
        <p14:creationId xmlns:p14="http://schemas.microsoft.com/office/powerpoint/2010/main" val="57018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412468-B4C1-4736-994B-28109DF1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8579"/>
            <a:ext cx="7315200" cy="64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6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7A1B32-8AF1-2CE5-028E-D56D5427D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" y="114319"/>
            <a:ext cx="9746037" cy="61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4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1DA3-10E0-55C8-3281-AFCD12B8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 distinct classes? (LMXB &amp; HMXB)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53B2C-3B10-7FFE-A2EC-B86BC5840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To produce L</a:t>
            </a:r>
            <a:r>
              <a:rPr lang="en-US" baseline="-25000" dirty="0"/>
              <a:t>X</a:t>
            </a:r>
            <a:r>
              <a:rPr lang="en-US" dirty="0"/>
              <a:t> of 10</a:t>
            </a:r>
            <a:r>
              <a:rPr lang="en-US" baseline="30000" dirty="0"/>
              <a:t>36</a:t>
            </a:r>
            <a:r>
              <a:rPr lang="en-US" dirty="0"/>
              <a:t> erg/s to 10</a:t>
            </a:r>
            <a:r>
              <a:rPr lang="en-US" baseline="30000" dirty="0"/>
              <a:t>38</a:t>
            </a:r>
            <a:r>
              <a:rPr lang="en-US" dirty="0"/>
              <a:t> erg/s need corresponding mass gain rate of 10</a:t>
            </a:r>
            <a:r>
              <a:rPr lang="en-US" baseline="30000" dirty="0"/>
              <a:t>-10</a:t>
            </a:r>
            <a:r>
              <a:rPr lang="en-US" dirty="0"/>
              <a:t> </a:t>
            </a:r>
            <a:r>
              <a:rPr lang="en-US" dirty="0" err="1"/>
              <a:t>Msun</a:t>
            </a:r>
            <a:r>
              <a:rPr lang="en-US" dirty="0"/>
              <a:t>/yr to 10</a:t>
            </a:r>
            <a:r>
              <a:rPr lang="en-US" baseline="30000" dirty="0"/>
              <a:t>-8</a:t>
            </a:r>
            <a:r>
              <a:rPr lang="en-US" dirty="0"/>
              <a:t> </a:t>
            </a:r>
            <a:r>
              <a:rPr lang="en-US" dirty="0" err="1"/>
              <a:t>Msun</a:t>
            </a:r>
            <a:r>
              <a:rPr lang="en-US" dirty="0"/>
              <a:t>/yr</a:t>
            </a:r>
          </a:p>
          <a:p>
            <a:r>
              <a:rPr lang="en-US" dirty="0"/>
              <a:t>Mass transfer has to be stable for sufficiently long time in order for us to see a size population on the sky</a:t>
            </a:r>
          </a:p>
          <a:p>
            <a:r>
              <a:rPr lang="en-US" dirty="0"/>
              <a:t>LMXBs: Mass transfer from low mass star to higher mass star</a:t>
            </a:r>
          </a:p>
          <a:p>
            <a:pPr lvl="1"/>
            <a:r>
              <a:rPr lang="en-US" dirty="0"/>
              <a:t>Driven  on nuclear time scale </a:t>
            </a:r>
          </a:p>
          <a:p>
            <a:pPr lvl="1"/>
            <a:r>
              <a:rPr lang="en-US" dirty="0" err="1"/>
              <a:t>M</a:t>
            </a:r>
            <a:r>
              <a:rPr lang="en-US" baseline="-25000" dirty="0" err="1"/>
              <a:t>donor</a:t>
            </a:r>
            <a:r>
              <a:rPr lang="en-US" dirty="0"/>
              <a:t> &lt; 1.5 </a:t>
            </a:r>
            <a:r>
              <a:rPr lang="en-US" dirty="0" err="1"/>
              <a:t>Msun</a:t>
            </a:r>
            <a:endParaRPr lang="en-US" dirty="0"/>
          </a:p>
          <a:p>
            <a:r>
              <a:rPr lang="en-US" dirty="0"/>
              <a:t>HMXBs: Mass transfer is due to the compact object capturing a port of the stellar wind via Bondi-Hoyle process</a:t>
            </a:r>
          </a:p>
          <a:p>
            <a:pPr lvl="1"/>
            <a:r>
              <a:rPr lang="en-US" dirty="0"/>
              <a:t>Duration is the lifetime of the primary star</a:t>
            </a:r>
          </a:p>
          <a:p>
            <a:pPr lvl="1"/>
            <a:r>
              <a:rPr lang="en-US" dirty="0" err="1"/>
              <a:t>M</a:t>
            </a:r>
            <a:r>
              <a:rPr lang="en-US" baseline="-25000" dirty="0" err="1"/>
              <a:t>donor</a:t>
            </a:r>
            <a:r>
              <a:rPr lang="en-US" baseline="-25000" dirty="0"/>
              <a:t>  </a:t>
            </a:r>
            <a:r>
              <a:rPr lang="en-US" dirty="0"/>
              <a:t>&gt; 15 </a:t>
            </a:r>
            <a:r>
              <a:rPr lang="en-US" dirty="0" err="1"/>
              <a:t>Msun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74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372</Words>
  <Application>Microsoft Macintosh PowerPoint</Application>
  <PresentationFormat>Widescreen</PresentationFormat>
  <Paragraphs>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Wingdings</vt:lpstr>
      <vt:lpstr>Office Theme</vt:lpstr>
      <vt:lpstr>Ay215: Lecture 7 (Chapter 6 of T Tauri &amp; vdH)</vt:lpstr>
      <vt:lpstr>Early years of X-ray astronomy</vt:lpstr>
      <vt:lpstr>Units</vt:lpstr>
      <vt:lpstr>The Bright X-ray Sources (&gt;10-10 erg cm-2 s-1 in classical band)</vt:lpstr>
      <vt:lpstr>PowerPoint Presentation</vt:lpstr>
      <vt:lpstr>PowerPoint Presentation</vt:lpstr>
      <vt:lpstr>PowerPoint Presentation</vt:lpstr>
      <vt:lpstr>PowerPoint Presentation</vt:lpstr>
      <vt:lpstr>Why two distinct classes? (LMXB &amp; HMXB)</vt:lpstr>
      <vt:lpstr>PowerPoint Presentation</vt:lpstr>
      <vt:lpstr>PowerPoint Presentation</vt:lpstr>
      <vt:lpstr>PowerPoint Presentation</vt:lpstr>
      <vt:lpstr>PowerPoint Presentation</vt:lpstr>
      <vt:lpstr>Black hole binaries: Cygnus X-1, X-ray novae, micro-quasars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Kulkarni, Shrinivas R. (Shri)</dc:creator>
  <cp:lastModifiedBy>Kulkarni, Shrinivas R. (Shri)</cp:lastModifiedBy>
  <cp:revision>5</cp:revision>
  <dcterms:created xsi:type="dcterms:W3CDTF">2026-04-20T19:20:02Z</dcterms:created>
  <dcterms:modified xsi:type="dcterms:W3CDTF">2026-05-01T00:08:32Z</dcterms:modified>
</cp:coreProperties>
</file>