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0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2"/>
    <p:restoredTop sz="94066"/>
  </p:normalViewPr>
  <p:slideViewPr>
    <p:cSldViewPr snapToGrid="0" snapToObjects="1">
      <p:cViewPr varScale="1">
        <p:scale>
          <a:sx n="71" d="100"/>
          <a:sy n="71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69BE-08A0-3E40-B794-97CB2E641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C66A1-2A8F-484D-BD81-D4ADE8380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C0B6-6BDF-1A4E-A28C-9693C839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6D1AE-A0CA-4740-86F0-6D396A1C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37E2F-3898-C542-8194-810AC85C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5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795B-E6F8-ED4B-8767-8F68E06D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DB6F3-DBAF-2B45-9591-4D2B03B42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90693-0C9C-4E47-855B-68BD08C8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B0D68-D901-6D43-A780-57103ACC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98DA-65BB-7D41-ABD1-262C0F9F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A48B9-21E6-4746-BE92-8BCA28E76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4F2DD-C695-C04B-95A5-E39110B32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D37B5-47F8-4343-A0D6-FADD905E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CD092-2697-054F-AAEF-5A95CA6D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1C007-165C-DE49-9C0C-76B12A1B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99E3-391A-314D-8613-5E8DFA66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7344-BAD7-FF4E-8F20-7933CED14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22CFB-E036-D84A-AB7A-28D1C51E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BEA3B-340A-6B4E-8565-102A881A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5DF85-0115-7548-9A00-6C512FBF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1B7D-186B-8E40-AECD-1D6D7FA7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3173F-35E8-A24A-A628-2F34F27BF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C2459-E4EE-4847-B27C-745A2631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226A4-FFD5-FD4A-8E19-8698FB31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7CD7D-3517-E843-BDB0-DDE1BE49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8CFE-6870-F540-88EF-7A0015C9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AE3B-CAE3-984E-A9E1-10F83CF62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A88D9-F79C-C048-B8A3-63330008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B48ED-1104-E644-B269-0E9EBD2C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F1793-A2A6-964A-83B9-34304CE7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84205-F58A-3C4C-BDB9-E93929AA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2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2790-EB29-DC4D-A181-1E2AD5A3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20A12-8EC5-9A4E-B86D-2FC7C569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08522-CAA9-2147-B80D-CD7F2ECE8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09DEE-1CAA-FE41-95C6-C3BB0E83F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8BAF-2DC9-DF41-A796-AB89EEF35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61176-BAD1-8D45-82C6-D45E8B40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4B9E87-5A59-554E-93CF-6B8322B8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FD3C5-7FF9-284A-A03C-F3BCC9E2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910F-44CC-F542-80F8-214B1C26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8A216-66A8-3C40-B1CC-E5AC8B0C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9BDEC-D018-AD47-B236-27789A05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EC366-625D-4545-8AC9-081003F0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DBBC8-D2B9-B147-90D2-4947B714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FCCDD-A012-DF4C-B03A-D50CD063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CC776-4945-CA44-B46A-F75CA2C9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1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4257-D947-1C4D-8DD0-8FD6309C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C3C77-FF62-9A4D-A429-7D6E52EEF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F4651-ABAE-044B-B234-4CADF1CCE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EF0E5-A435-224B-90CC-ECC9F651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DE108-F6B0-9246-A12F-480A4722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110FB-60B4-D441-A946-992996CB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9DAB-AA87-F248-97D9-7C2857C4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C2E5E-9D08-714D-897F-8832F6846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AF3E7-F14F-7F42-BBDB-FA294B289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E2137-70E9-3845-AEB8-242CCE4A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EFA92-D772-924B-A24E-2523255D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67324-A699-3A40-B523-1120D73E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B0E5A-7CC7-7849-931F-56E4E5E7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631BA-B8D1-514E-933D-095412750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A029B-901A-E841-881C-432CAA42E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C1C25-163E-404C-B3E2-DB7B3873E953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EAEB4-1074-4843-ADD2-4E6E613A0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42D54-082F-E648-BF75-E7563A7BF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576E-D929-B74A-88BD-2EF5FC25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5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67F0-1202-0F4D-AD83-DF1EA48EE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Stellar Black Holes: How to find them?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82B5A-F341-B541-B434-58BE3E1D0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S. R. Kulkarni</a:t>
            </a:r>
          </a:p>
        </p:txBody>
      </p:sp>
    </p:spTree>
    <p:extLst>
      <p:ext uri="{BB962C8B-B14F-4D97-AF65-F5344CB8AC3E}">
        <p14:creationId xmlns:p14="http://schemas.microsoft.com/office/powerpoint/2010/main" val="86857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3BCE7C-105D-E146-B727-9CEE45E1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techniques for </a:t>
            </a:r>
            <a:r>
              <a:rPr lang="en-US" i="1" dirty="0"/>
              <a:t>Galactic</a:t>
            </a:r>
            <a:r>
              <a:rPr lang="en-US" dirty="0"/>
              <a:t> black holes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0884FF-BEBC-314B-81E6-D4E8D75A0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Black holes accreting from stellar winds (SRG)</a:t>
            </a:r>
          </a:p>
          <a:p>
            <a:r>
              <a:rPr lang="en-US" dirty="0"/>
              <a:t>Black holes accreting from Roche lobe overflow (SRG)</a:t>
            </a:r>
          </a:p>
          <a:p>
            <a:r>
              <a:rPr lang="en-US" dirty="0"/>
              <a:t>Astrometry (Gaia)</a:t>
            </a:r>
          </a:p>
          <a:p>
            <a:r>
              <a:rPr lang="en-US" dirty="0"/>
              <a:t>Spectroscopy of binary stars (SDSSV, DESI)</a:t>
            </a:r>
          </a:p>
          <a:p>
            <a:r>
              <a:rPr lang="en-US" dirty="0"/>
              <a:t>Microlensing (OGLE, ZTF)</a:t>
            </a:r>
          </a:p>
          <a:p>
            <a:r>
              <a:rPr lang="en-US" dirty="0"/>
              <a:t>Ellipsoidal modulation binaries followed by spectroscopy (ZTF, SDSSV)</a:t>
            </a:r>
          </a:p>
          <a:p>
            <a:r>
              <a:rPr lang="en-US" dirty="0"/>
              <a:t>Accretion of ISM (SRG?)</a:t>
            </a:r>
          </a:p>
          <a:p>
            <a:r>
              <a:rPr lang="en-US" dirty="0"/>
              <a:t>Lensing of secondary star (TESS)</a:t>
            </a:r>
          </a:p>
          <a:p>
            <a:r>
              <a:rPr lang="en-US" dirty="0"/>
              <a:t>Variations in eclipse timing </a:t>
            </a:r>
          </a:p>
          <a:p>
            <a:r>
              <a:rPr lang="en-US" dirty="0"/>
              <a:t>Search for LMBH in quiescence</a:t>
            </a:r>
          </a:p>
          <a:p>
            <a:pPr lvl="1"/>
            <a:r>
              <a:rPr lang="en-US" dirty="0"/>
              <a:t>Radio X-ray “fundamental plane” relation</a:t>
            </a:r>
          </a:p>
          <a:p>
            <a:pPr lvl="1"/>
            <a:r>
              <a:rPr lang="en-US" dirty="0"/>
              <a:t>Wide H-alpha lines (from the disk)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2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11E5-DD52-5F41-BFB8-799D5621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F9B89-93FA-0C4D-A76F-FCD742955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solve homework 1 and 2</a:t>
            </a:r>
          </a:p>
          <a:p>
            <a:r>
              <a:rPr lang="en-US" dirty="0"/>
              <a:t>Please read </a:t>
            </a:r>
            <a:r>
              <a:rPr lang="en-US" dirty="0" err="1"/>
              <a:t>Ozel</a:t>
            </a:r>
            <a:r>
              <a:rPr lang="en-US" dirty="0"/>
              <a:t>, </a:t>
            </a:r>
            <a:r>
              <a:rPr lang="en-US" dirty="0" err="1"/>
              <a:t>Psaltis</a:t>
            </a:r>
            <a:r>
              <a:rPr lang="en-US" dirty="0"/>
              <a:t>, Narayan &amp; McClintock  (2010) </a:t>
            </a:r>
          </a:p>
          <a:p>
            <a:r>
              <a:rPr lang="en-US" dirty="0"/>
              <a:t>Please read Elbert, Bullock &amp; </a:t>
            </a:r>
            <a:r>
              <a:rPr lang="en-US" dirty="0" err="1"/>
              <a:t>Kaplinghat</a:t>
            </a:r>
            <a:r>
              <a:rPr lang="en-US" dirty="0"/>
              <a:t> (2018) “</a:t>
            </a:r>
            <a:r>
              <a:rPr lang="en-US" i="1" dirty="0"/>
              <a:t>Counting Black Holes: The Cosmic Stellar Remnant Population and Implications for LIGO”</a:t>
            </a:r>
          </a:p>
          <a:p>
            <a:pPr lvl="1"/>
            <a:r>
              <a:rPr lang="en-US" dirty="0"/>
              <a:t>Let us discuss this paper at next meeting (need to discuss details)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5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1073-238A-6244-B56B-A3CB77C5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Degenerate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52A9-EE88-5F4C-B8AE-102E8A08C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Jupiter through brown dwarfs</a:t>
            </a:r>
          </a:p>
          <a:p>
            <a:r>
              <a:rPr lang="en-US" dirty="0"/>
              <a:t>White dwarfs</a:t>
            </a:r>
          </a:p>
          <a:p>
            <a:r>
              <a:rPr lang="en-US" dirty="0"/>
              <a:t>Neutron stars</a:t>
            </a:r>
          </a:p>
          <a:p>
            <a:r>
              <a:rPr lang="en-US" dirty="0"/>
              <a:t>Black holes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Exercise 1: What are the nearest few members of each class</a:t>
            </a:r>
          </a:p>
          <a:p>
            <a:pPr marL="0" indent="0">
              <a:buNone/>
            </a:pPr>
            <a:r>
              <a:rPr lang="en-US" dirty="0"/>
              <a:t>Exercise 2a:  Given volumetric number density, compute the probability of finding the nearest member at distance r</a:t>
            </a:r>
          </a:p>
          <a:p>
            <a:pPr marL="0" indent="0">
              <a:buNone/>
            </a:pPr>
            <a:r>
              <a:rPr lang="en-US" dirty="0"/>
              <a:t>Exercise 2b: … the nearest two members at distance r</a:t>
            </a:r>
          </a:p>
        </p:txBody>
      </p:sp>
    </p:spTree>
    <p:extLst>
      <p:ext uri="{BB962C8B-B14F-4D97-AF65-F5344CB8AC3E}">
        <p14:creationId xmlns:p14="http://schemas.microsoft.com/office/powerpoint/2010/main" val="115847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7F02-AE00-F645-8C64-77A87AC3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to Final Mass relation: White dwarfs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57CF5-7851-2A4A-8590-560ADD53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71" y="1617755"/>
            <a:ext cx="68834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0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60CE-DB16-2243-8B02-09B1D726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Initial to </a:t>
            </a:r>
            <a:r>
              <a:rPr lang="en-US" dirty="0"/>
              <a:t>Final Mass </a:t>
            </a:r>
            <a:r>
              <a:rPr lang="en-US" strike="sngStrike" dirty="0"/>
              <a:t>relation</a:t>
            </a:r>
            <a:r>
              <a:rPr lang="en-US" dirty="0"/>
              <a:t>: Neutron Stars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9C986-C977-644B-B4F6-B575751C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3" y="1326526"/>
            <a:ext cx="6884894" cy="5553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829C47-0EFE-B94D-8625-ACC12849B811}"/>
              </a:ext>
            </a:extLst>
          </p:cNvPr>
          <p:cNvSpPr txBox="1"/>
          <p:nvPr/>
        </p:nvSpPr>
        <p:spPr>
          <a:xfrm>
            <a:off x="9233648" y="6113929"/>
            <a:ext cx="234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Ozel</a:t>
            </a:r>
            <a:r>
              <a:rPr lang="en-US" dirty="0"/>
              <a:t>, </a:t>
            </a:r>
            <a:r>
              <a:rPr lang="en-US" dirty="0" err="1"/>
              <a:t>Psaltis</a:t>
            </a:r>
            <a:r>
              <a:rPr lang="en-US" dirty="0"/>
              <a:t>, Narayan ..</a:t>
            </a:r>
          </a:p>
          <a:p>
            <a:r>
              <a:rPr lang="en-US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61082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0E60-27EC-324B-B63B-6553D7CE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mass of progenitors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A3190-4010-704E-A61E-273EDC36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207" y="534982"/>
            <a:ext cx="4167094" cy="60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9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F04A-2D76-784C-80AE-A244FA6C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Holes: Manifestation via accretion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6CBEE-3D30-5945-9D3F-0411FFAC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Mass X-ray binaries</a:t>
            </a:r>
          </a:p>
          <a:p>
            <a:pPr lvl="1"/>
            <a:r>
              <a:rPr lang="en-US" dirty="0"/>
              <a:t>Donor is high mass star </a:t>
            </a:r>
          </a:p>
          <a:p>
            <a:pPr lvl="1"/>
            <a:r>
              <a:rPr lang="en-US" dirty="0"/>
              <a:t>Mass transfer is via winds (mostly) and Roche lobe overflow</a:t>
            </a:r>
          </a:p>
          <a:p>
            <a:pPr lvl="1"/>
            <a:r>
              <a:rPr lang="en-US" dirty="0"/>
              <a:t>e.g. Cygnus X-1 </a:t>
            </a:r>
          </a:p>
          <a:p>
            <a:r>
              <a:rPr lang="en-US" dirty="0"/>
              <a:t>Low Mass X-ray binaries</a:t>
            </a:r>
          </a:p>
          <a:p>
            <a:pPr lvl="1"/>
            <a:r>
              <a:rPr lang="en-US" dirty="0"/>
              <a:t>Donor is low mass star</a:t>
            </a:r>
          </a:p>
          <a:p>
            <a:pPr lvl="1"/>
            <a:r>
              <a:rPr lang="en-US" dirty="0"/>
              <a:t>Mass transfer is via Roche lobe overflow</a:t>
            </a:r>
          </a:p>
          <a:p>
            <a:pPr lvl="1"/>
            <a:r>
              <a:rPr lang="en-US" dirty="0"/>
              <a:t>e.g. A0620-00</a:t>
            </a:r>
          </a:p>
          <a:p>
            <a:r>
              <a:rPr lang="en-US" dirty="0"/>
              <a:t>No known examples of BH accreting from ISM</a:t>
            </a:r>
          </a:p>
        </p:txBody>
      </p:sp>
    </p:spTree>
    <p:extLst>
      <p:ext uri="{BB962C8B-B14F-4D97-AF65-F5344CB8AC3E}">
        <p14:creationId xmlns:p14="http://schemas.microsoft.com/office/powerpoint/2010/main" val="415210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9499F-72F3-2047-B5A1-D00AE4F99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6" y="997527"/>
            <a:ext cx="5464341" cy="4534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977EA2-2795-5543-874D-D9D5D0A72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241" y="997527"/>
            <a:ext cx="5818599" cy="46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9FADC-EADD-9746-912C-B0393BCF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Holes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B04F1-8DD8-CB46-A669-93B903666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63" y="1637923"/>
            <a:ext cx="5688139" cy="5031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38248-61A6-FE45-A655-99319E5268EA}"/>
              </a:ext>
            </a:extLst>
          </p:cNvPr>
          <p:cNvSpPr txBox="1"/>
          <p:nvPr/>
        </p:nvSpPr>
        <p:spPr>
          <a:xfrm>
            <a:off x="9341224" y="5880847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Ozel</a:t>
            </a:r>
            <a:r>
              <a:rPr lang="en-US" dirty="0"/>
              <a:t>, </a:t>
            </a:r>
            <a:r>
              <a:rPr lang="en-US" dirty="0" err="1"/>
              <a:t>Psaltis</a:t>
            </a:r>
            <a:r>
              <a:rPr lang="en-US" dirty="0"/>
              <a:t>, Narayan, … 2010</a:t>
            </a:r>
          </a:p>
        </p:txBody>
      </p:sp>
    </p:spTree>
    <p:extLst>
      <p:ext uri="{BB962C8B-B14F-4D97-AF65-F5344CB8AC3E}">
        <p14:creationId xmlns:p14="http://schemas.microsoft.com/office/powerpoint/2010/main" val="180964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BAC38F-C54C-AA41-BA40-75E7D7AE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black holes in our Galaxy?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9B7B0-60FB-D641-BD88-8DC3B65AC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44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327</Words>
  <Application>Microsoft Macintosh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Stellar Black Holes: How to find them?</vt:lpstr>
      <vt:lpstr>Degenerate Objects</vt:lpstr>
      <vt:lpstr>Initial to Final Mass relation: White dwarfs</vt:lpstr>
      <vt:lpstr>Initial to Final Mass relation: Neutron Stars</vt:lpstr>
      <vt:lpstr>Initial mass of progenitors</vt:lpstr>
      <vt:lpstr>Black Holes: Manifestation via accretion</vt:lpstr>
      <vt:lpstr>PowerPoint Presentation</vt:lpstr>
      <vt:lpstr>Black Holes</vt:lpstr>
      <vt:lpstr>How to find black holes in our Galaxy?</vt:lpstr>
      <vt:lpstr>Search techniques for Galactic black holes</vt:lpstr>
      <vt:lpstr>Next Meeting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Stellar Black Holes: How to find them?</dc:title>
  <dc:creator>Microsoft Office User</dc:creator>
  <cp:lastModifiedBy>Microsoft Office User</cp:lastModifiedBy>
  <cp:revision>8</cp:revision>
  <dcterms:created xsi:type="dcterms:W3CDTF">2021-01-06T17:08:50Z</dcterms:created>
  <dcterms:modified xsi:type="dcterms:W3CDTF">2021-01-06T23:59:23Z</dcterms:modified>
</cp:coreProperties>
</file>