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95" r:id="rId3"/>
    <p:sldId id="284" r:id="rId4"/>
    <p:sldId id="285" r:id="rId5"/>
    <p:sldId id="286" r:id="rId6"/>
    <p:sldId id="287" r:id="rId7"/>
    <p:sldId id="283" r:id="rId8"/>
    <p:sldId id="262" r:id="rId9"/>
    <p:sldId id="263" r:id="rId10"/>
    <p:sldId id="264" r:id="rId11"/>
    <p:sldId id="265" r:id="rId12"/>
    <p:sldId id="289" r:id="rId13"/>
    <p:sldId id="290" r:id="rId14"/>
    <p:sldId id="293" r:id="rId15"/>
    <p:sldId id="294" r:id="rId16"/>
    <p:sldId id="268" r:id="rId17"/>
    <p:sldId id="269" r:id="rId18"/>
    <p:sldId id="270" r:id="rId19"/>
    <p:sldId id="271" r:id="rId20"/>
    <p:sldId id="291" r:id="rId21"/>
    <p:sldId id="292" r:id="rId22"/>
    <p:sldId id="260" r:id="rId23"/>
    <p:sldId id="261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88AC-392E-4DF4-8E6E-F79E053E2F8C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CB0A-9CF6-4C50-AB5F-AD7BC09A2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C7065-5AC4-4C5B-BD92-C3B944428C77}" type="slidenum">
              <a:rPr lang="en-US"/>
              <a:pPr/>
              <a:t>15</a:t>
            </a:fld>
            <a:endParaRPr lang="en-US"/>
          </a:p>
        </p:txBody>
      </p:sp>
      <p:sp>
        <p:nvSpPr>
          <p:cNvPr id="485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5379" name="Notes Placeholder 2"/>
          <p:cNvSpPr>
            <a:spLocks noGrp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 lIns="93163" tIns="46582" rIns="93163" bIns="46582"/>
          <a:lstStyle/>
          <a:p>
            <a:endParaRPr lang="en-US"/>
          </a:p>
        </p:txBody>
      </p:sp>
      <p:sp>
        <p:nvSpPr>
          <p:cNvPr id="485380" name="Slide Number Placeholder 3"/>
          <p:cNvSpPr txBox="1">
            <a:spLocks noGrp="1"/>
          </p:cNvSpPr>
          <p:nvPr/>
        </p:nvSpPr>
        <p:spPr bwMode="auto">
          <a:xfrm>
            <a:off x="3884415" y="8687405"/>
            <a:ext cx="2973586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2" rIns="93163" bIns="46582" anchor="b"/>
          <a:lstStyle/>
          <a:p>
            <a:pPr algn="r" defTabSz="931002"/>
            <a:fld id="{E7258EBA-7F87-4CC4-A370-5E8254444E35}" type="slidenum">
              <a:rPr lang="en-US" sz="1100">
                <a:latin typeface="Times New Roman" pitchFamily="18" charset="0"/>
              </a:rPr>
              <a:pPr algn="r" defTabSz="931002"/>
              <a:t>15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8850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DDA0E-BFDA-4757-BD45-E2DB6B1FAD2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D9A9F-849F-4E01-A97E-F68D5AE2B2E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68103" cy="3476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7262" cy="34750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1ADD04-D94C-4ABE-A872-AB7AA90837C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6D062-845A-49CF-9723-754D6E3A2C6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3D78F-61D8-4EBA-81D3-D8541039A00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AF11-0D7B-46D5-A72C-9447B551D4EA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BDC5-5664-413E-BA8A-D8C1E4EE3FF6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EED3-A7D7-4511-8B12-6E4EDDBD5BAD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1B67-2983-45C5-AE95-9B699F728AB2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9D85-713F-4BD1-829B-7AFBA5C0918F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EDAA-CD77-4AAE-8045-7AA22D20F4A4}" type="datetime1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03B-10C7-4BD0-B255-8EE1FE54CC53}" type="datetime1">
              <a:rPr lang="en-US" smtClean="0"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428F-E02F-4D4C-85C2-E1365F50ABB0}" type="datetime1">
              <a:rPr lang="en-US" smtClean="0"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85C-5C45-4AC6-81B1-B60F1244E101}" type="datetime1">
              <a:rPr lang="en-US" smtClean="0"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5A97-BF97-417F-9C89-EB83DB7BC1F9}" type="datetime1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D86A-E6F3-4140-B654-96D33D0795EF}" type="datetime1">
              <a:rPr lang="en-US" smtClean="0"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9378-5858-4728-BC42-6F23B4B7F41E}" type="datetime1">
              <a:rPr lang="en-US" smtClean="0"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D384-DCC3-4AD0-9F77-CB65F2138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X-ray Polarimeter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74925" y="2022475"/>
            <a:ext cx="4171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Biswajit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Paul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Raman Research Institute, Bangalore</a:t>
            </a:r>
          </a:p>
        </p:txBody>
      </p:sp>
      <p:pic>
        <p:nvPicPr>
          <p:cNvPr id="4" name="Picture 3" descr="bpaul.jpg"/>
          <p:cNvPicPr>
            <a:picLocks noChangeAspect="1"/>
          </p:cNvPicPr>
          <p:nvPr/>
        </p:nvPicPr>
        <p:blipFill>
          <a:blip r:embed="rId2" cstate="print">
            <a:lum bright="42000" contrast="-15000"/>
          </a:blip>
          <a:stretch>
            <a:fillRect/>
          </a:stretch>
        </p:blipFill>
        <p:spPr>
          <a:xfrm>
            <a:off x="5943600" y="3580767"/>
            <a:ext cx="3034817" cy="31248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7200" y="4230469"/>
            <a:ext cx="3547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X-ray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Polarimeter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Team at RRI</a:t>
            </a:r>
          </a:p>
          <a:p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67071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 smtClean="0"/>
              <a:t>Biswajit</a:t>
            </a:r>
            <a:r>
              <a:rPr lang="en-US" b="1" dirty="0" smtClean="0"/>
              <a:t>, </a:t>
            </a:r>
            <a:r>
              <a:rPr lang="en-US" b="1" dirty="0" err="1" smtClean="0"/>
              <a:t>Rishin</a:t>
            </a:r>
            <a:r>
              <a:rPr lang="en-US" b="1" dirty="0" smtClean="0"/>
              <a:t>, </a:t>
            </a:r>
            <a:r>
              <a:rPr lang="en-US" b="1" dirty="0" err="1" smtClean="0"/>
              <a:t>Gopala</a:t>
            </a:r>
            <a:r>
              <a:rPr lang="en-US" b="1" dirty="0" smtClean="0"/>
              <a:t> Krishna, </a:t>
            </a:r>
            <a:r>
              <a:rPr lang="en-US" b="1" dirty="0" err="1" smtClean="0"/>
              <a:t>Duraichelvan</a:t>
            </a:r>
            <a:r>
              <a:rPr lang="en-US" b="1" dirty="0" smtClean="0"/>
              <a:t>, </a:t>
            </a:r>
            <a:r>
              <a:rPr lang="en-US" b="1" dirty="0" err="1" smtClean="0"/>
              <a:t>Chandreyee</a:t>
            </a:r>
            <a:r>
              <a:rPr lang="en-US" b="1" dirty="0" smtClean="0"/>
              <a:t>,  </a:t>
            </a:r>
            <a:r>
              <a:rPr lang="en-US" b="1" dirty="0" err="1" smtClean="0"/>
              <a:t>Ateequlla</a:t>
            </a:r>
            <a:r>
              <a:rPr lang="en-US" b="1" dirty="0" smtClean="0"/>
              <a:t>, </a:t>
            </a:r>
            <a:r>
              <a:rPr lang="en-US" b="1" dirty="0" err="1" smtClean="0"/>
              <a:t>Arasi</a:t>
            </a:r>
            <a:r>
              <a:rPr lang="en-US" b="1" dirty="0" smtClean="0"/>
              <a:t>, </a:t>
            </a:r>
            <a:r>
              <a:rPr lang="en-US" b="1" dirty="0" err="1" smtClean="0"/>
              <a:t>Jincy</a:t>
            </a:r>
            <a:r>
              <a:rPr lang="en-US" b="1" dirty="0" smtClean="0"/>
              <a:t>, </a:t>
            </a:r>
            <a:r>
              <a:rPr lang="en-US" b="1" dirty="0" err="1" smtClean="0"/>
              <a:t>Mamatha</a:t>
            </a:r>
            <a:r>
              <a:rPr lang="en-US" b="1" dirty="0" smtClean="0"/>
              <a:t>, </a:t>
            </a:r>
            <a:r>
              <a:rPr lang="en-US" b="1" dirty="0" err="1" smtClean="0"/>
              <a:t>Marykutty</a:t>
            </a:r>
            <a:r>
              <a:rPr lang="en-US" b="1" dirty="0" smtClean="0"/>
              <a:t>, </a:t>
            </a:r>
            <a:r>
              <a:rPr lang="en-US" b="1" dirty="0" err="1" smtClean="0"/>
              <a:t>Nagaraj</a:t>
            </a:r>
            <a:r>
              <a:rPr lang="en-US" b="1" dirty="0" smtClean="0"/>
              <a:t>, </a:t>
            </a:r>
            <a:r>
              <a:rPr lang="en-US" b="1" dirty="0" err="1" smtClean="0"/>
              <a:t>Rajagopal</a:t>
            </a:r>
            <a:r>
              <a:rPr lang="en-US" b="1" dirty="0" smtClean="0"/>
              <a:t>, </a:t>
            </a:r>
            <a:r>
              <a:rPr lang="en-US" b="1" dirty="0" err="1" smtClean="0"/>
              <a:t>Sandhya</a:t>
            </a:r>
            <a:r>
              <a:rPr lang="en-US" b="1" dirty="0" smtClean="0"/>
              <a:t>, …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6157" name="AutoShape 5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6159" name="AutoShape 7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6161" name="AutoShape 9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AutoShape 10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Polarised X-ray Source</a:t>
                  </a:r>
                </a:p>
              </p:txBody>
            </p:sp>
          </p:grpSp>
        </p:grpSp>
      </p:grpSp>
      <p:sp>
        <p:nvSpPr>
          <p:cNvPr id="6147" name="Line 12"/>
          <p:cNvSpPr>
            <a:spLocks noChangeShapeType="1"/>
          </p:cNvSpPr>
          <p:nvPr/>
        </p:nvSpPr>
        <p:spPr bwMode="auto">
          <a:xfrm>
            <a:off x="1738313" y="2598738"/>
            <a:ext cx="0" cy="311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8" name="Line 13"/>
          <p:cNvSpPr>
            <a:spLocks noChangeShapeType="1"/>
          </p:cNvSpPr>
          <p:nvPr/>
        </p:nvSpPr>
        <p:spPr bwMode="auto">
          <a:xfrm flipH="1">
            <a:off x="1738313" y="5710238"/>
            <a:ext cx="483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9" name="Text Box 14"/>
          <p:cNvSpPr txBox="1">
            <a:spLocks noChangeArrowheads="1"/>
          </p:cNvSpPr>
          <p:nvPr/>
        </p:nvSpPr>
        <p:spPr bwMode="auto">
          <a:xfrm>
            <a:off x="3244850" y="5619750"/>
            <a:ext cx="1425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Energy (keV)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 rot="-5400000">
            <a:off x="704056" y="3790157"/>
            <a:ext cx="917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Log (N)</a:t>
            </a:r>
          </a:p>
        </p:txBody>
      </p:sp>
      <p:sp>
        <p:nvSpPr>
          <p:cNvPr id="6151" name="Freeform 16"/>
          <p:cNvSpPr>
            <a:spLocks/>
          </p:cNvSpPr>
          <p:nvPr/>
        </p:nvSpPr>
        <p:spPr bwMode="auto">
          <a:xfrm>
            <a:off x="1876425" y="1943100"/>
            <a:ext cx="3870325" cy="3559175"/>
          </a:xfrm>
          <a:custGeom>
            <a:avLst/>
            <a:gdLst>
              <a:gd name="T0" fmla="*/ 0 w 2688"/>
              <a:gd name="T1" fmla="*/ 2147483647 h 2472"/>
              <a:gd name="T2" fmla="*/ 2147483647 w 2688"/>
              <a:gd name="T3" fmla="*/ 2147483647 h 2472"/>
              <a:gd name="T4" fmla="*/ 2147483647 w 2688"/>
              <a:gd name="T5" fmla="*/ 2147483647 h 2472"/>
              <a:gd name="T6" fmla="*/ 2147483647 w 2688"/>
              <a:gd name="T7" fmla="*/ 2147483647 h 2472"/>
              <a:gd name="T8" fmla="*/ 2147483647 w 2688"/>
              <a:gd name="T9" fmla="*/ 2147483647 h 2472"/>
              <a:gd name="T10" fmla="*/ 2147483647 w 2688"/>
              <a:gd name="T11" fmla="*/ 2147483647 h 2472"/>
              <a:gd name="T12" fmla="*/ 2147483647 w 2688"/>
              <a:gd name="T13" fmla="*/ 2147483647 h 2472"/>
              <a:gd name="T14" fmla="*/ 2147483647 w 2688"/>
              <a:gd name="T15" fmla="*/ 2147483647 h 2472"/>
              <a:gd name="T16" fmla="*/ 2147483647 w 2688"/>
              <a:gd name="T17" fmla="*/ 2147483647 h 2472"/>
              <a:gd name="T18" fmla="*/ 2147483647 w 2688"/>
              <a:gd name="T19" fmla="*/ 2147483647 h 24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88"/>
              <a:gd name="T31" fmla="*/ 0 h 2472"/>
              <a:gd name="T32" fmla="*/ 2688 w 2688"/>
              <a:gd name="T33" fmla="*/ 2472 h 24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88" h="2472">
                <a:moveTo>
                  <a:pt x="0" y="648"/>
                </a:moveTo>
                <a:cubicBezTo>
                  <a:pt x="172" y="748"/>
                  <a:pt x="344" y="848"/>
                  <a:pt x="432" y="744"/>
                </a:cubicBezTo>
                <a:cubicBezTo>
                  <a:pt x="520" y="640"/>
                  <a:pt x="496" y="8"/>
                  <a:pt x="528" y="24"/>
                </a:cubicBezTo>
                <a:cubicBezTo>
                  <a:pt x="560" y="40"/>
                  <a:pt x="528" y="664"/>
                  <a:pt x="624" y="840"/>
                </a:cubicBezTo>
                <a:cubicBezTo>
                  <a:pt x="720" y="1016"/>
                  <a:pt x="1016" y="1216"/>
                  <a:pt x="1104" y="1080"/>
                </a:cubicBezTo>
                <a:cubicBezTo>
                  <a:pt x="1192" y="944"/>
                  <a:pt x="1112" y="0"/>
                  <a:pt x="1152" y="24"/>
                </a:cubicBezTo>
                <a:cubicBezTo>
                  <a:pt x="1192" y="48"/>
                  <a:pt x="1216" y="976"/>
                  <a:pt x="1344" y="1224"/>
                </a:cubicBezTo>
                <a:cubicBezTo>
                  <a:pt x="1472" y="1472"/>
                  <a:pt x="1744" y="1384"/>
                  <a:pt x="1920" y="1512"/>
                </a:cubicBezTo>
                <a:cubicBezTo>
                  <a:pt x="2096" y="1640"/>
                  <a:pt x="2272" y="1832"/>
                  <a:pt x="2400" y="1992"/>
                </a:cubicBezTo>
                <a:cubicBezTo>
                  <a:pt x="2528" y="2152"/>
                  <a:pt x="2632" y="2368"/>
                  <a:pt x="2688" y="2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2" name="Freeform 21"/>
          <p:cNvSpPr>
            <a:spLocks/>
          </p:cNvSpPr>
          <p:nvPr/>
        </p:nvSpPr>
        <p:spPr bwMode="auto">
          <a:xfrm>
            <a:off x="4986338" y="3359150"/>
            <a:ext cx="898525" cy="2212975"/>
          </a:xfrm>
          <a:custGeom>
            <a:avLst/>
            <a:gdLst>
              <a:gd name="T0" fmla="*/ 0 w 336"/>
              <a:gd name="T1" fmla="*/ 2147483647 h 1104"/>
              <a:gd name="T2" fmla="*/ 2147483647 w 336"/>
              <a:gd name="T3" fmla="*/ 0 h 1104"/>
              <a:gd name="T4" fmla="*/ 0 60000 65536"/>
              <a:gd name="T5" fmla="*/ 0 60000 65536"/>
              <a:gd name="T6" fmla="*/ 0 w 336"/>
              <a:gd name="T7" fmla="*/ 0 h 1104"/>
              <a:gd name="T8" fmla="*/ 336 w 336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" h="1104">
                <a:moveTo>
                  <a:pt x="0" y="1104"/>
                </a:moveTo>
                <a:cubicBezTo>
                  <a:pt x="64" y="664"/>
                  <a:pt x="128" y="224"/>
                  <a:pt x="3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3" name="Line 22"/>
          <p:cNvSpPr>
            <a:spLocks noChangeShapeType="1"/>
          </p:cNvSpPr>
          <p:nvPr/>
        </p:nvSpPr>
        <p:spPr bwMode="auto">
          <a:xfrm>
            <a:off x="4986338" y="5364163"/>
            <a:ext cx="207962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4" name="Line 23"/>
          <p:cNvSpPr>
            <a:spLocks noChangeShapeType="1"/>
          </p:cNvSpPr>
          <p:nvPr/>
        </p:nvSpPr>
        <p:spPr bwMode="auto">
          <a:xfrm>
            <a:off x="5056188" y="5226050"/>
            <a:ext cx="27622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5" name="Line 24"/>
          <p:cNvSpPr>
            <a:spLocks noChangeShapeType="1"/>
          </p:cNvSpPr>
          <p:nvPr/>
        </p:nvSpPr>
        <p:spPr bwMode="auto">
          <a:xfrm>
            <a:off x="5124450" y="5087938"/>
            <a:ext cx="34607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6" name="Line 25"/>
          <p:cNvSpPr>
            <a:spLocks noChangeShapeType="1"/>
          </p:cNvSpPr>
          <p:nvPr/>
        </p:nvSpPr>
        <p:spPr bwMode="auto">
          <a:xfrm>
            <a:off x="5124450" y="4811713"/>
            <a:ext cx="48418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7174" name="AutoShape 5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7176" name="AutoShape 7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7178" name="AutoShape 9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9" name="AutoShape 10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Test Results</a:t>
                  </a:r>
                </a:p>
              </p:txBody>
            </p:sp>
          </p:grpSp>
        </p:grpSp>
      </p:grpSp>
      <p:pic>
        <p:nvPicPr>
          <p:cNvPr id="97294" name="Picture 14" descr="efold_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217613"/>
            <a:ext cx="75311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5" name="Picture 15" descr="efold_p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257300"/>
            <a:ext cx="75311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16" descr="efs_mar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8" y="776288"/>
            <a:ext cx="8062912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Engineering Model</a:t>
            </a:r>
            <a:br>
              <a:rPr lang="en-US" sz="4000" smtClean="0"/>
            </a:br>
            <a:r>
              <a:rPr lang="en-US" sz="4000" smtClean="0"/>
              <a:t>The mechanical configuration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52600"/>
            <a:ext cx="4724400" cy="4648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800" smtClean="0"/>
              <a:t>Similar to prototype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-&gt;Consists of 4 detectors placed symmetrically on all sides of the scattering element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-&gt;Larger area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-&gt;Overlapping arrangement to reduce corner dead area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-&gt;Detectors side-connected to increase stiffness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12292" name="Picture 5" descr="polarimeter_con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33525"/>
            <a:ext cx="42005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Mechanical configuration…..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5065713" cy="1524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3316" name="Picture 2" descr="detectassly_17_04_10_view3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2133600"/>
            <a:ext cx="3390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detectassly_17_04_10_view1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133600"/>
            <a:ext cx="36560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438400"/>
            <a:ext cx="3621088" cy="1447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04800"/>
            <a:ext cx="74120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Polarimeter electronics:</a:t>
            </a:r>
            <a:br>
              <a:rPr lang="en-US" sz="4000" smtClean="0"/>
            </a:br>
            <a:r>
              <a:rPr lang="en-US" sz="4000" smtClean="0"/>
              <a:t>The five main sections</a:t>
            </a:r>
          </a:p>
        </p:txBody>
      </p:sp>
      <p:pic>
        <p:nvPicPr>
          <p:cNvPr id="29700" name="Picture 5" descr="overall_blk_dg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46434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Triangle 5"/>
          <p:cNvSpPr/>
          <p:nvPr/>
        </p:nvSpPr>
        <p:spPr>
          <a:xfrm>
            <a:off x="1905000" y="3276600"/>
            <a:ext cx="4648200" cy="3200400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228600"/>
            <a:ext cx="8839200" cy="1143000"/>
          </a:xfrm>
        </p:spPr>
        <p:txBody>
          <a:bodyPr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Results – Square Detector</a:t>
            </a:r>
          </a:p>
        </p:txBody>
      </p:sp>
      <p:pic>
        <p:nvPicPr>
          <p:cNvPr id="48435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7848600" cy="540226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713" y="179388"/>
            <a:ext cx="8502650" cy="2914650"/>
            <a:chOff x="1470" y="253"/>
            <a:chExt cx="3379" cy="2024"/>
          </a:xfrm>
        </p:grpSpPr>
        <p:sp>
          <p:nvSpPr>
            <p:cNvPr id="10247" name="AutoShape 4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10249" name="AutoShape 6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10251" name="AutoShape 8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AutoShape 9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Design Simulations</a:t>
                  </a:r>
                </a:p>
              </p:txBody>
            </p:sp>
          </p:grpSp>
        </p:grpSp>
      </p:grpSp>
      <p:pic>
        <p:nvPicPr>
          <p:cNvPr id="10243" name="Picture 12" descr="pol_disc_4ppc-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pol_cone_4ppc-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9415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0" descr="pol_pyramid_4ppc-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pol_cone_cyllinder-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441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4750" y="2184400"/>
            <a:ext cx="1590675" cy="1036638"/>
            <a:chOff x="1687" y="1405"/>
            <a:chExt cx="1736" cy="1192"/>
          </a:xfrm>
        </p:grpSpPr>
        <p:sp>
          <p:nvSpPr>
            <p:cNvPr id="2094" name="AutoShape 5"/>
            <p:cNvSpPr>
              <a:spLocks noChangeArrowheads="1"/>
            </p:cNvSpPr>
            <p:nvPr/>
          </p:nvSpPr>
          <p:spPr bwMode="auto">
            <a:xfrm>
              <a:off x="1687" y="176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5" name="Oval 6"/>
            <p:cNvSpPr>
              <a:spLocks noChangeArrowheads="1"/>
            </p:cNvSpPr>
            <p:nvPr/>
          </p:nvSpPr>
          <p:spPr bwMode="auto">
            <a:xfrm>
              <a:off x="1759" y="181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6" name="AutoShape 7"/>
            <p:cNvSpPr>
              <a:spLocks noChangeArrowheads="1"/>
            </p:cNvSpPr>
            <p:nvPr/>
          </p:nvSpPr>
          <p:spPr bwMode="auto">
            <a:xfrm>
              <a:off x="2015" y="192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7" name="Oval 8"/>
            <p:cNvSpPr>
              <a:spLocks noChangeArrowheads="1"/>
            </p:cNvSpPr>
            <p:nvPr/>
          </p:nvSpPr>
          <p:spPr bwMode="auto">
            <a:xfrm>
              <a:off x="2087" y="197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AutoShape 9"/>
            <p:cNvSpPr>
              <a:spLocks noChangeArrowheads="1"/>
            </p:cNvSpPr>
            <p:nvPr/>
          </p:nvSpPr>
          <p:spPr bwMode="auto">
            <a:xfrm>
              <a:off x="2007" y="158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Oval 10"/>
            <p:cNvSpPr>
              <a:spLocks noChangeArrowheads="1"/>
            </p:cNvSpPr>
            <p:nvPr/>
          </p:nvSpPr>
          <p:spPr bwMode="auto">
            <a:xfrm>
              <a:off x="2079" y="162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AutoShape 11"/>
            <p:cNvSpPr>
              <a:spLocks noChangeArrowheads="1"/>
            </p:cNvSpPr>
            <p:nvPr/>
          </p:nvSpPr>
          <p:spPr bwMode="auto">
            <a:xfrm>
              <a:off x="2335" y="174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Oval 12"/>
            <p:cNvSpPr>
              <a:spLocks noChangeArrowheads="1"/>
            </p:cNvSpPr>
            <p:nvPr/>
          </p:nvSpPr>
          <p:spPr bwMode="auto">
            <a:xfrm>
              <a:off x="2407" y="179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AutoShape 13"/>
            <p:cNvSpPr>
              <a:spLocks noChangeArrowheads="1"/>
            </p:cNvSpPr>
            <p:nvPr/>
          </p:nvSpPr>
          <p:spPr bwMode="auto">
            <a:xfrm>
              <a:off x="2335" y="140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Oval 14"/>
            <p:cNvSpPr>
              <a:spLocks noChangeArrowheads="1"/>
            </p:cNvSpPr>
            <p:nvPr/>
          </p:nvSpPr>
          <p:spPr bwMode="auto">
            <a:xfrm>
              <a:off x="2407" y="145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AutoShape 15"/>
            <p:cNvSpPr>
              <a:spLocks noChangeArrowheads="1"/>
            </p:cNvSpPr>
            <p:nvPr/>
          </p:nvSpPr>
          <p:spPr bwMode="auto">
            <a:xfrm>
              <a:off x="1687" y="142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5" name="Oval 16"/>
            <p:cNvSpPr>
              <a:spLocks noChangeArrowheads="1"/>
            </p:cNvSpPr>
            <p:nvPr/>
          </p:nvSpPr>
          <p:spPr bwMode="auto">
            <a:xfrm>
              <a:off x="1759" y="147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AutoShape 17"/>
            <p:cNvSpPr>
              <a:spLocks noChangeArrowheads="1"/>
            </p:cNvSpPr>
            <p:nvPr/>
          </p:nvSpPr>
          <p:spPr bwMode="auto">
            <a:xfrm>
              <a:off x="1687" y="210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Oval 18"/>
            <p:cNvSpPr>
              <a:spLocks noChangeArrowheads="1"/>
            </p:cNvSpPr>
            <p:nvPr/>
          </p:nvSpPr>
          <p:spPr bwMode="auto">
            <a:xfrm>
              <a:off x="1759" y="214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AutoShape 19"/>
            <p:cNvSpPr>
              <a:spLocks noChangeArrowheads="1"/>
            </p:cNvSpPr>
            <p:nvPr/>
          </p:nvSpPr>
          <p:spPr bwMode="auto">
            <a:xfrm>
              <a:off x="2647" y="1573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" name="Oval 20"/>
            <p:cNvSpPr>
              <a:spLocks noChangeArrowheads="1"/>
            </p:cNvSpPr>
            <p:nvPr/>
          </p:nvSpPr>
          <p:spPr bwMode="auto">
            <a:xfrm>
              <a:off x="2719" y="1621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" name="AutoShape 21"/>
            <p:cNvSpPr>
              <a:spLocks noChangeArrowheads="1"/>
            </p:cNvSpPr>
            <p:nvPr/>
          </p:nvSpPr>
          <p:spPr bwMode="auto">
            <a:xfrm>
              <a:off x="2335" y="2093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1" name="Oval 22"/>
            <p:cNvSpPr>
              <a:spLocks noChangeArrowheads="1"/>
            </p:cNvSpPr>
            <p:nvPr/>
          </p:nvSpPr>
          <p:spPr bwMode="auto">
            <a:xfrm>
              <a:off x="2407" y="2141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2" name="AutoShape 23"/>
            <p:cNvSpPr>
              <a:spLocks noChangeArrowheads="1"/>
            </p:cNvSpPr>
            <p:nvPr/>
          </p:nvSpPr>
          <p:spPr bwMode="auto">
            <a:xfrm>
              <a:off x="2647" y="190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3" name="Oval 24"/>
            <p:cNvSpPr>
              <a:spLocks noChangeArrowheads="1"/>
            </p:cNvSpPr>
            <p:nvPr/>
          </p:nvSpPr>
          <p:spPr bwMode="auto">
            <a:xfrm>
              <a:off x="2719" y="195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4" name="AutoShape 25"/>
            <p:cNvSpPr>
              <a:spLocks noChangeArrowheads="1"/>
            </p:cNvSpPr>
            <p:nvPr/>
          </p:nvSpPr>
          <p:spPr bwMode="auto">
            <a:xfrm>
              <a:off x="2975" y="174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5" name="Oval 26"/>
            <p:cNvSpPr>
              <a:spLocks noChangeArrowheads="1"/>
            </p:cNvSpPr>
            <p:nvPr/>
          </p:nvSpPr>
          <p:spPr bwMode="auto">
            <a:xfrm>
              <a:off x="3047" y="178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6" name="AutoShape 27"/>
            <p:cNvSpPr>
              <a:spLocks noChangeArrowheads="1"/>
            </p:cNvSpPr>
            <p:nvPr/>
          </p:nvSpPr>
          <p:spPr bwMode="auto">
            <a:xfrm>
              <a:off x="2991" y="142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3063" y="147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AutoShape 29"/>
            <p:cNvSpPr>
              <a:spLocks noChangeArrowheads="1"/>
            </p:cNvSpPr>
            <p:nvPr/>
          </p:nvSpPr>
          <p:spPr bwMode="auto">
            <a:xfrm>
              <a:off x="2647" y="2245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Oval 30"/>
            <p:cNvSpPr>
              <a:spLocks noChangeArrowheads="1"/>
            </p:cNvSpPr>
            <p:nvPr/>
          </p:nvSpPr>
          <p:spPr bwMode="auto">
            <a:xfrm>
              <a:off x="2719" y="2293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" name="AutoShape 31"/>
            <p:cNvSpPr>
              <a:spLocks noChangeArrowheads="1"/>
            </p:cNvSpPr>
            <p:nvPr/>
          </p:nvSpPr>
          <p:spPr bwMode="auto">
            <a:xfrm>
              <a:off x="2975" y="2069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Oval 32"/>
            <p:cNvSpPr>
              <a:spLocks noChangeArrowheads="1"/>
            </p:cNvSpPr>
            <p:nvPr/>
          </p:nvSpPr>
          <p:spPr bwMode="auto">
            <a:xfrm>
              <a:off x="3047" y="2117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" name="AutoShape 33"/>
            <p:cNvSpPr>
              <a:spLocks noChangeArrowheads="1"/>
            </p:cNvSpPr>
            <p:nvPr/>
          </p:nvSpPr>
          <p:spPr bwMode="auto">
            <a:xfrm>
              <a:off x="2015" y="2261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Oval 34"/>
            <p:cNvSpPr>
              <a:spLocks noChangeArrowheads="1"/>
            </p:cNvSpPr>
            <p:nvPr/>
          </p:nvSpPr>
          <p:spPr bwMode="auto">
            <a:xfrm>
              <a:off x="2087" y="2309"/>
              <a:ext cx="288" cy="24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35"/>
          <p:cNvSpPr txBox="1">
            <a:spLocks noChangeArrowheads="1"/>
          </p:cNvSpPr>
          <p:nvPr/>
        </p:nvSpPr>
        <p:spPr bwMode="auto">
          <a:xfrm>
            <a:off x="1728788" y="2530475"/>
            <a:ext cx="550862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300">
                <a:latin typeface="Tahoma" pitchFamily="34" charset="0"/>
              </a:rPr>
              <a:t>Front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185863" y="3429000"/>
            <a:ext cx="1657350" cy="1036638"/>
            <a:chOff x="3664" y="1432"/>
            <a:chExt cx="1688" cy="1168"/>
          </a:xfrm>
        </p:grpSpPr>
        <p:sp>
          <p:nvSpPr>
            <p:cNvPr id="2064" name="AutoShape 37"/>
            <p:cNvSpPr>
              <a:spLocks noChangeArrowheads="1"/>
            </p:cNvSpPr>
            <p:nvPr/>
          </p:nvSpPr>
          <p:spPr bwMode="auto">
            <a:xfrm>
              <a:off x="3664" y="144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Oval 38"/>
            <p:cNvSpPr>
              <a:spLocks noChangeArrowheads="1"/>
            </p:cNvSpPr>
            <p:nvPr/>
          </p:nvSpPr>
          <p:spPr bwMode="auto">
            <a:xfrm>
              <a:off x="3712" y="144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AutoShape 39"/>
            <p:cNvSpPr>
              <a:spLocks noChangeArrowheads="1"/>
            </p:cNvSpPr>
            <p:nvPr/>
          </p:nvSpPr>
          <p:spPr bwMode="auto">
            <a:xfrm>
              <a:off x="3672" y="177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40"/>
            <p:cNvSpPr>
              <a:spLocks noChangeArrowheads="1"/>
            </p:cNvSpPr>
            <p:nvPr/>
          </p:nvSpPr>
          <p:spPr bwMode="auto">
            <a:xfrm>
              <a:off x="3720" y="177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AutoShape 41"/>
            <p:cNvSpPr>
              <a:spLocks noChangeArrowheads="1"/>
            </p:cNvSpPr>
            <p:nvPr/>
          </p:nvSpPr>
          <p:spPr bwMode="auto">
            <a:xfrm>
              <a:off x="3664" y="211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42"/>
            <p:cNvSpPr>
              <a:spLocks noChangeArrowheads="1"/>
            </p:cNvSpPr>
            <p:nvPr/>
          </p:nvSpPr>
          <p:spPr bwMode="auto">
            <a:xfrm>
              <a:off x="3712" y="211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AutoShape 43"/>
            <p:cNvSpPr>
              <a:spLocks noChangeArrowheads="1"/>
            </p:cNvSpPr>
            <p:nvPr/>
          </p:nvSpPr>
          <p:spPr bwMode="auto">
            <a:xfrm>
              <a:off x="3976" y="159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44"/>
            <p:cNvSpPr>
              <a:spLocks noChangeArrowheads="1"/>
            </p:cNvSpPr>
            <p:nvPr/>
          </p:nvSpPr>
          <p:spPr bwMode="auto">
            <a:xfrm>
              <a:off x="4024" y="159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AutoShape 45"/>
            <p:cNvSpPr>
              <a:spLocks noChangeArrowheads="1"/>
            </p:cNvSpPr>
            <p:nvPr/>
          </p:nvSpPr>
          <p:spPr bwMode="auto">
            <a:xfrm>
              <a:off x="3984" y="1928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46"/>
            <p:cNvSpPr>
              <a:spLocks noChangeArrowheads="1"/>
            </p:cNvSpPr>
            <p:nvPr/>
          </p:nvSpPr>
          <p:spPr bwMode="auto">
            <a:xfrm>
              <a:off x="4032" y="192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47"/>
            <p:cNvSpPr>
              <a:spLocks noChangeArrowheads="1"/>
            </p:cNvSpPr>
            <p:nvPr/>
          </p:nvSpPr>
          <p:spPr bwMode="auto">
            <a:xfrm>
              <a:off x="3976" y="226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48"/>
            <p:cNvSpPr>
              <a:spLocks noChangeArrowheads="1"/>
            </p:cNvSpPr>
            <p:nvPr/>
          </p:nvSpPr>
          <p:spPr bwMode="auto">
            <a:xfrm>
              <a:off x="4024" y="226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AutoShape 49"/>
            <p:cNvSpPr>
              <a:spLocks noChangeArrowheads="1"/>
            </p:cNvSpPr>
            <p:nvPr/>
          </p:nvSpPr>
          <p:spPr bwMode="auto">
            <a:xfrm>
              <a:off x="4288" y="144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50"/>
            <p:cNvSpPr>
              <a:spLocks noChangeArrowheads="1"/>
            </p:cNvSpPr>
            <p:nvPr/>
          </p:nvSpPr>
          <p:spPr bwMode="auto">
            <a:xfrm>
              <a:off x="4336" y="144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AutoShape 51"/>
            <p:cNvSpPr>
              <a:spLocks noChangeArrowheads="1"/>
            </p:cNvSpPr>
            <p:nvPr/>
          </p:nvSpPr>
          <p:spPr bwMode="auto">
            <a:xfrm>
              <a:off x="4296" y="177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Oval 52"/>
            <p:cNvSpPr>
              <a:spLocks noChangeArrowheads="1"/>
            </p:cNvSpPr>
            <p:nvPr/>
          </p:nvSpPr>
          <p:spPr bwMode="auto">
            <a:xfrm>
              <a:off x="4344" y="177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AutoShape 53"/>
            <p:cNvSpPr>
              <a:spLocks noChangeArrowheads="1"/>
            </p:cNvSpPr>
            <p:nvPr/>
          </p:nvSpPr>
          <p:spPr bwMode="auto">
            <a:xfrm>
              <a:off x="4288" y="211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Oval 54"/>
            <p:cNvSpPr>
              <a:spLocks noChangeArrowheads="1"/>
            </p:cNvSpPr>
            <p:nvPr/>
          </p:nvSpPr>
          <p:spPr bwMode="auto">
            <a:xfrm>
              <a:off x="4336" y="211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AutoShape 55"/>
            <p:cNvSpPr>
              <a:spLocks noChangeArrowheads="1"/>
            </p:cNvSpPr>
            <p:nvPr/>
          </p:nvSpPr>
          <p:spPr bwMode="auto">
            <a:xfrm>
              <a:off x="4600" y="158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Oval 56"/>
            <p:cNvSpPr>
              <a:spLocks noChangeArrowheads="1"/>
            </p:cNvSpPr>
            <p:nvPr/>
          </p:nvSpPr>
          <p:spPr bwMode="auto">
            <a:xfrm>
              <a:off x="4648" y="158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AutoShape 57"/>
            <p:cNvSpPr>
              <a:spLocks noChangeArrowheads="1"/>
            </p:cNvSpPr>
            <p:nvPr/>
          </p:nvSpPr>
          <p:spPr bwMode="auto">
            <a:xfrm>
              <a:off x="4608" y="1920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Oval 58"/>
            <p:cNvSpPr>
              <a:spLocks noChangeArrowheads="1"/>
            </p:cNvSpPr>
            <p:nvPr/>
          </p:nvSpPr>
          <p:spPr bwMode="auto">
            <a:xfrm>
              <a:off x="4656" y="1920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AutoShape 59"/>
            <p:cNvSpPr>
              <a:spLocks noChangeArrowheads="1"/>
            </p:cNvSpPr>
            <p:nvPr/>
          </p:nvSpPr>
          <p:spPr bwMode="auto">
            <a:xfrm>
              <a:off x="4600" y="2256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Oval 60"/>
            <p:cNvSpPr>
              <a:spLocks noChangeArrowheads="1"/>
            </p:cNvSpPr>
            <p:nvPr/>
          </p:nvSpPr>
          <p:spPr bwMode="auto">
            <a:xfrm>
              <a:off x="4648" y="2256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AutoShape 61"/>
            <p:cNvSpPr>
              <a:spLocks noChangeArrowheads="1"/>
            </p:cNvSpPr>
            <p:nvPr/>
          </p:nvSpPr>
          <p:spPr bwMode="auto">
            <a:xfrm>
              <a:off x="4912" y="1432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Oval 62"/>
            <p:cNvSpPr>
              <a:spLocks noChangeArrowheads="1"/>
            </p:cNvSpPr>
            <p:nvPr/>
          </p:nvSpPr>
          <p:spPr bwMode="auto">
            <a:xfrm>
              <a:off x="4960" y="1432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utoShape 63"/>
            <p:cNvSpPr>
              <a:spLocks noChangeArrowheads="1"/>
            </p:cNvSpPr>
            <p:nvPr/>
          </p:nvSpPr>
          <p:spPr bwMode="auto">
            <a:xfrm>
              <a:off x="4920" y="1768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Oval 64"/>
            <p:cNvSpPr>
              <a:spLocks noChangeArrowheads="1"/>
            </p:cNvSpPr>
            <p:nvPr/>
          </p:nvSpPr>
          <p:spPr bwMode="auto">
            <a:xfrm>
              <a:off x="4968" y="17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AutoShape 65"/>
            <p:cNvSpPr>
              <a:spLocks noChangeArrowheads="1"/>
            </p:cNvSpPr>
            <p:nvPr/>
          </p:nvSpPr>
          <p:spPr bwMode="auto">
            <a:xfrm>
              <a:off x="4912" y="2104"/>
              <a:ext cx="432" cy="336"/>
            </a:xfrm>
            <a:prstGeom prst="hexagon">
              <a:avLst>
                <a:gd name="adj" fmla="val 32143"/>
                <a:gd name="vf" fmla="val 11547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Oval 66"/>
            <p:cNvSpPr>
              <a:spLocks noChangeArrowheads="1"/>
            </p:cNvSpPr>
            <p:nvPr/>
          </p:nvSpPr>
          <p:spPr bwMode="auto">
            <a:xfrm>
              <a:off x="4960" y="2104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Text Box 67"/>
          <p:cNvSpPr txBox="1">
            <a:spLocks noChangeArrowheads="1"/>
          </p:cNvSpPr>
          <p:nvPr/>
        </p:nvSpPr>
        <p:spPr bwMode="auto">
          <a:xfrm>
            <a:off x="1738313" y="3775075"/>
            <a:ext cx="514350" cy="284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300">
                <a:latin typeface="Tahoma" pitchFamily="34" charset="0"/>
              </a:rPr>
              <a:t>Back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84863" y="1908175"/>
          <a:ext cx="3111500" cy="2786063"/>
        </p:xfrm>
        <a:graphic>
          <a:graphicData uri="http://schemas.openxmlformats.org/presentationml/2006/ole">
            <p:oleObj spid="_x0000_s2050" name="Bitmap Image" r:id="rId3" imgW="7590476" imgH="6800000" progId="PBrush">
              <p:embed/>
            </p:oleObj>
          </a:graphicData>
        </a:graphic>
      </p:graphicFrame>
      <p:pic>
        <p:nvPicPr>
          <p:cNvPr id="2055" name="Picture 69" descr="DSC085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913" y="1978025"/>
            <a:ext cx="276383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5363" y="4259263"/>
            <a:ext cx="16875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2058" name="AutoShape 72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2060" name="AutoShape 74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75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2062" name="AutoShape 76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AutoShape 77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Collimators</a:t>
                  </a:r>
                </a:p>
              </p:txBody>
            </p:sp>
          </p:grpSp>
        </p:grpSp>
      </p:grp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7888" y="1905000"/>
            <a:ext cx="7351712" cy="6154738"/>
            <a:chOff x="315" y="1121"/>
            <a:chExt cx="5105" cy="4275"/>
          </a:xfrm>
        </p:grpSpPr>
        <p:sp>
          <p:nvSpPr>
            <p:cNvPr id="11274" name="AutoShape 3"/>
            <p:cNvSpPr>
              <a:spLocks noChangeArrowheads="1"/>
            </p:cNvSpPr>
            <p:nvPr/>
          </p:nvSpPr>
          <p:spPr bwMode="auto">
            <a:xfrm>
              <a:off x="1276" y="1344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5" y="1121"/>
              <a:ext cx="5105" cy="4274"/>
              <a:chOff x="315" y="1121"/>
              <a:chExt cx="5105" cy="4274"/>
            </a:xfrm>
          </p:grpSpPr>
          <p:sp>
            <p:nvSpPr>
              <p:cNvPr id="11276" name="AutoShape 5"/>
              <p:cNvSpPr>
                <a:spLocks noChangeArrowheads="1"/>
              </p:cNvSpPr>
              <p:nvPr/>
            </p:nvSpPr>
            <p:spPr bwMode="auto">
              <a:xfrm>
                <a:off x="1276" y="1344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15" y="1121"/>
                <a:ext cx="5105" cy="4274"/>
                <a:chOff x="315" y="1121"/>
                <a:chExt cx="5105" cy="4274"/>
              </a:xfrm>
            </p:grpSpPr>
            <p:sp>
              <p:nvSpPr>
                <p:cNvPr id="11278" name="AutoShape 7"/>
                <p:cNvSpPr>
                  <a:spLocks noChangeArrowheads="1"/>
                </p:cNvSpPr>
                <p:nvPr/>
              </p:nvSpPr>
              <p:spPr bwMode="auto">
                <a:xfrm>
                  <a:off x="1276" y="1344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AutoShape 8"/>
                <p:cNvSpPr>
                  <a:spLocks noChangeArrowheads="1"/>
                </p:cNvSpPr>
                <p:nvPr/>
              </p:nvSpPr>
              <p:spPr bwMode="auto">
                <a:xfrm>
                  <a:off x="315" y="1121"/>
                  <a:ext cx="5105" cy="2764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Minimum Science goal: </a:t>
                  </a:r>
                </a:p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MDP of 2-3% at 5 sigma level for 1 million sec exposure</a:t>
                  </a:r>
                </a:p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of a 50 mCrab source.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Potential Sources :50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MDP	 (n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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)	= (n / 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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 S)  </a:t>
                  </a:r>
                  <a:r>
                    <a:rPr lang="en-GB" sz="2900">
                      <a:solidFill>
                        <a:srgbClr val="FF0000"/>
                      </a:solidFill>
                      <a:latin typeface="Symbol" pitchFamily="18" charset="2"/>
                    </a:rPr>
                    <a:t></a:t>
                  </a:r>
                  <a:r>
                    <a:rPr lang="en-GB" sz="2900">
                      <a:solidFill>
                        <a:srgbClr val="FF0000"/>
                      </a:solidFill>
                      <a:latin typeface="Monotype Corsiva" pitchFamily="66" charset="0"/>
                    </a:rPr>
                    <a:t>(2(S+B)/T) </a:t>
                  </a:r>
                  <a:r>
                    <a:rPr lang="en-GB" sz="2900" baseline="30000">
                      <a:solidFill>
                        <a:srgbClr val="FF0000"/>
                      </a:solidFill>
                      <a:latin typeface="Monotype Corsiva" pitchFamily="66" charset="0"/>
                    </a:rPr>
                    <a:t>1/2</a:t>
                  </a:r>
                </a:p>
                <a:p>
                  <a:pPr>
                    <a:lnSpc>
                      <a:spcPct val="127000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  <a:tab pos="8535988" algn="l"/>
                    </a:tabLst>
                  </a:pPr>
                  <a:endParaRPr lang="en-GB" sz="2900" baseline="30000">
                    <a:solidFill>
                      <a:srgbClr val="FF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116013" y="387350"/>
            <a:ext cx="7318375" cy="5835650"/>
            <a:chOff x="1276" y="393"/>
            <a:chExt cx="5082" cy="4052"/>
          </a:xfrm>
        </p:grpSpPr>
        <p:sp>
          <p:nvSpPr>
            <p:cNvPr id="11268" name="AutoShape 10"/>
            <p:cNvSpPr>
              <a:spLocks noChangeArrowheads="1"/>
            </p:cNvSpPr>
            <p:nvPr/>
          </p:nvSpPr>
          <p:spPr bwMode="auto">
            <a:xfrm>
              <a:off x="1276" y="393"/>
              <a:ext cx="3765" cy="405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276" y="393"/>
              <a:ext cx="5082" cy="4051"/>
              <a:chOff x="1276" y="393"/>
              <a:chExt cx="5082" cy="4051"/>
            </a:xfrm>
          </p:grpSpPr>
          <p:sp>
            <p:nvSpPr>
              <p:cNvPr id="11270" name="AutoShape 12"/>
              <p:cNvSpPr>
                <a:spLocks noChangeArrowheads="1"/>
              </p:cNvSpPr>
              <p:nvPr/>
            </p:nvSpPr>
            <p:spPr bwMode="auto">
              <a:xfrm>
                <a:off x="1276" y="393"/>
                <a:ext cx="3764" cy="4051"/>
              </a:xfrm>
              <a:prstGeom prst="roundRect">
                <a:avLst>
                  <a:gd name="adj" fmla="val 2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276" y="393"/>
                <a:ext cx="5082" cy="4051"/>
                <a:chOff x="1276" y="393"/>
                <a:chExt cx="5082" cy="4051"/>
              </a:xfrm>
            </p:grpSpPr>
            <p:sp>
              <p:nvSpPr>
                <p:cNvPr id="11272" name="AutoShape 14"/>
                <p:cNvSpPr>
                  <a:spLocks noChangeArrowheads="1"/>
                </p:cNvSpPr>
                <p:nvPr/>
              </p:nvSpPr>
              <p:spPr bwMode="auto">
                <a:xfrm>
                  <a:off x="1276" y="393"/>
                  <a:ext cx="3764" cy="4051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3" name="AutoShape 15"/>
                <p:cNvSpPr>
                  <a:spLocks noChangeArrowheads="1"/>
                </p:cNvSpPr>
                <p:nvPr/>
              </p:nvSpPr>
              <p:spPr bwMode="auto">
                <a:xfrm>
                  <a:off x="1513" y="393"/>
                  <a:ext cx="4845" cy="825"/>
                </a:xfrm>
                <a:prstGeom prst="roundRect">
                  <a:avLst>
                    <a:gd name="adj" fmla="val 2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142000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r>
                    <a:rPr lang="en-US" sz="2900">
                      <a:latin typeface="Monotype Corsiva" pitchFamily="66" charset="0"/>
                    </a:rPr>
                    <a:t>Scientific Requirements &amp; Experiment Configuration</a:t>
                  </a:r>
                </a:p>
                <a:p>
                  <a:pPr>
                    <a:lnSpc>
                      <a:spcPts val="4588"/>
                    </a:lnSpc>
                    <a:buSzPct val="45000"/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endParaRPr lang="en-GB" sz="290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DP_x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265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3050" y="365125"/>
            <a:ext cx="7150100" cy="4027488"/>
            <a:chOff x="969" y="253"/>
            <a:chExt cx="4966" cy="2797"/>
          </a:xfrm>
        </p:grpSpPr>
        <p:sp>
          <p:nvSpPr>
            <p:cNvPr id="12329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60" cy="2797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9" y="253"/>
              <a:ext cx="4965" cy="2796"/>
              <a:chOff x="969" y="253"/>
              <a:chExt cx="4965" cy="2796"/>
            </a:xfrm>
          </p:grpSpPr>
          <p:sp>
            <p:nvSpPr>
              <p:cNvPr id="12331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59" cy="2796"/>
              </a:xfrm>
              <a:prstGeom prst="roundRect">
                <a:avLst>
                  <a:gd name="adj" fmla="val 3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69" y="253"/>
                <a:ext cx="4965" cy="2796"/>
                <a:chOff x="969" y="253"/>
                <a:chExt cx="4965" cy="2796"/>
              </a:xfrm>
            </p:grpSpPr>
            <p:sp>
              <p:nvSpPr>
                <p:cNvPr id="12333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59" cy="2796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4" name="AutoShape 9"/>
                <p:cNvSpPr>
                  <a:spLocks noChangeArrowheads="1"/>
                </p:cNvSpPr>
                <p:nvPr/>
              </p:nvSpPr>
              <p:spPr bwMode="auto">
                <a:xfrm>
                  <a:off x="969" y="254"/>
                  <a:ext cx="1210" cy="410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ts val="4588"/>
                    </a:lnSpc>
                    <a:tabLst>
                      <a:tab pos="0" algn="l"/>
                      <a:tab pos="414338" algn="l"/>
                      <a:tab pos="828675" algn="l"/>
                      <a:tab pos="1243013" algn="l"/>
                      <a:tab pos="1657350" algn="l"/>
                      <a:tab pos="2073275" algn="l"/>
                      <a:tab pos="2487613" algn="l"/>
                      <a:tab pos="2901950" algn="l"/>
                      <a:tab pos="3316288" algn="l"/>
                      <a:tab pos="3732213" algn="l"/>
                      <a:tab pos="4146550" algn="l"/>
                      <a:tab pos="4560888" algn="l"/>
                      <a:tab pos="4975225" algn="l"/>
                      <a:tab pos="5391150" algn="l"/>
                      <a:tab pos="5805488" algn="l"/>
                      <a:tab pos="6219825" algn="l"/>
                      <a:tab pos="6634163" algn="l"/>
                      <a:tab pos="7050088" algn="l"/>
                      <a:tab pos="7464425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Sensitivity</a:t>
                  </a:r>
                  <a:endParaRPr lang="en-GB" sz="290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3581400" y="3221038"/>
            <a:ext cx="8080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GEMS</a:t>
            </a: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977900" y="3390900"/>
            <a:ext cx="7615238" cy="381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1374775" y="1493838"/>
            <a:ext cx="33385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127000"/>
              </a:lnSpc>
              <a:buSzPct val="45000"/>
              <a:buFont typeface="StarSymbol"/>
              <a:buNone/>
            </a:pPr>
            <a:r>
              <a:rPr lang="en-GB"/>
              <a:t>MDP(n</a:t>
            </a:r>
            <a:r>
              <a:rPr lang="en-GB">
                <a:sym typeface="Symbol" pitchFamily="18" charset="2"/>
              </a:rPr>
              <a:t></a:t>
            </a:r>
            <a:r>
              <a:rPr lang="en-GB"/>
              <a:t>) =(n/</a:t>
            </a:r>
            <a:r>
              <a:rPr lang="en-GB">
                <a:sym typeface="Symbol" pitchFamily="18" charset="2"/>
              </a:rPr>
              <a:t></a:t>
            </a:r>
            <a:r>
              <a:rPr lang="en-GB"/>
              <a:t>S) </a:t>
            </a:r>
            <a:r>
              <a:rPr lang="en-GB">
                <a:sym typeface="Symbol" pitchFamily="18" charset="2"/>
              </a:rPr>
              <a:t></a:t>
            </a:r>
            <a:r>
              <a:rPr lang="en-GB"/>
              <a:t>(2(S+B)/T) </a:t>
            </a:r>
            <a:r>
              <a:rPr lang="en-GB" baseline="40000"/>
              <a:t>1/2</a:t>
            </a: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4019550" y="2328204"/>
            <a:ext cx="4630738" cy="2005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6" name="Rectangle 17"/>
          <p:cNvSpPr>
            <a:spLocks noChangeArrowheads="1"/>
          </p:cNvSpPr>
          <p:nvPr/>
        </p:nvSpPr>
        <p:spPr bwMode="auto">
          <a:xfrm>
            <a:off x="5884863" y="1009650"/>
            <a:ext cx="3041650" cy="172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18" name="AutoShape 18"/>
          <p:cNvSpPr>
            <a:spLocks noChangeArrowheads="1"/>
          </p:cNvSpPr>
          <p:nvPr/>
        </p:nvSpPr>
        <p:spPr bwMode="auto">
          <a:xfrm>
            <a:off x="6308725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19" name="AutoShape 19"/>
          <p:cNvSpPr>
            <a:spLocks noChangeArrowheads="1"/>
          </p:cNvSpPr>
          <p:nvPr/>
        </p:nvSpPr>
        <p:spPr bwMode="auto">
          <a:xfrm>
            <a:off x="7245350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0" name="AutoShape 20"/>
          <p:cNvSpPr>
            <a:spLocks noChangeArrowheads="1"/>
          </p:cNvSpPr>
          <p:nvPr/>
        </p:nvSpPr>
        <p:spPr bwMode="auto">
          <a:xfrm>
            <a:off x="6969125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1" name="AutoShape 21"/>
          <p:cNvSpPr>
            <a:spLocks noChangeArrowheads="1"/>
          </p:cNvSpPr>
          <p:nvPr/>
        </p:nvSpPr>
        <p:spPr bwMode="auto">
          <a:xfrm>
            <a:off x="6161088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2" name="AutoShape 22"/>
          <p:cNvSpPr>
            <a:spLocks noChangeArrowheads="1"/>
          </p:cNvSpPr>
          <p:nvPr/>
        </p:nvSpPr>
        <p:spPr bwMode="auto">
          <a:xfrm>
            <a:off x="6692900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3" name="AutoShape 23"/>
          <p:cNvSpPr>
            <a:spLocks noChangeArrowheads="1"/>
          </p:cNvSpPr>
          <p:nvPr/>
        </p:nvSpPr>
        <p:spPr bwMode="auto">
          <a:xfrm>
            <a:off x="6438900" y="24606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4" name="AutoShape 24"/>
          <p:cNvSpPr>
            <a:spLocks noChangeArrowheads="1"/>
          </p:cNvSpPr>
          <p:nvPr/>
        </p:nvSpPr>
        <p:spPr bwMode="auto">
          <a:xfrm>
            <a:off x="7523163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>
            <a:off x="6002338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7" name="AutoShape 27"/>
          <p:cNvSpPr>
            <a:spLocks noChangeArrowheads="1"/>
          </p:cNvSpPr>
          <p:nvPr/>
        </p:nvSpPr>
        <p:spPr bwMode="auto">
          <a:xfrm>
            <a:off x="6278563" y="2322513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8" name="AutoShape 28"/>
          <p:cNvSpPr>
            <a:spLocks noChangeArrowheads="1"/>
          </p:cNvSpPr>
          <p:nvPr/>
        </p:nvSpPr>
        <p:spPr bwMode="auto">
          <a:xfrm>
            <a:off x="6672263" y="2322513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29" name="AutoShape 29"/>
          <p:cNvSpPr>
            <a:spLocks noChangeArrowheads="1"/>
          </p:cNvSpPr>
          <p:nvPr/>
        </p:nvSpPr>
        <p:spPr bwMode="auto">
          <a:xfrm>
            <a:off x="7038975" y="2322513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0" name="AutoShape 30"/>
          <p:cNvSpPr>
            <a:spLocks noChangeArrowheads="1"/>
          </p:cNvSpPr>
          <p:nvPr/>
        </p:nvSpPr>
        <p:spPr bwMode="auto">
          <a:xfrm>
            <a:off x="7729538" y="29305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1" name="AutoShape 31"/>
          <p:cNvSpPr>
            <a:spLocks noChangeArrowheads="1"/>
          </p:cNvSpPr>
          <p:nvPr/>
        </p:nvSpPr>
        <p:spPr bwMode="auto">
          <a:xfrm>
            <a:off x="7867650" y="306863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2" name="AutoShape 32"/>
          <p:cNvSpPr>
            <a:spLocks noChangeArrowheads="1"/>
          </p:cNvSpPr>
          <p:nvPr/>
        </p:nvSpPr>
        <p:spPr bwMode="auto">
          <a:xfrm>
            <a:off x="7613650" y="308292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3" name="AutoShape 33"/>
          <p:cNvSpPr>
            <a:spLocks noChangeArrowheads="1"/>
          </p:cNvSpPr>
          <p:nvPr/>
        </p:nvSpPr>
        <p:spPr bwMode="auto">
          <a:xfrm>
            <a:off x="7751763" y="3221038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4" name="AutoShape 34"/>
          <p:cNvSpPr>
            <a:spLocks noChangeArrowheads="1"/>
          </p:cNvSpPr>
          <p:nvPr/>
        </p:nvSpPr>
        <p:spPr bwMode="auto">
          <a:xfrm>
            <a:off x="7129463" y="3290888"/>
            <a:ext cx="90487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5" name="AutoShape 35"/>
          <p:cNvSpPr>
            <a:spLocks noChangeArrowheads="1"/>
          </p:cNvSpPr>
          <p:nvPr/>
        </p:nvSpPr>
        <p:spPr bwMode="auto">
          <a:xfrm>
            <a:off x="6991350" y="329088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6" name="AutoShape 36"/>
          <p:cNvSpPr>
            <a:spLocks noChangeArrowheads="1"/>
          </p:cNvSpPr>
          <p:nvPr/>
        </p:nvSpPr>
        <p:spPr bwMode="auto">
          <a:xfrm>
            <a:off x="7315200" y="3290888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7" name="AutoShape 37"/>
          <p:cNvSpPr>
            <a:spLocks noChangeArrowheads="1"/>
          </p:cNvSpPr>
          <p:nvPr/>
        </p:nvSpPr>
        <p:spPr bwMode="auto">
          <a:xfrm>
            <a:off x="6991350" y="3482975"/>
            <a:ext cx="90488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8" name="AutoShape 38"/>
          <p:cNvSpPr>
            <a:spLocks noChangeArrowheads="1"/>
          </p:cNvSpPr>
          <p:nvPr/>
        </p:nvSpPr>
        <p:spPr bwMode="auto">
          <a:xfrm>
            <a:off x="7129463" y="348297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39" name="AutoShape 39"/>
          <p:cNvSpPr>
            <a:spLocks noChangeArrowheads="1"/>
          </p:cNvSpPr>
          <p:nvPr/>
        </p:nvSpPr>
        <p:spPr bwMode="auto">
          <a:xfrm>
            <a:off x="7315200" y="3498850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5816600" y="3138488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5816600" y="3000375"/>
            <a:ext cx="90488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5834063" y="3295650"/>
            <a:ext cx="90487" cy="82550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3" name="AutoShape 43"/>
          <p:cNvSpPr>
            <a:spLocks noChangeArrowheads="1"/>
          </p:cNvSpPr>
          <p:nvPr/>
        </p:nvSpPr>
        <p:spPr bwMode="auto">
          <a:xfrm>
            <a:off x="8166100" y="2125663"/>
            <a:ext cx="90488" cy="84137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322" name="Oval 44"/>
          <p:cNvSpPr>
            <a:spLocks noChangeArrowheads="1"/>
          </p:cNvSpPr>
          <p:nvPr/>
        </p:nvSpPr>
        <p:spPr bwMode="auto">
          <a:xfrm>
            <a:off x="5608638" y="2254250"/>
            <a:ext cx="2281237" cy="414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3" name="Oval 46"/>
          <p:cNvSpPr>
            <a:spLocks noChangeArrowheads="1"/>
          </p:cNvSpPr>
          <p:nvPr/>
        </p:nvSpPr>
        <p:spPr bwMode="auto">
          <a:xfrm>
            <a:off x="7556500" y="2919413"/>
            <a:ext cx="484188" cy="414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4" name="Oval 47"/>
          <p:cNvSpPr>
            <a:spLocks noChangeArrowheads="1"/>
          </p:cNvSpPr>
          <p:nvPr/>
        </p:nvSpPr>
        <p:spPr bwMode="auto">
          <a:xfrm>
            <a:off x="6896100" y="3221038"/>
            <a:ext cx="622300" cy="415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25" name="Oval 48"/>
          <p:cNvSpPr>
            <a:spLocks noChangeArrowheads="1"/>
          </p:cNvSpPr>
          <p:nvPr/>
        </p:nvSpPr>
        <p:spPr bwMode="auto">
          <a:xfrm>
            <a:off x="5678488" y="2906713"/>
            <a:ext cx="414337" cy="622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50" name="AutoShape 50"/>
          <p:cNvSpPr>
            <a:spLocks noChangeArrowheads="1"/>
          </p:cNvSpPr>
          <p:nvPr/>
        </p:nvSpPr>
        <p:spPr bwMode="auto">
          <a:xfrm>
            <a:off x="6554788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51" name="AutoShape 51"/>
          <p:cNvSpPr>
            <a:spLocks noChangeArrowheads="1"/>
          </p:cNvSpPr>
          <p:nvPr/>
        </p:nvSpPr>
        <p:spPr bwMode="auto">
          <a:xfrm>
            <a:off x="6831013" y="2460625"/>
            <a:ext cx="90487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52" name="AutoShape 52"/>
          <p:cNvSpPr>
            <a:spLocks noChangeArrowheads="1"/>
          </p:cNvSpPr>
          <p:nvPr/>
        </p:nvSpPr>
        <p:spPr bwMode="auto">
          <a:xfrm>
            <a:off x="7107238" y="2460625"/>
            <a:ext cx="92075" cy="84138"/>
          </a:xfrm>
          <a:prstGeom prst="star5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 animBg="1"/>
      <p:bldP spid="1024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rgbClr val="000066"/>
                </a:solidFill>
                <a:latin typeface="Comic Sans MS" pitchFamily="66" charset="0"/>
              </a:rPr>
              <a:t>Polarisation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 is </a:t>
            </a:r>
            <a:r>
              <a:rPr lang="en-GB" sz="2400" b="1" dirty="0">
                <a:solidFill>
                  <a:srgbClr val="000066"/>
                </a:solidFill>
                <a:latin typeface="Comic Sans MS" pitchFamily="66" charset="0"/>
              </a:rPr>
              <a:t>unexplored in High Energy Astrophysics</a:t>
            </a:r>
          </a:p>
          <a:p>
            <a:pPr algn="l">
              <a:lnSpc>
                <a:spcPct val="80000"/>
              </a:lnSpc>
            </a:pPr>
            <a:endParaRPr lang="en-GB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X-ray emission from the following processes should be polarised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Cyclotron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Synchrotron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Non-Thermal </a:t>
            </a: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Bremsstrahlung</a:t>
            </a:r>
            <a:endParaRPr lang="en-GB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Scattering from non-spherical plasma</a:t>
            </a:r>
          </a:p>
          <a:p>
            <a:pPr algn="l">
              <a:lnSpc>
                <a:spcPct val="80000"/>
              </a:lnSpc>
            </a:pP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en-GB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These 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objects should produce polarised X-ray radiation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Accretion powered pulsars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Rotation powered pulsars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 err="1">
                <a:solidFill>
                  <a:srgbClr val="000000"/>
                </a:solidFill>
                <a:latin typeface="Comic Sans MS" pitchFamily="66" charset="0"/>
              </a:rPr>
              <a:t>Magnetars</a:t>
            </a:r>
            <a:endParaRPr lang="en-GB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Pulsar wind nebulae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Non-thermal supernova remnants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Black holes, micro-quasars and active galactic nuclei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X-ray Polarimeter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180536" y="1312980"/>
            <a:ext cx="83058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92"/>
              </a:cxn>
              <a:cxn ang="0">
                <a:pos x="4032" y="1392"/>
              </a:cxn>
              <a:cxn ang="0">
                <a:pos x="4416" y="1392"/>
              </a:cxn>
              <a:cxn ang="0">
                <a:pos x="2544" y="864"/>
              </a:cxn>
              <a:cxn ang="0">
                <a:pos x="1392" y="864"/>
              </a:cxn>
              <a:cxn ang="0">
                <a:pos x="1104" y="288"/>
              </a:cxn>
              <a:cxn ang="0">
                <a:pos x="5232" y="288"/>
              </a:cxn>
              <a:cxn ang="0">
                <a:pos x="5232" y="0"/>
              </a:cxn>
              <a:cxn ang="0">
                <a:pos x="0" y="0"/>
              </a:cxn>
            </a:cxnLst>
            <a:rect l="0" t="0" r="r" b="b"/>
            <a:pathLst>
              <a:path w="5232" h="1392">
                <a:moveTo>
                  <a:pt x="0" y="0"/>
                </a:moveTo>
                <a:lnTo>
                  <a:pt x="0" y="1392"/>
                </a:lnTo>
                <a:lnTo>
                  <a:pt x="4032" y="1392"/>
                </a:lnTo>
                <a:lnTo>
                  <a:pt x="4416" y="1392"/>
                </a:lnTo>
                <a:lnTo>
                  <a:pt x="2544" y="864"/>
                </a:lnTo>
                <a:lnTo>
                  <a:pt x="1392" y="864"/>
                </a:lnTo>
                <a:lnTo>
                  <a:pt x="1104" y="288"/>
                </a:lnTo>
                <a:lnTo>
                  <a:pt x="5232" y="288"/>
                </a:lnTo>
                <a:lnTo>
                  <a:pt x="5232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152400" y="3906128"/>
            <a:ext cx="8839200" cy="266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80"/>
              </a:cxn>
              <a:cxn ang="0">
                <a:pos x="5568" y="1680"/>
              </a:cxn>
              <a:cxn ang="0">
                <a:pos x="4992" y="1392"/>
              </a:cxn>
              <a:cxn ang="0">
                <a:pos x="3360" y="1392"/>
              </a:cxn>
              <a:cxn ang="0">
                <a:pos x="2640" y="384"/>
              </a:cxn>
              <a:cxn ang="0">
                <a:pos x="5328" y="384"/>
              </a:cxn>
              <a:cxn ang="0">
                <a:pos x="5328" y="0"/>
              </a:cxn>
            </a:cxnLst>
            <a:rect l="0" t="0" r="r" b="b"/>
            <a:pathLst>
              <a:path w="5568" h="1680">
                <a:moveTo>
                  <a:pt x="0" y="0"/>
                </a:moveTo>
                <a:lnTo>
                  <a:pt x="0" y="1680"/>
                </a:lnTo>
                <a:lnTo>
                  <a:pt x="5568" y="1680"/>
                </a:lnTo>
                <a:lnTo>
                  <a:pt x="4992" y="1392"/>
                </a:lnTo>
                <a:lnTo>
                  <a:pt x="3360" y="1392"/>
                </a:lnTo>
                <a:lnTo>
                  <a:pt x="2640" y="384"/>
                </a:lnTo>
                <a:lnTo>
                  <a:pt x="5328" y="384"/>
                </a:lnTo>
                <a:lnTo>
                  <a:pt x="5328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52400" y="3934264"/>
            <a:ext cx="845820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74925" y="2022475"/>
            <a:ext cx="362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Measurement Technique </a:t>
            </a:r>
          </a:p>
          <a:p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Anisotropic Thomson Scattering</a:t>
            </a: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7527925" y="2955925"/>
            <a:ext cx="549275" cy="549275"/>
          </a:xfrm>
          <a:prstGeom prst="irregularSeal1">
            <a:avLst/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7772400" y="2103438"/>
            <a:ext cx="11113" cy="1173162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781800" y="2895600"/>
            <a:ext cx="19812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7724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7772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7772400" y="3276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7772400" y="2971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68580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7772400" y="2895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 flipV="1">
            <a:off x="7239000" y="2971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71628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906963" y="4453596"/>
            <a:ext cx="42883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Crab nebula is the only source for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which X-ray </a:t>
            </a:r>
            <a:r>
              <a:rPr lang="en-US" dirty="0" err="1">
                <a:solidFill>
                  <a:srgbClr val="000066"/>
                </a:solidFill>
                <a:latin typeface="Comic Sans MS" pitchFamily="66" charset="0"/>
              </a:rPr>
              <a:t>polarisation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 measurement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exists. This was made in 1976 !!</a:t>
            </a:r>
          </a:p>
          <a:p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 Approved mission: GEMS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Cylindrical detector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762000"/>
          </a:xfrm>
        </p:spPr>
        <p:txBody>
          <a:bodyPr/>
          <a:lstStyle/>
          <a:p>
            <a:r>
              <a:rPr lang="en-US" smtClean="0"/>
              <a:t>An alternative approach</a:t>
            </a:r>
          </a:p>
        </p:txBody>
      </p:sp>
      <p:pic>
        <p:nvPicPr>
          <p:cNvPr id="14340" name="Picture 5" descr="DSC01650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38862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etector_assly_ex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38862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Content Placeholder 2"/>
          <p:cNvSpPr>
            <a:spLocks/>
          </p:cNvSpPr>
          <p:nvPr/>
        </p:nvSpPr>
        <p:spPr bwMode="auto">
          <a:xfrm>
            <a:off x="4267200" y="2590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</a:pPr>
            <a:r>
              <a:rPr lang="en-US" sz="2800"/>
              <a:t>No dead area at corners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</a:pPr>
            <a:r>
              <a:rPr lang="en-US" sz="2800"/>
              <a:t>Uniform gain and quantum efficiency in all directions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Ø"/>
            </a:pPr>
            <a:r>
              <a:rPr lang="en-US" sz="2800"/>
              <a:t>Less systematic uncertainties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Cylindrical detector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82688" y="1676400"/>
            <a:ext cx="5446712" cy="609600"/>
          </a:xfrm>
        </p:spPr>
        <p:txBody>
          <a:bodyPr/>
          <a:lstStyle/>
          <a:p>
            <a:r>
              <a:rPr lang="en-US" smtClean="0"/>
              <a:t>The completed wire-frame</a:t>
            </a:r>
          </a:p>
        </p:txBody>
      </p:sp>
      <p:pic>
        <p:nvPicPr>
          <p:cNvPr id="19460" name="Picture 3" descr="DSCN07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DSCN07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81000" y="5943600"/>
            <a:ext cx="724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no of wires =24 anodes+48 anti anodes+648 cathodes = 720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Dsc00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621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A Thomson X-ray </a:t>
            </a:r>
            <a:r>
              <a:rPr lang="en-US" sz="2400" b="1" dirty="0" err="1">
                <a:solidFill>
                  <a:srgbClr val="000066"/>
                </a:solidFill>
                <a:latin typeface="Comic Sans MS" pitchFamily="66" charset="0"/>
              </a:rPr>
              <a:t>polarimeter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 has been designed, developed and successfully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tested</a:t>
            </a:r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 at RRI.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These have been made: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Detectors</a:t>
            </a: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Front end electronics</a:t>
            </a: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Processing electronics</a:t>
            </a: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Collimators with flat top response</a:t>
            </a: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Test and calibration setup</a:t>
            </a:r>
          </a:p>
          <a:p>
            <a:pPr algn="l"/>
            <a:r>
              <a:rPr lang="en-US" sz="2400" b="1" dirty="0">
                <a:solidFill>
                  <a:srgbClr val="000066"/>
                </a:solidFill>
                <a:latin typeface="Comic Sans MS" pitchFamily="66" charset="0"/>
              </a:rPr>
              <a:t>Rotational stage</a:t>
            </a:r>
          </a:p>
          <a:p>
            <a:pPr algn="l"/>
            <a:endParaRPr lang="en-US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US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GB" sz="2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endParaRPr lang="en-GB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>
                <a:latin typeface="Comic Sans MS" pitchFamily="66" charset="0"/>
              </a:rPr>
              <a:t>Development Status</a:t>
            </a:r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52400" y="838200"/>
            <a:ext cx="7696200" cy="396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96"/>
              </a:cxn>
              <a:cxn ang="0">
                <a:pos x="1824" y="2496"/>
              </a:cxn>
              <a:cxn ang="0">
                <a:pos x="3504" y="1728"/>
              </a:cxn>
              <a:cxn ang="0">
                <a:pos x="1920" y="624"/>
              </a:cxn>
              <a:cxn ang="0">
                <a:pos x="4848" y="624"/>
              </a:cxn>
              <a:cxn ang="0">
                <a:pos x="4848" y="0"/>
              </a:cxn>
              <a:cxn ang="0">
                <a:pos x="0" y="0"/>
              </a:cxn>
            </a:cxnLst>
            <a:rect l="0" t="0" r="r" b="b"/>
            <a:pathLst>
              <a:path w="4848" h="2496">
                <a:moveTo>
                  <a:pt x="0" y="0"/>
                </a:moveTo>
                <a:lnTo>
                  <a:pt x="0" y="2496"/>
                </a:lnTo>
                <a:lnTo>
                  <a:pt x="1824" y="2496"/>
                </a:lnTo>
                <a:lnTo>
                  <a:pt x="3504" y="1728"/>
                </a:lnTo>
                <a:lnTo>
                  <a:pt x="1920" y="624"/>
                </a:lnTo>
                <a:lnTo>
                  <a:pt x="4848" y="624"/>
                </a:lnTo>
                <a:lnTo>
                  <a:pt x="4848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99" name="Picture 27" descr="efs_mar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937125"/>
            <a:ext cx="2476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efold_mar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5027613"/>
            <a:ext cx="2495550" cy="1754187"/>
          </a:xfrm>
          <a:prstGeom prst="rect">
            <a:avLst/>
          </a:prstGeom>
          <a:noFill/>
        </p:spPr>
      </p:pic>
      <p:pic>
        <p:nvPicPr>
          <p:cNvPr id="3102" name="Picture 30" descr="efold_c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53000"/>
            <a:ext cx="2486025" cy="1762125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69913" y="6021388"/>
            <a:ext cx="156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Unpolarised source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6513513" y="60198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Polarised source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3657600" y="5592763"/>
            <a:ext cx="1336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pitchFamily="66" charset="0"/>
              </a:rPr>
              <a:t>Power spectrum</a:t>
            </a:r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76200" y="4495800"/>
            <a:ext cx="8991600" cy="2286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1440"/>
              </a:cxn>
              <a:cxn ang="0">
                <a:pos x="5664" y="1440"/>
              </a:cxn>
              <a:cxn ang="0">
                <a:pos x="5664" y="0"/>
              </a:cxn>
              <a:cxn ang="0">
                <a:pos x="2448" y="0"/>
              </a:cxn>
              <a:cxn ang="0">
                <a:pos x="1872" y="240"/>
              </a:cxn>
              <a:cxn ang="0">
                <a:pos x="0" y="240"/>
              </a:cxn>
            </a:cxnLst>
            <a:rect l="0" t="0" r="r" b="b"/>
            <a:pathLst>
              <a:path w="5664" h="1440">
                <a:moveTo>
                  <a:pt x="0" y="240"/>
                </a:moveTo>
                <a:lnTo>
                  <a:pt x="0" y="1440"/>
                </a:lnTo>
                <a:lnTo>
                  <a:pt x="5664" y="1440"/>
                </a:lnTo>
                <a:lnTo>
                  <a:pt x="5664" y="0"/>
                </a:lnTo>
                <a:lnTo>
                  <a:pt x="2448" y="0"/>
                </a:lnTo>
                <a:lnTo>
                  <a:pt x="1872" y="240"/>
                </a:lnTo>
                <a:lnTo>
                  <a:pt x="0" y="240"/>
                </a:lnTo>
                <a:close/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5105400" y="4449763"/>
            <a:ext cx="158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omic Sans MS" pitchFamily="66" charset="0"/>
              </a:rPr>
              <a:t>Results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tpdetector_vie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5097463" cy="38258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Proposal </a:t>
            </a:r>
            <a:r>
              <a:rPr lang="en-US" sz="2000" b="1" dirty="0">
                <a:solidFill>
                  <a:srgbClr val="000066"/>
                </a:solidFill>
                <a:latin typeface="Comic Sans MS" pitchFamily="66" charset="0"/>
              </a:rPr>
              <a:t>submitted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to ISRO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Key features of the 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polarimeter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Minimum detectable Polarisation of 2%</a:t>
            </a:r>
          </a:p>
          <a:p>
            <a:pPr algn="l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	at 5 sigma level for a 50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mCrab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source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No of sources: 50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Weight: </a:t>
            </a:r>
            <a:r>
              <a:rPr lang="en-GB" sz="1600" b="1" dirty="0" smtClean="0">
                <a:solidFill>
                  <a:srgbClr val="000000"/>
                </a:solidFill>
                <a:latin typeface="Comic Sans MS" pitchFamily="66" charset="0"/>
              </a:rPr>
              <a:t>110 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kg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Data rate: 300 Mb per orbit</a:t>
            </a:r>
          </a:p>
          <a:p>
            <a:pPr algn="l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Spacecraft requirements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Spinning platform/satellite, 0.5-5 rpm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Very long exposures required, one week to one month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Pointing accuracy required: 0.1 degree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Equatorial orbit, less than 10 degree</a:t>
            </a:r>
          </a:p>
          <a:p>
            <a:pPr algn="l">
              <a:buFontTx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Altitude: 500—600 km</a:t>
            </a:r>
          </a:p>
          <a:p>
            <a:pPr algn="l"/>
            <a:endParaRPr lang="en-US" sz="4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l"/>
            <a:endParaRPr lang="en-GB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975"/>
            <a:ext cx="7772400" cy="860425"/>
          </a:xfrm>
        </p:spPr>
        <p:txBody>
          <a:bodyPr/>
          <a:lstStyle/>
          <a:p>
            <a:r>
              <a:rPr lang="en-US" sz="3600" b="1" dirty="0" smtClean="0">
                <a:latin typeface="Comic Sans MS" pitchFamily="66" charset="0"/>
              </a:rPr>
              <a:t>Thomson X-ray </a:t>
            </a:r>
            <a:r>
              <a:rPr lang="en-US" sz="3600" b="1" dirty="0" err="1" smtClean="0">
                <a:latin typeface="Comic Sans MS" pitchFamily="66" charset="0"/>
              </a:rPr>
              <a:t>Polarimeter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2438400" cy="1646238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029200"/>
            <a:ext cx="2709863" cy="1651000"/>
          </a:xfrm>
          <a:prstGeom prst="rect">
            <a:avLst/>
          </a:prstGeom>
          <a:noFill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029200"/>
            <a:ext cx="2305050" cy="1677988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435850" y="1147763"/>
            <a:ext cx="12811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Collimator</a:t>
            </a:r>
          </a:p>
          <a:p>
            <a:endParaRPr lang="en-GB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Scatterer</a:t>
            </a:r>
          </a:p>
          <a:p>
            <a:endParaRPr lang="en-GB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Detectors</a:t>
            </a:r>
            <a:endParaRPr lang="en-US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6553200" y="14478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6096000" y="1905000"/>
            <a:ext cx="137160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6477000" y="25146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680" y="152871"/>
            <a:ext cx="8501760" cy="3345257"/>
            <a:chOff x="1470" y="-47"/>
            <a:chExt cx="3379" cy="2324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-47"/>
              <a:ext cx="3377" cy="2322"/>
              <a:chOff x="1470" y="-47"/>
              <a:chExt cx="3377" cy="2322"/>
            </a:xfrm>
          </p:grpSpPr>
          <p:sp>
            <p:nvSpPr>
              <p:cNvPr id="80901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70" y="-47"/>
                <a:ext cx="3376" cy="2321"/>
                <a:chOff x="1470" y="-47"/>
                <a:chExt cx="3376" cy="2321"/>
              </a:xfrm>
            </p:grpSpPr>
            <p:sp>
              <p:nvSpPr>
                <p:cNvPr id="80903" name="AutoShape 7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auto">
                <a:xfrm>
                  <a:off x="2080" y="-47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93"/>
                    </a:lnSpc>
                    <a:tabLst>
                      <a:tab pos="0" algn="l"/>
                      <a:tab pos="414726" algn="l"/>
                      <a:tab pos="828013" algn="l"/>
                      <a:tab pos="1244178" algn="l"/>
                      <a:tab pos="1658904" algn="l"/>
                      <a:tab pos="2073631" algn="l"/>
                      <a:tab pos="2486917" algn="l"/>
                      <a:tab pos="2903083" algn="l"/>
                      <a:tab pos="3317809" algn="l"/>
                      <a:tab pos="3732535" algn="l"/>
                      <a:tab pos="4145822" algn="l"/>
                      <a:tab pos="4561987" algn="l"/>
                      <a:tab pos="4976713" algn="l"/>
                      <a:tab pos="5390000" algn="l"/>
                      <a:tab pos="5804726" algn="l"/>
                      <a:tab pos="6220892" algn="l"/>
                      <a:tab pos="6635618" algn="l"/>
                      <a:tab pos="7048904" algn="l"/>
                      <a:tab pos="7463631" algn="l"/>
                      <a:tab pos="7879796" algn="l"/>
                      <a:tab pos="8294522" algn="l"/>
                    </a:tabLst>
                  </a:pPr>
                  <a:r>
                    <a:rPr lang="en-GB" sz="3600" dirty="0" smtClean="0">
                      <a:solidFill>
                        <a:srgbClr val="000000"/>
                      </a:solidFill>
                      <a:latin typeface="Monotype Corsiva" pitchFamily="66" charset="0"/>
                    </a:rPr>
                    <a:t>New Development/Technique</a:t>
                  </a:r>
                  <a:endParaRPr lang="en-GB" sz="3600" dirty="0">
                    <a:solidFill>
                      <a:srgbClr val="000000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350081" y="5018927"/>
            <a:ext cx="1046880" cy="1248611"/>
            <a:chOff x="1639" y="3245"/>
            <a:chExt cx="912" cy="1344"/>
          </a:xfrm>
        </p:grpSpPr>
        <p:sp>
          <p:nvSpPr>
            <p:cNvPr id="80907" name="Line 11"/>
            <p:cNvSpPr>
              <a:spLocks noChangeShapeType="1"/>
            </p:cNvSpPr>
            <p:nvPr/>
          </p:nvSpPr>
          <p:spPr bwMode="auto">
            <a:xfrm>
              <a:off x="1639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Line 12"/>
            <p:cNvSpPr>
              <a:spLocks noChangeShapeType="1"/>
            </p:cNvSpPr>
            <p:nvPr/>
          </p:nvSpPr>
          <p:spPr bwMode="auto">
            <a:xfrm>
              <a:off x="1735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>
              <a:off x="1831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1927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>
              <a:off x="2023" y="3245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>
              <a:off x="2119" y="334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>
              <a:off x="1639" y="3245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18"/>
            <p:cNvSpPr>
              <a:spLocks noChangeShapeType="1"/>
            </p:cNvSpPr>
            <p:nvPr/>
          </p:nvSpPr>
          <p:spPr bwMode="auto">
            <a:xfrm>
              <a:off x="1735" y="4589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829440" y="940419"/>
            <a:ext cx="2350080" cy="1735412"/>
            <a:chOff x="3360" y="864"/>
            <a:chExt cx="2007" cy="1440"/>
          </a:xfrm>
        </p:grpSpPr>
        <p:pic>
          <p:nvPicPr>
            <p:cNvPr id="80916" name="Picture 20" descr="kel_detect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864"/>
              <a:ext cx="2007" cy="1434"/>
            </a:xfrm>
            <a:prstGeom prst="rect">
              <a:avLst/>
            </a:prstGeom>
            <a:noFill/>
          </p:spPr>
        </p:pic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 flipV="1">
              <a:off x="4608" y="1536"/>
              <a:ext cx="576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18" name="Line 22"/>
            <p:cNvSpPr>
              <a:spLocks noChangeShapeType="1"/>
            </p:cNvSpPr>
            <p:nvPr/>
          </p:nvSpPr>
          <p:spPr bwMode="auto">
            <a:xfrm>
              <a:off x="3504" y="1872"/>
              <a:ext cx="910" cy="3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3600" y="2112"/>
              <a:ext cx="51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900" dirty="0">
                  <a:latin typeface="Tahoma" pitchFamily="34" charset="0"/>
                </a:rPr>
                <a:t>50.3mm</a:t>
              </a:r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auto">
            <a:xfrm>
              <a:off x="4896" y="1873"/>
              <a:ext cx="429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900" dirty="0">
                  <a:latin typeface="Tahoma" pitchFamily="34" charset="0"/>
                </a:rPr>
                <a:t>50mm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2080" y="2737728"/>
            <a:ext cx="2626560" cy="1797309"/>
            <a:chOff x="624" y="2650"/>
            <a:chExt cx="2064" cy="1519"/>
          </a:xfrm>
        </p:grpSpPr>
        <p:pic>
          <p:nvPicPr>
            <p:cNvPr id="80922" name="Picture 26" descr="kelf_detec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2650"/>
              <a:ext cx="2064" cy="1519"/>
            </a:xfrm>
            <a:prstGeom prst="rect">
              <a:avLst/>
            </a:prstGeom>
            <a:noFill/>
          </p:spPr>
        </p:pic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2108" y="3264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 flipH="1">
              <a:off x="2332" y="3258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 flipH="1">
              <a:off x="1354" y="2976"/>
              <a:ext cx="28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>
              <a:off x="2332" y="3220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2248" y="3220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28" name="Text Box 32"/>
            <p:cNvSpPr txBox="1">
              <a:spLocks noChangeArrowheads="1"/>
            </p:cNvSpPr>
            <p:nvPr/>
          </p:nvSpPr>
          <p:spPr bwMode="auto">
            <a:xfrm>
              <a:off x="1344" y="2784"/>
              <a:ext cx="363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0.6mm</a:t>
              </a:r>
            </a:p>
          </p:txBody>
        </p:sp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2160" y="3360"/>
              <a:ext cx="402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0.15mm</a:t>
              </a:r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 flipH="1" flipV="1">
              <a:off x="1200" y="3792"/>
              <a:ext cx="384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931" name="Text Box 35"/>
            <p:cNvSpPr txBox="1">
              <a:spLocks noChangeArrowheads="1"/>
            </p:cNvSpPr>
            <p:nvPr/>
          </p:nvSpPr>
          <p:spPr bwMode="auto">
            <a:xfrm>
              <a:off x="1632" y="3840"/>
              <a:ext cx="494" cy="1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700" dirty="0">
                  <a:latin typeface="Tahoma" pitchFamily="34" charset="0"/>
                </a:rPr>
                <a:t>Anode wire</a:t>
              </a:r>
            </a:p>
          </p:txBody>
        </p:sp>
      </p:grp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2903041" y="4673291"/>
            <a:ext cx="468875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dirty="0">
                <a:latin typeface="Tahoma" pitchFamily="34" charset="0"/>
              </a:rPr>
              <a:t>AN1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2927520" y="5917582"/>
            <a:ext cx="468875" cy="2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300" dirty="0">
                <a:latin typeface="Tahoma" pitchFamily="34" charset="0"/>
              </a:rPr>
              <a:t>AN2</a:t>
            </a:r>
          </a:p>
        </p:txBody>
      </p:sp>
      <p:graphicFrame>
        <p:nvGraphicFramePr>
          <p:cNvPr id="80934" name="Object 38"/>
          <p:cNvGraphicFramePr>
            <a:graphicFrameLocks noChangeAspect="1"/>
          </p:cNvGraphicFramePr>
          <p:nvPr/>
        </p:nvGraphicFramePr>
        <p:xfrm>
          <a:off x="276481" y="4673291"/>
          <a:ext cx="1916640" cy="1935563"/>
        </p:xfrm>
        <a:graphic>
          <a:graphicData uri="http://schemas.openxmlformats.org/presentationml/2006/ole">
            <p:oleObj spid="_x0000_s51202" name="Bitmap Image" r:id="rId5" imgW="3905795" imgH="3943901" progId="PBrush">
              <p:embed/>
            </p:oleObj>
          </a:graphicData>
        </a:graphic>
      </p:graphicFrame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1681" y="2046456"/>
            <a:ext cx="5042880" cy="2164547"/>
            <a:chOff x="6850" y="4219"/>
            <a:chExt cx="3502" cy="1503"/>
          </a:xfrm>
        </p:grpSpPr>
        <p:pic>
          <p:nvPicPr>
            <p:cNvPr id="80936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9" y="4219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937" name="Picture 4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29" y="4220"/>
              <a:ext cx="1723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938" name="Text Box 42"/>
            <p:cNvSpPr txBox="1">
              <a:spLocks noChangeArrowheads="1"/>
            </p:cNvSpPr>
            <p:nvPr/>
          </p:nvSpPr>
          <p:spPr bwMode="auto">
            <a:xfrm>
              <a:off x="6850" y="5466"/>
              <a:ext cx="3502" cy="25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dirty="0"/>
                <a:t>Initial two piece design 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124961" y="4327655"/>
            <a:ext cx="2433600" cy="2181537"/>
            <a:chOff x="10476" y="4200"/>
            <a:chExt cx="1690" cy="1560"/>
          </a:xfrm>
        </p:grpSpPr>
        <p:pic>
          <p:nvPicPr>
            <p:cNvPr id="80940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88" y="4200"/>
              <a:ext cx="1678" cy="131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</p:pic>
        <p:sp>
          <p:nvSpPr>
            <p:cNvPr id="80941" name="Text Box 45"/>
            <p:cNvSpPr txBox="1">
              <a:spLocks noChangeArrowheads="1"/>
            </p:cNvSpPr>
            <p:nvPr/>
          </p:nvSpPr>
          <p:spPr bwMode="auto">
            <a:xfrm>
              <a:off x="10476" y="5496"/>
              <a:ext cx="1678" cy="26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dirty="0"/>
                <a:t>The new design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498629" y="1066800"/>
            <a:ext cx="449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Monotype Corsiva" pitchFamily="66" charset="0"/>
              </a:rPr>
              <a:t>Photoelectron </a:t>
            </a:r>
            <a:r>
              <a:rPr lang="en-GB" dirty="0" err="1" smtClean="0">
                <a:solidFill>
                  <a:srgbClr val="000000"/>
                </a:solidFill>
                <a:latin typeface="Monotype Corsiva" pitchFamily="66" charset="0"/>
              </a:rPr>
              <a:t>polarimeter</a:t>
            </a:r>
            <a:r>
              <a:rPr lang="en-GB" smtClean="0">
                <a:solidFill>
                  <a:srgbClr val="000000"/>
                </a:solidFill>
                <a:latin typeface="Monotype Corsiva" pitchFamily="66" charset="0"/>
              </a:rPr>
              <a:t> with </a:t>
            </a:r>
            <a:r>
              <a:rPr lang="en-GB" dirty="0" smtClean="0">
                <a:solidFill>
                  <a:srgbClr val="000000"/>
                </a:solidFill>
                <a:latin typeface="Monotype Corsiva" pitchFamily="66" charset="0"/>
              </a:rPr>
              <a:t>proportional counters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5920" y="452208"/>
            <a:ext cx="7080480" cy="6391391"/>
            <a:chOff x="975" y="253"/>
            <a:chExt cx="4917" cy="4438"/>
          </a:xfrm>
        </p:grpSpPr>
        <p:sp>
          <p:nvSpPr>
            <p:cNvPr id="114691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4693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4695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96" name="AutoShape 8"/>
                <p:cNvSpPr>
                  <a:spLocks noChangeArrowheads="1"/>
                </p:cNvSpPr>
                <p:nvPr/>
              </p:nvSpPr>
              <p:spPr bwMode="auto">
                <a:xfrm>
                  <a:off x="1793" y="253"/>
                  <a:ext cx="3277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Accreting X-ray Pulsars</a:t>
                  </a:r>
                  <a:endParaRPr lang="en-GB" sz="2900" dirty="0">
                    <a:latin typeface="Monotype Corsiva" pitchFamily="66" charset="0"/>
                  </a:endParaRPr>
                </a:p>
              </p:txBody>
            </p:sp>
          </p:grpSp>
        </p:grpSp>
      </p:grp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920" y="2765091"/>
            <a:ext cx="3457440" cy="3185614"/>
          </a:xfrm>
          <a:prstGeom prst="rect">
            <a:avLst/>
          </a:prstGeom>
          <a:noFill/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720" y="2419454"/>
            <a:ext cx="5529600" cy="3732872"/>
          </a:xfrm>
          <a:prstGeom prst="rect">
            <a:avLst/>
          </a:prstGeom>
          <a:noFill/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20" y="979303"/>
            <a:ext cx="3905280" cy="5933423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04691"/>
            <a:ext cx="7089120" cy="431757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3280" y="138255"/>
            <a:ext cx="7080480" cy="6391391"/>
            <a:chOff x="975" y="253"/>
            <a:chExt cx="4917" cy="4438"/>
          </a:xfrm>
        </p:grpSpPr>
        <p:sp>
          <p:nvSpPr>
            <p:cNvPr id="116740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5" y="253"/>
              <a:ext cx="4916" cy="4437"/>
              <a:chOff x="975" y="253"/>
              <a:chExt cx="4916" cy="4437"/>
            </a:xfrm>
          </p:grpSpPr>
          <p:sp>
            <p:nvSpPr>
              <p:cNvPr id="116742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975" y="253"/>
                <a:ext cx="4916" cy="4437"/>
                <a:chOff x="975" y="253"/>
                <a:chExt cx="4916" cy="4437"/>
              </a:xfrm>
            </p:grpSpPr>
            <p:sp>
              <p:nvSpPr>
                <p:cNvPr id="116744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45" name="AutoShape 9"/>
                <p:cNvSpPr>
                  <a:spLocks noChangeArrowheads="1"/>
                </p:cNvSpPr>
                <p:nvPr/>
              </p:nvSpPr>
              <p:spPr bwMode="auto">
                <a:xfrm>
                  <a:off x="1147" y="253"/>
                  <a:ext cx="4576" cy="98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Jets &amp; Motion in Accretion Disk</a:t>
                  </a:r>
                </a:p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around Black Holes</a:t>
                  </a:r>
                </a:p>
              </p:txBody>
            </p:sp>
          </p:grpSp>
        </p:grpSp>
      </p:grpSp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881" y="2419454"/>
            <a:ext cx="3880800" cy="3227379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9760" y="483891"/>
            <a:ext cx="8259840" cy="6391391"/>
            <a:chOff x="566" y="253"/>
            <a:chExt cx="5736" cy="4438"/>
          </a:xfrm>
        </p:grpSpPr>
        <p:sp>
          <p:nvSpPr>
            <p:cNvPr id="118787" name="AutoShape 3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66" y="253"/>
              <a:ext cx="5736" cy="4437"/>
              <a:chOff x="566" y="253"/>
              <a:chExt cx="5736" cy="4437"/>
            </a:xfrm>
          </p:grpSpPr>
          <p:sp>
            <p:nvSpPr>
              <p:cNvPr id="118789" name="AutoShape 5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66" y="253"/>
                <a:ext cx="5736" cy="4437"/>
                <a:chOff x="566" y="253"/>
                <a:chExt cx="5736" cy="4437"/>
              </a:xfrm>
            </p:grpSpPr>
            <p:sp>
              <p:nvSpPr>
                <p:cNvPr id="118791" name="AutoShape 7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92" name="AutoShape 8"/>
                <p:cNvSpPr>
                  <a:spLocks noChangeArrowheads="1"/>
                </p:cNvSpPr>
                <p:nvPr/>
              </p:nvSpPr>
              <p:spPr bwMode="auto">
                <a:xfrm>
                  <a:off x="566" y="253"/>
                  <a:ext cx="5736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X-ray Reflection from BH Accretion Disk</a:t>
                  </a:r>
                </a:p>
              </p:txBody>
            </p:sp>
          </p:grpSp>
        </p:grpSp>
      </p:grpSp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078240" y="1866436"/>
            <a:ext cx="2561760" cy="4524955"/>
          </a:xfrm>
          <a:prstGeom prst="rect">
            <a:avLst/>
          </a:prstGeom>
          <a:noFill/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95840" y="2695963"/>
            <a:ext cx="5472000" cy="26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360" y="2142945"/>
            <a:ext cx="5132160" cy="3737193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2961" y="364359"/>
            <a:ext cx="8061120" cy="6391391"/>
            <a:chOff x="634" y="253"/>
            <a:chExt cx="5598" cy="4438"/>
          </a:xfrm>
        </p:grpSpPr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975" y="253"/>
              <a:ext cx="4917" cy="4438"/>
            </a:xfrm>
            <a:prstGeom prst="roundRect">
              <a:avLst>
                <a:gd name="adj" fmla="val 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34" y="253"/>
              <a:ext cx="5598" cy="4437"/>
              <a:chOff x="634" y="253"/>
              <a:chExt cx="5598" cy="4437"/>
            </a:xfrm>
          </p:grpSpPr>
          <p:sp>
            <p:nvSpPr>
              <p:cNvPr id="120838" name="AutoShape 6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16" cy="4437"/>
              </a:xfrm>
              <a:prstGeom prst="roundRect">
                <a:avLst>
                  <a:gd name="adj" fmla="val 1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634" y="253"/>
                <a:ext cx="5598" cy="4437"/>
                <a:chOff x="634" y="253"/>
                <a:chExt cx="5598" cy="4437"/>
              </a:xfrm>
            </p:grpSpPr>
            <p:sp>
              <p:nvSpPr>
                <p:cNvPr id="120840" name="AutoShape 8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16" cy="4437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841" name="AutoShape 9"/>
                <p:cNvSpPr>
                  <a:spLocks noChangeArrowheads="1"/>
                </p:cNvSpPr>
                <p:nvPr/>
              </p:nvSpPr>
              <p:spPr bwMode="auto">
                <a:xfrm>
                  <a:off x="634" y="253"/>
                  <a:ext cx="5598" cy="490"/>
                </a:xfrm>
                <a:prstGeom prst="roundRect">
                  <a:avLst>
                    <a:gd name="adj" fmla="val 1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829452" hangingPunct="0">
                    <a:lnSpc>
                      <a:spcPts val="5477"/>
                    </a:lnSpc>
                    <a:buSzPct val="45000"/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4400" dirty="0">
                      <a:latin typeface="Monotype Corsiva" pitchFamily="66" charset="0"/>
                    </a:rPr>
                    <a:t>Rotation Powered Pulsars &amp; </a:t>
                  </a:r>
                  <a:r>
                    <a:rPr lang="en-GB" sz="4400" dirty="0" err="1">
                      <a:latin typeface="Monotype Corsiva" pitchFamily="66" charset="0"/>
                    </a:rPr>
                    <a:t>Magnetars</a:t>
                  </a:r>
                  <a:endParaRPr lang="en-GB" sz="2900" dirty="0">
                    <a:latin typeface="Monotype Corsiva" pitchFamily="66" charset="0"/>
                  </a:endParaRPr>
                </a:p>
              </p:txBody>
            </p:sp>
          </p:grpSp>
        </p:grpSp>
      </p:grp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400" y="2419454"/>
            <a:ext cx="5368320" cy="34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93920" y="364359"/>
            <a:ext cx="7165440" cy="4556638"/>
            <a:chOff x="968" y="253"/>
            <a:chExt cx="4976" cy="3164"/>
          </a:xfrm>
        </p:grpSpPr>
        <p:sp>
          <p:nvSpPr>
            <p:cNvPr id="13314" name="AutoShape 2"/>
            <p:cNvSpPr>
              <a:spLocks noChangeArrowheads="1"/>
            </p:cNvSpPr>
            <p:nvPr/>
          </p:nvSpPr>
          <p:spPr bwMode="auto">
            <a:xfrm>
              <a:off x="975" y="253"/>
              <a:ext cx="4960" cy="2797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8" y="253"/>
              <a:ext cx="4976" cy="3164"/>
              <a:chOff x="968" y="253"/>
              <a:chExt cx="4976" cy="3164"/>
            </a:xfrm>
          </p:grpSpPr>
          <p:sp>
            <p:nvSpPr>
              <p:cNvPr id="13316" name="AutoShape 4"/>
              <p:cNvSpPr>
                <a:spLocks noChangeArrowheads="1"/>
              </p:cNvSpPr>
              <p:nvPr/>
            </p:nvSpPr>
            <p:spPr bwMode="auto">
              <a:xfrm>
                <a:off x="975" y="253"/>
                <a:ext cx="4959" cy="2796"/>
              </a:xfrm>
              <a:prstGeom prst="roundRect">
                <a:avLst>
                  <a:gd name="adj" fmla="val 3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68" y="253"/>
                <a:ext cx="4976" cy="3164"/>
                <a:chOff x="968" y="253"/>
                <a:chExt cx="4976" cy="3164"/>
              </a:xfrm>
            </p:grpSpPr>
            <p:sp>
              <p:nvSpPr>
                <p:cNvPr id="13318" name="AutoShape 6"/>
                <p:cNvSpPr>
                  <a:spLocks noChangeArrowheads="1"/>
                </p:cNvSpPr>
                <p:nvPr/>
              </p:nvSpPr>
              <p:spPr bwMode="auto">
                <a:xfrm>
                  <a:off x="975" y="253"/>
                  <a:ext cx="4959" cy="2796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9" name="AutoShape 7"/>
                <p:cNvSpPr>
                  <a:spLocks noChangeArrowheads="1"/>
                </p:cNvSpPr>
                <p:nvPr/>
              </p:nvSpPr>
              <p:spPr bwMode="auto">
                <a:xfrm>
                  <a:off x="968" y="253"/>
                  <a:ext cx="4976" cy="3164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ts val="4593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36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X-ray Polarisation Measurement Techniques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Bragg Reflection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Thompson Scattering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r>
                    <a:rPr lang="en-GB" sz="2900" b="1" dirty="0">
                      <a:solidFill>
                        <a:srgbClr val="000000"/>
                      </a:solidFill>
                      <a:latin typeface="Monotype Corsiva" pitchFamily="64" charset="0"/>
                      <a:ea typeface="msgothic" charset="0"/>
                      <a:cs typeface="msgothic" charset="0"/>
                    </a:rPr>
                    <a:t>Photoelectron imaging</a:t>
                  </a: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  <a:p>
                  <a:pPr>
                    <a:lnSpc>
                      <a:spcPct val="127000"/>
                    </a:lnSpc>
                    <a:tabLst>
                      <a:tab pos="0" algn="l"/>
                      <a:tab pos="414726" algn="l"/>
                      <a:tab pos="829452" algn="l"/>
                      <a:tab pos="1244178" algn="l"/>
                      <a:tab pos="1658904" algn="l"/>
                      <a:tab pos="2073631" algn="l"/>
                      <a:tab pos="2488357" algn="l"/>
                      <a:tab pos="2903083" algn="l"/>
                      <a:tab pos="3317809" algn="l"/>
                      <a:tab pos="3732535" algn="l"/>
                      <a:tab pos="4147261" algn="l"/>
                      <a:tab pos="4561987" algn="l"/>
                      <a:tab pos="4976713" algn="l"/>
                      <a:tab pos="5391440" algn="l"/>
                      <a:tab pos="5806166" algn="l"/>
                      <a:tab pos="6220892" algn="l"/>
                      <a:tab pos="6635618" algn="l"/>
                      <a:tab pos="7050344" algn="l"/>
                      <a:tab pos="7465070" algn="l"/>
                      <a:tab pos="7879796" algn="l"/>
                      <a:tab pos="8294522" algn="l"/>
                    </a:tabLst>
                  </a:pPr>
                  <a:endParaRPr lang="en-GB" sz="2900" b="1" dirty="0">
                    <a:solidFill>
                      <a:srgbClr val="000000"/>
                    </a:solidFill>
                    <a:latin typeface="Monotype Corsiva" pitchFamily="64" charset="0"/>
                    <a:ea typeface="msgothic" charset="0"/>
                    <a:cs typeface="msgothic" charset="0"/>
                  </a:endParaRPr>
                </a:p>
              </p:txBody>
            </p:sp>
          </p:grpSp>
        </p:grpSp>
      </p:grp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80" y="4327655"/>
            <a:ext cx="3525120" cy="2029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838561" y="3359874"/>
            <a:ext cx="498240" cy="498292"/>
          </a:xfrm>
          <a:prstGeom prst="irregularSeal1">
            <a:avLst/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060321" y="1839074"/>
            <a:ext cx="1440" cy="1742583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461920" y="3277785"/>
            <a:ext cx="1244160" cy="580381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544160" y="3236020"/>
            <a:ext cx="1244160" cy="5803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6079681" y="3581657"/>
            <a:ext cx="879840" cy="1440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7198560" y="3575896"/>
            <a:ext cx="787680" cy="10081"/>
          </a:xfrm>
          <a:prstGeom prst="line">
            <a:avLst/>
          </a:prstGeom>
          <a:noFill/>
          <a:ln w="1908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0560" y="3912891"/>
            <a:ext cx="3774240" cy="316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7280" y="4465909"/>
            <a:ext cx="4631040" cy="219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16138" y="365125"/>
            <a:ext cx="5156200" cy="2914650"/>
            <a:chOff x="1470" y="253"/>
            <a:chExt cx="3580" cy="2024"/>
          </a:xfrm>
        </p:grpSpPr>
        <p:sp>
          <p:nvSpPr>
            <p:cNvPr id="5126" name="AutoShape 3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70" y="253"/>
              <a:ext cx="3580" cy="2022"/>
              <a:chOff x="1470" y="253"/>
              <a:chExt cx="3580" cy="2022"/>
            </a:xfrm>
          </p:grpSpPr>
          <p:sp>
            <p:nvSpPr>
              <p:cNvPr id="5128" name="AutoShape 5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70" y="253"/>
                <a:ext cx="3580" cy="2021"/>
                <a:chOff x="1470" y="253"/>
                <a:chExt cx="3580" cy="2021"/>
              </a:xfrm>
            </p:grpSpPr>
            <p:sp>
              <p:nvSpPr>
                <p:cNvPr id="5130" name="AutoShape 7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AutoShape 8"/>
                <p:cNvSpPr>
                  <a:spLocks noChangeArrowheads="1"/>
                </p:cNvSpPr>
                <p:nvPr/>
              </p:nvSpPr>
              <p:spPr bwMode="auto">
                <a:xfrm>
                  <a:off x="1705" y="253"/>
                  <a:ext cx="3345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defTabSz="414338">
                    <a:lnSpc>
                      <a:spcPts val="4588"/>
                    </a:lnSpc>
                    <a:buClr>
                      <a:srgbClr val="000000"/>
                    </a:buClr>
                    <a:buSzPct val="100000"/>
                    <a:buFont typeface="StarSymbol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3600" b="1">
                      <a:solidFill>
                        <a:srgbClr val="000000"/>
                      </a:solidFill>
                      <a:latin typeface="Monotype Corsiva" pitchFamily="66" charset="0"/>
                    </a:rPr>
                    <a:t>A Thomson X-ray Polarimeter</a:t>
                  </a:r>
                </a:p>
              </p:txBody>
            </p:sp>
          </p:grpSp>
        </p:grpSp>
      </p:grp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3179763"/>
            <a:ext cx="3797300" cy="352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1000" y="1390650"/>
            <a:ext cx="5638800" cy="2360613"/>
          </a:xfrm>
          <a:prstGeom prst="roundRect">
            <a:avLst>
              <a:gd name="adj" fmla="val 4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Photoelectron/Bragg: &lt; 10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Compton :&gt; 30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  <a:p>
            <a:pPr defTabSz="414338">
              <a:lnSpc>
                <a:spcPts val="4588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3600" b="1" dirty="0">
                <a:solidFill>
                  <a:srgbClr val="000000"/>
                </a:solidFill>
                <a:latin typeface="Monotype Corsiva" pitchFamily="66" charset="0"/>
              </a:rPr>
              <a:t>Thomson: 5-30 </a:t>
            </a:r>
            <a:r>
              <a:rPr lang="en-GB" sz="3600" b="1" dirty="0" err="1">
                <a:solidFill>
                  <a:srgbClr val="000000"/>
                </a:solidFill>
                <a:latin typeface="Monotype Corsiva" pitchFamily="66" charset="0"/>
              </a:rPr>
              <a:t>keV</a:t>
            </a:r>
            <a:endParaRPr lang="en-GB" sz="36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5" descr="Dsc00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1838325"/>
            <a:ext cx="66357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9375" y="2460625"/>
          <a:ext cx="3673475" cy="2547938"/>
        </p:xfrm>
        <a:graphic>
          <a:graphicData uri="http://schemas.openxmlformats.org/presentationml/2006/ole">
            <p:oleObj spid="_x0000_s1026" name="SmartDraw" r:id="rId4" imgW="5653800" imgH="391968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5600" y="307975"/>
            <a:ext cx="8501063" cy="2913063"/>
            <a:chOff x="1470" y="253"/>
            <a:chExt cx="3379" cy="2024"/>
          </a:xfrm>
        </p:grpSpPr>
        <p:sp>
          <p:nvSpPr>
            <p:cNvPr id="1029" name="AutoShape 7"/>
            <p:cNvSpPr>
              <a:spLocks noChangeArrowheads="1"/>
            </p:cNvSpPr>
            <p:nvPr/>
          </p:nvSpPr>
          <p:spPr bwMode="auto">
            <a:xfrm>
              <a:off x="1470" y="253"/>
              <a:ext cx="3379" cy="2024"/>
            </a:xfrm>
            <a:prstGeom prst="roundRect">
              <a:avLst>
                <a:gd name="adj" fmla="val 4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70" y="253"/>
              <a:ext cx="3377" cy="2022"/>
              <a:chOff x="1470" y="253"/>
              <a:chExt cx="3377" cy="2022"/>
            </a:xfrm>
          </p:grpSpPr>
          <p:sp>
            <p:nvSpPr>
              <p:cNvPr id="1031" name="AutoShape 9"/>
              <p:cNvSpPr>
                <a:spLocks noChangeArrowheads="1"/>
              </p:cNvSpPr>
              <p:nvPr/>
            </p:nvSpPr>
            <p:spPr bwMode="auto">
              <a:xfrm>
                <a:off x="1470" y="253"/>
                <a:ext cx="3377" cy="2022"/>
              </a:xfrm>
              <a:prstGeom prst="roundRect">
                <a:avLst>
                  <a:gd name="adj" fmla="val 4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70" y="253"/>
                <a:ext cx="3376" cy="2021"/>
                <a:chOff x="1470" y="253"/>
                <a:chExt cx="3376" cy="2021"/>
              </a:xfrm>
            </p:grpSpPr>
            <p:sp>
              <p:nvSpPr>
                <p:cNvPr id="1033" name="AutoShape 11"/>
                <p:cNvSpPr>
                  <a:spLocks noChangeArrowheads="1"/>
                </p:cNvSpPr>
                <p:nvPr/>
              </p:nvSpPr>
              <p:spPr bwMode="auto">
                <a:xfrm>
                  <a:off x="1470" y="253"/>
                  <a:ext cx="3376" cy="2021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AutoShape 12"/>
                <p:cNvSpPr>
                  <a:spLocks noChangeArrowheads="1"/>
                </p:cNvSpPr>
                <p:nvPr/>
              </p:nvSpPr>
              <p:spPr bwMode="auto">
                <a:xfrm>
                  <a:off x="2080" y="253"/>
                  <a:ext cx="2179" cy="410"/>
                </a:xfrm>
                <a:prstGeom prst="roundRect">
                  <a:avLst>
                    <a:gd name="adj" fmla="val 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lnSpc>
                      <a:spcPts val="4588"/>
                    </a:lnSpc>
                    <a:tabLst>
                      <a:tab pos="0" algn="l"/>
                      <a:tab pos="414338" algn="l"/>
                      <a:tab pos="827088" algn="l"/>
                      <a:tab pos="1243013" algn="l"/>
                      <a:tab pos="1657350" algn="l"/>
                      <a:tab pos="2073275" algn="l"/>
                      <a:tab pos="2486025" algn="l"/>
                      <a:tab pos="2901950" algn="l"/>
                      <a:tab pos="3316288" algn="l"/>
                      <a:tab pos="3732213" algn="l"/>
                      <a:tab pos="4144963" algn="l"/>
                      <a:tab pos="4560888" algn="l"/>
                      <a:tab pos="4975225" algn="l"/>
                      <a:tab pos="5389563" algn="l"/>
                      <a:tab pos="5803900" algn="l"/>
                      <a:tab pos="6219825" algn="l"/>
                      <a:tab pos="6634163" algn="l"/>
                      <a:tab pos="7048500" algn="l"/>
                      <a:tab pos="7462838" algn="l"/>
                      <a:tab pos="7878763" algn="l"/>
                      <a:tab pos="8293100" algn="l"/>
                    </a:tabLst>
                  </a:pPr>
                  <a:r>
                    <a:rPr lang="en-GB" sz="3600">
                      <a:solidFill>
                        <a:srgbClr val="000000"/>
                      </a:solidFill>
                      <a:latin typeface="Monotype Corsiva" pitchFamily="66" charset="0"/>
                    </a:rPr>
                    <a:t>Test Setup</a:t>
                  </a:r>
                </a:p>
              </p:txBody>
            </p:sp>
          </p:grp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384-DCC3-4AD0-9F77-CB65F21382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450</Words>
  <Application>Microsoft Office PowerPoint</Application>
  <PresentationFormat>On-screen Show (4:3)</PresentationFormat>
  <Paragraphs>156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SmartDraw</vt:lpstr>
      <vt:lpstr>Bitmap Image</vt:lpstr>
      <vt:lpstr>X-ray Polarimeter</vt:lpstr>
      <vt:lpstr>X-ray Polarimeter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Engineering Model The mechanical configuration</vt:lpstr>
      <vt:lpstr>Mechanical configuration…..</vt:lpstr>
      <vt:lpstr>Polarimeter electronics: The five main sections</vt:lpstr>
      <vt:lpstr>Results – Square Detector</vt:lpstr>
      <vt:lpstr>Slide 16</vt:lpstr>
      <vt:lpstr>Slide 17</vt:lpstr>
      <vt:lpstr>Slide 18</vt:lpstr>
      <vt:lpstr>Slide 19</vt:lpstr>
      <vt:lpstr>Cylindrical detector</vt:lpstr>
      <vt:lpstr>Cylindrical detector</vt:lpstr>
      <vt:lpstr>Development Status</vt:lpstr>
      <vt:lpstr>Thomson X-ray Polarimeter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Universe</dc:title>
  <dc:creator>Biswajit Paul</dc:creator>
  <cp:lastModifiedBy>Biswajit Paul</cp:lastModifiedBy>
  <cp:revision>41</cp:revision>
  <dcterms:created xsi:type="dcterms:W3CDTF">2010-06-05T20:55:02Z</dcterms:created>
  <dcterms:modified xsi:type="dcterms:W3CDTF">2010-10-20T13:57:32Z</dcterms:modified>
</cp:coreProperties>
</file>