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414" r:id="rId2"/>
    <p:sldId id="408" r:id="rId3"/>
    <p:sldId id="409" r:id="rId4"/>
    <p:sldId id="411" r:id="rId5"/>
    <p:sldId id="419" r:id="rId6"/>
    <p:sldId id="420" r:id="rId7"/>
    <p:sldId id="421" r:id="rId8"/>
    <p:sldId id="418" r:id="rId9"/>
  </p:sldIdLst>
  <p:sldSz cx="9906000" cy="6858000" type="A4"/>
  <p:notesSz cx="6645275" cy="9777413"/>
  <p:defaultTextStyle>
    <a:defPPr>
      <a:defRPr lang="he-IL"/>
    </a:defPPr>
    <a:lvl1pPr algn="l" rtl="1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1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1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1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1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17A"/>
    <a:srgbClr val="006090"/>
    <a:srgbClr val="006699"/>
    <a:srgbClr val="0000CC"/>
    <a:srgbClr val="CC0000"/>
    <a:srgbClr val="005CB8"/>
    <a:srgbClr val="0066CC"/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aximized" horzBarState="maximized">
    <p:restoredLeft sz="84388" autoAdjust="0"/>
    <p:restoredTop sz="94711" autoAdjust="0"/>
  </p:normalViewPr>
  <p:slideViewPr>
    <p:cSldViewPr snapToGrid="0">
      <p:cViewPr varScale="1">
        <p:scale>
          <a:sx n="96" d="100"/>
          <a:sy n="96" d="100"/>
        </p:scale>
        <p:origin x="-786" y="-9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-1938" y="-84"/>
      </p:cViewPr>
      <p:guideLst>
        <p:guide orient="horz" pos="3079"/>
        <p:guide pos="2093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765550" y="0"/>
            <a:ext cx="28797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64" tIns="45233" rIns="90464" bIns="45233" numCol="1" anchor="t" anchorCtr="0" compatLnSpc="1">
            <a:prstTxWarp prst="textNoShape">
              <a:avLst/>
            </a:prstTxWarp>
          </a:bodyPr>
          <a:lstStyle>
            <a:lvl1pPr algn="r" defTabSz="904875">
              <a:defRPr sz="1200"/>
            </a:lvl1pPr>
          </a:lstStyle>
          <a:p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0" y="0"/>
            <a:ext cx="28797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64" tIns="45233" rIns="90464" bIns="45233" numCol="1" anchor="t" anchorCtr="0" compatLnSpc="1">
            <a:prstTxWarp prst="textNoShape">
              <a:avLst/>
            </a:prstTxWarp>
          </a:bodyPr>
          <a:lstStyle>
            <a:lvl1pPr defTabSz="904875">
              <a:defRPr sz="1200"/>
            </a:lvl1pPr>
          </a:lstStyle>
          <a:p>
            <a:endParaRPr 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765550" y="9288463"/>
            <a:ext cx="28797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64" tIns="45233" rIns="90464" bIns="45233" numCol="1" anchor="b" anchorCtr="0" compatLnSpc="1">
            <a:prstTxWarp prst="textNoShape">
              <a:avLst/>
            </a:prstTxWarp>
          </a:bodyPr>
          <a:lstStyle>
            <a:lvl1pPr algn="r" defTabSz="904875">
              <a:defRPr sz="1200"/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0" y="9288463"/>
            <a:ext cx="28797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64" tIns="45233" rIns="90464" bIns="45233" numCol="1" anchor="b" anchorCtr="0" compatLnSpc="1">
            <a:prstTxWarp prst="textNoShape">
              <a:avLst/>
            </a:prstTxWarp>
          </a:bodyPr>
          <a:lstStyle>
            <a:lvl1pPr defTabSz="904875">
              <a:defRPr sz="1200">
                <a:cs typeface="Times New Roman" pitchFamily="18" charset="0"/>
              </a:defRPr>
            </a:lvl1pPr>
          </a:lstStyle>
          <a:p>
            <a:fld id="{14A417E9-65AC-4CCA-9359-E1C382584EC0}" type="slidenum">
              <a:rPr lang="he-IL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765550" y="0"/>
            <a:ext cx="28797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64" tIns="45233" rIns="90464" bIns="45233" numCol="1" anchor="t" anchorCtr="0" compatLnSpc="1">
            <a:prstTxWarp prst="textNoShape">
              <a:avLst/>
            </a:prstTxWarp>
          </a:bodyPr>
          <a:lstStyle>
            <a:lvl1pPr algn="r" defTabSz="904875"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0" y="0"/>
            <a:ext cx="28797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64" tIns="45233" rIns="90464" bIns="45233" numCol="1" anchor="t" anchorCtr="0" compatLnSpc="1">
            <a:prstTxWarp prst="textNoShape">
              <a:avLst/>
            </a:prstTxWarp>
          </a:bodyPr>
          <a:lstStyle>
            <a:lvl1pPr defTabSz="904875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76275" y="733425"/>
            <a:ext cx="5294313" cy="36671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5825" y="4645025"/>
            <a:ext cx="4873625" cy="439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64" tIns="45233" rIns="90464" bIns="452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765550" y="9288463"/>
            <a:ext cx="28797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64" tIns="45233" rIns="90464" bIns="45233" numCol="1" anchor="b" anchorCtr="0" compatLnSpc="1">
            <a:prstTxWarp prst="textNoShape">
              <a:avLst/>
            </a:prstTxWarp>
          </a:bodyPr>
          <a:lstStyle>
            <a:lvl1pPr algn="r" defTabSz="904875"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0" y="9288463"/>
            <a:ext cx="28797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64" tIns="45233" rIns="90464" bIns="45233" numCol="1" anchor="b" anchorCtr="0" compatLnSpc="1">
            <a:prstTxWarp prst="textNoShape">
              <a:avLst/>
            </a:prstTxWarp>
          </a:bodyPr>
          <a:lstStyle>
            <a:lvl1pPr defTabSz="904875">
              <a:defRPr sz="1200">
                <a:cs typeface="Times New Roman" pitchFamily="18" charset="0"/>
              </a:defRPr>
            </a:lvl1pPr>
          </a:lstStyle>
          <a:p>
            <a:fld id="{BA61A988-08BA-432E-BBAC-F8D4F4CF1C69}" type="slidenum">
              <a:rPr lang="he-IL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DD5A38-DB7F-45CF-8E8C-C3E1EF8BF2C6}" type="slidenum">
              <a:rPr lang="he-IL"/>
              <a:pPr/>
              <a:t>1</a:t>
            </a:fld>
            <a:endParaRPr lang="en-US"/>
          </a:p>
        </p:txBody>
      </p:sp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4688" y="733425"/>
            <a:ext cx="5295900" cy="3667125"/>
          </a:xfrm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825" y="4643438"/>
            <a:ext cx="4873625" cy="440055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4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2154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21542" name="Text Box 6"/>
          <p:cNvSpPr txBox="1">
            <a:spLocks noChangeArrowheads="1"/>
          </p:cNvSpPr>
          <p:nvPr userDrawn="1"/>
        </p:nvSpPr>
        <p:spPr bwMode="auto">
          <a:xfrm>
            <a:off x="4068763" y="6400800"/>
            <a:ext cx="177006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00" b="1">
                <a:latin typeface="Arial" pitchFamily="34" charset="0"/>
                <a:cs typeface="Arial" pitchFamily="34" charset="0"/>
              </a:rPr>
              <a:t>Commercial Confidential</a:t>
            </a:r>
          </a:p>
        </p:txBody>
      </p:sp>
      <p:sp>
        <p:nvSpPr>
          <p:cNvPr id="321543" name="Text Box 7"/>
          <p:cNvSpPr txBox="1">
            <a:spLocks noChangeArrowheads="1"/>
          </p:cNvSpPr>
          <p:nvPr userDrawn="1"/>
        </p:nvSpPr>
        <p:spPr bwMode="auto">
          <a:xfrm>
            <a:off x="3990975" y="6613525"/>
            <a:ext cx="19240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/>
            <a:r>
              <a:rPr lang="en-US" sz="1000" dirty="0" smtClean="0">
                <a:latin typeface="Arial" pitchFamily="34" charset="0"/>
                <a:cs typeface="Arial" pitchFamily="34" charset="0"/>
              </a:rPr>
              <a:t> </a:t>
            </a:r>
            <a:fld id="{01019364-D58B-4A5E-A53F-055E6D667A20}" type="slidenum">
              <a:rPr lang="he-IL" sz="1000" smtClean="0">
                <a:latin typeface="Arial" pitchFamily="34" charset="0"/>
                <a:cs typeface="Arial" pitchFamily="34" charset="0"/>
              </a:rPr>
              <a:pPr algn="ctr" rtl="0"/>
              <a:t>‹#›</a:t>
            </a:fld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21544" name="Picture 8" descr="SPACEe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04775" y="6343650"/>
            <a:ext cx="2232025" cy="476250"/>
          </a:xfrm>
          <a:prstGeom prst="rect">
            <a:avLst/>
          </a:prstGeom>
          <a:noFill/>
        </p:spPr>
      </p:pic>
      <p:pic>
        <p:nvPicPr>
          <p:cNvPr id="321547" name="Picture 11" descr="Venus_animated"/>
          <p:cNvPicPr>
            <a:picLocks noChangeAspect="1" noChangeArrowheads="1" noCrop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5613" y="4576763"/>
            <a:ext cx="1408112" cy="158432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29500" y="180975"/>
            <a:ext cx="2476500" cy="6024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80975"/>
            <a:ext cx="7277100" cy="6024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327"/>
            <a:ext cx="9906000" cy="82073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6850" y="1460500"/>
            <a:ext cx="4692650" cy="4745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1900" y="1460500"/>
            <a:ext cx="4692650" cy="4745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80975"/>
            <a:ext cx="9906000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6850" y="1460500"/>
            <a:ext cx="9537700" cy="474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57" name="Text Box 33"/>
          <p:cNvSpPr txBox="1">
            <a:spLocks noChangeArrowheads="1"/>
          </p:cNvSpPr>
          <p:nvPr userDrawn="1"/>
        </p:nvSpPr>
        <p:spPr bwMode="auto">
          <a:xfrm>
            <a:off x="4068763" y="6400800"/>
            <a:ext cx="177006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00" b="1">
                <a:latin typeface="Arial" pitchFamily="34" charset="0"/>
                <a:cs typeface="Arial" pitchFamily="34" charset="0"/>
              </a:rPr>
              <a:t>Commercial Confidential</a:t>
            </a:r>
          </a:p>
        </p:txBody>
      </p:sp>
      <p:pic>
        <p:nvPicPr>
          <p:cNvPr id="1060" name="Picture 36" descr="SPACEe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104775" y="6343650"/>
            <a:ext cx="2232025" cy="476250"/>
          </a:xfrm>
          <a:prstGeom prst="rect">
            <a:avLst/>
          </a:prstGeom>
          <a:noFill/>
        </p:spPr>
      </p:pic>
      <p:sp>
        <p:nvSpPr>
          <p:cNvPr id="1069" name="Text Box 45"/>
          <p:cNvSpPr txBox="1">
            <a:spLocks noChangeArrowheads="1"/>
          </p:cNvSpPr>
          <p:nvPr userDrawn="1"/>
        </p:nvSpPr>
        <p:spPr bwMode="auto">
          <a:xfrm>
            <a:off x="3990975" y="6613525"/>
            <a:ext cx="19240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/>
            <a:r>
              <a:rPr lang="en-US" sz="1000" dirty="0" smtClean="0">
                <a:latin typeface="Arial" pitchFamily="34" charset="0"/>
                <a:cs typeface="Arial" pitchFamily="34" charset="0"/>
              </a:rPr>
              <a:t> </a:t>
            </a:r>
            <a:fld id="{28AB5FD7-ECC8-424E-BEE2-A639FD2CD588}" type="slidenum">
              <a:rPr lang="he-IL" sz="1000" smtClean="0">
                <a:latin typeface="Arial" pitchFamily="34" charset="0"/>
                <a:cs typeface="Arial" pitchFamily="34" charset="0"/>
              </a:rPr>
              <a:pPr algn="ctr" rtl="0"/>
              <a:t>‹#›</a:t>
            </a:fld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rgbClr val="CC00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rgbClr val="CC0000"/>
          </a:solidFill>
          <a:latin typeface="Futura Md BT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rgbClr val="CC0000"/>
          </a:solidFill>
          <a:latin typeface="Futura Md BT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rgbClr val="CC0000"/>
          </a:solidFill>
          <a:latin typeface="Futura Md BT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rgbClr val="CC0000"/>
          </a:solidFill>
          <a:latin typeface="Futura Md BT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CC0000"/>
          </a:solidFill>
          <a:latin typeface="Futura Md BT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CC0000"/>
          </a:solidFill>
          <a:latin typeface="Futura Md BT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CC0000"/>
          </a:solidFill>
          <a:latin typeface="Futura Md BT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CC0000"/>
          </a:solidFill>
          <a:latin typeface="Futura Md BT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0"/>
        </a:spcBef>
        <a:spcAft>
          <a:spcPct val="20000"/>
        </a:spcAft>
        <a:buSzPct val="90000"/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0"/>
        </a:spcBef>
        <a:spcAft>
          <a:spcPct val="20000"/>
        </a:spcAft>
        <a:buSzPct val="90000"/>
        <a:buBlip>
          <a:blip r:embed="rId16"/>
        </a:buBlip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0"/>
        </a:spcBef>
        <a:spcAft>
          <a:spcPct val="20000"/>
        </a:spcAft>
        <a:buClr>
          <a:srgbClr val="FF9900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0"/>
        </a:spcBef>
        <a:spcAft>
          <a:spcPct val="2000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0"/>
        </a:spcBef>
        <a:spcAft>
          <a:spcPct val="2000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0"/>
        </a:spcBef>
        <a:spcAft>
          <a:spcPct val="20000"/>
        </a:spcAft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0"/>
        </a:spcBef>
        <a:spcAft>
          <a:spcPct val="20000"/>
        </a:spcAft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0"/>
        </a:spcBef>
        <a:spcAft>
          <a:spcPct val="20000"/>
        </a:spcAft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0"/>
        </a:spcBef>
        <a:spcAft>
          <a:spcPct val="20000"/>
        </a:spcAft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906000" cy="988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45763" name="Text Box 3"/>
          <p:cNvSpPr txBox="1">
            <a:spLocks noChangeArrowheads="1"/>
          </p:cNvSpPr>
          <p:nvPr/>
        </p:nvSpPr>
        <p:spPr bwMode="auto">
          <a:xfrm>
            <a:off x="1485900" y="1066800"/>
            <a:ext cx="6521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>
              <a:spcBef>
                <a:spcPct val="50000"/>
              </a:spcBef>
            </a:pPr>
            <a:endParaRPr lang="en-GB"/>
          </a:p>
        </p:txBody>
      </p:sp>
      <p:graphicFrame>
        <p:nvGraphicFramePr>
          <p:cNvPr id="245766" name="Object 6"/>
          <p:cNvGraphicFramePr>
            <a:graphicFrameLocks noChangeAspect="1"/>
          </p:cNvGraphicFramePr>
          <p:nvPr/>
        </p:nvGraphicFramePr>
        <p:xfrm>
          <a:off x="0" y="0"/>
          <a:ext cx="990600" cy="203200"/>
        </p:xfrm>
        <a:graphic>
          <a:graphicData uri="http://schemas.openxmlformats.org/drawingml/2006/compatibility">
            <com:legacyDrawing xmlns:com="http://schemas.openxmlformats.org/drawingml/2006/compatibility" spid="_x0000_s465922"/>
          </a:graphicData>
        </a:graphic>
      </p:graphicFrame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794905" y="1533525"/>
            <a:ext cx="8291513" cy="151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800" b="1" i="1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800" b="1" i="1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800" b="1" i="1" kern="0" dirty="0" smtClean="0">
              <a:solidFill>
                <a:srgbClr val="CC000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1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Yoram</a:t>
            </a:r>
            <a:r>
              <a:rPr kumimoji="0" lang="en-US" b="1" i="1" u="none" strike="noStrike" kern="0" cap="none" spc="0" normalizeH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Yaniv, October 2010</a:t>
            </a:r>
            <a:endParaRPr kumimoji="0" lang="en-US" b="1" i="1" u="none" strike="noStrike" kern="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VENµS Vs. </a:t>
            </a:r>
            <a:r>
              <a:rPr lang="en-US" i="1" dirty="0" err="1" smtClean="0"/>
              <a:t>Galex</a:t>
            </a:r>
            <a:r>
              <a:rPr lang="en-US" i="1" dirty="0" smtClean="0"/>
              <a:t> (1)</a:t>
            </a:r>
            <a:endParaRPr lang="el-GR" dirty="0"/>
          </a:p>
        </p:txBody>
      </p:sp>
      <p:graphicFrame>
        <p:nvGraphicFramePr>
          <p:cNvPr id="4" name="Group 3"/>
          <p:cNvGraphicFramePr>
            <a:graphicFrameLocks/>
          </p:cNvGraphicFramePr>
          <p:nvPr/>
        </p:nvGraphicFramePr>
        <p:xfrm>
          <a:off x="595746" y="1191491"/>
          <a:ext cx="8457478" cy="4334135"/>
        </p:xfrm>
        <a:graphic>
          <a:graphicData uri="http://schemas.openxmlformats.org/drawingml/2006/table">
            <a:tbl>
              <a:tblPr rtl="1"/>
              <a:tblGrid>
                <a:gridCol w="2880402"/>
                <a:gridCol w="2788538"/>
                <a:gridCol w="2788538"/>
              </a:tblGrid>
              <a:tr h="73749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lang="en-US" sz="2800" i="1" u="sng" dirty="0" smtClean="0"/>
                        <a:t>VENµS </a:t>
                      </a:r>
                      <a:endParaRPr kumimoji="0" lang="he-IL" sz="28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lang="en-US" sz="2800" i="1" u="sng" dirty="0" err="1" smtClean="0"/>
                        <a:t>Galex</a:t>
                      </a:r>
                      <a:endParaRPr kumimoji="0" lang="he-IL" sz="28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endParaRPr kumimoji="0" lang="he-I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IMPS by IAI/MBT Space (Based on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TecSar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satellite design)</a:t>
                      </a:r>
                      <a:endParaRPr kumimoji="0" lang="he-I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LEOStar-2 by Orbital (based on Orbview4 satellite design)</a:t>
                      </a:r>
                      <a:endParaRPr kumimoji="0" lang="he-I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Original Bus</a:t>
                      </a:r>
                      <a:endParaRPr kumimoji="0" lang="he-I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4.5 years</a:t>
                      </a:r>
                      <a:endParaRPr kumimoji="0" lang="he-I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2.5 years</a:t>
                      </a:r>
                      <a:endParaRPr kumimoji="0" lang="he-I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Mission Duration</a:t>
                      </a:r>
                      <a:endParaRPr kumimoji="0" lang="he-I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720km, Sun Syn.</a:t>
                      </a:r>
                      <a:endParaRPr kumimoji="0" lang="he-I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690km, inclination 29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º</a:t>
                      </a:r>
                      <a:endParaRPr kumimoji="0" lang="he-I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Orbit</a:t>
                      </a:r>
                      <a:endParaRPr kumimoji="0" lang="he-I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245kg 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(inc. Tech payload ~25kg)</a:t>
                      </a:r>
                      <a:endParaRPr kumimoji="0" lang="he-I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280kg</a:t>
                      </a:r>
                      <a:endParaRPr kumimoji="0" lang="he-I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Dry mass</a:t>
                      </a:r>
                      <a:endParaRPr kumimoji="0" lang="he-I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25cm, f/7 (l=1.75m)</a:t>
                      </a:r>
                      <a:endParaRPr kumimoji="0" lang="he-I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50cm, f/6</a:t>
                      </a:r>
                      <a:endParaRPr kumimoji="0" lang="he-I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Telescope size</a:t>
                      </a:r>
                      <a:endParaRPr kumimoji="0" lang="he-I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endParaRPr kumimoji="0" lang="he-I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endParaRPr kumimoji="0" lang="he-I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endParaRPr kumimoji="0" lang="he-I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VENµS Vs. </a:t>
            </a:r>
            <a:r>
              <a:rPr lang="en-US" i="1" dirty="0" err="1" smtClean="0"/>
              <a:t>Galex</a:t>
            </a:r>
            <a:r>
              <a:rPr lang="en-US" i="1" dirty="0" smtClean="0"/>
              <a:t> (2)</a:t>
            </a:r>
            <a:endParaRPr lang="el-GR" dirty="0"/>
          </a:p>
        </p:txBody>
      </p:sp>
      <p:graphicFrame>
        <p:nvGraphicFramePr>
          <p:cNvPr id="4" name="Group 3"/>
          <p:cNvGraphicFramePr>
            <a:graphicFrameLocks/>
          </p:cNvGraphicFramePr>
          <p:nvPr/>
        </p:nvGraphicFramePr>
        <p:xfrm>
          <a:off x="595746" y="1191491"/>
          <a:ext cx="8457478" cy="4242695"/>
        </p:xfrm>
        <a:graphic>
          <a:graphicData uri="http://schemas.openxmlformats.org/drawingml/2006/table">
            <a:tbl>
              <a:tblPr rtl="1"/>
              <a:tblGrid>
                <a:gridCol w="2880402"/>
                <a:gridCol w="2788538"/>
                <a:gridCol w="2788538"/>
              </a:tblGrid>
              <a:tr h="73749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lang="en-US" sz="2800" i="1" u="sng" dirty="0" smtClean="0"/>
                        <a:t>VENµS </a:t>
                      </a:r>
                      <a:endParaRPr kumimoji="0" lang="he-IL" sz="28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lang="en-US" sz="2800" i="1" u="sng" dirty="0" err="1" smtClean="0"/>
                        <a:t>Galex</a:t>
                      </a:r>
                      <a:endParaRPr kumimoji="0" lang="he-IL" sz="28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endParaRPr kumimoji="0" lang="he-I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310Mbits/sec</a:t>
                      </a:r>
                      <a:endParaRPr kumimoji="0" lang="he-I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Mbits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/sec</a:t>
                      </a:r>
                      <a:endParaRPr kumimoji="0" lang="he-I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X Band</a:t>
                      </a:r>
                      <a:endParaRPr kumimoji="0" lang="he-I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 Kbits/sec</a:t>
                      </a:r>
                      <a:endParaRPr kumimoji="0" lang="he-I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Mbits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/sec</a:t>
                      </a:r>
                      <a:endParaRPr kumimoji="0" lang="he-I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 Band</a:t>
                      </a:r>
                      <a:endParaRPr kumimoji="0" lang="he-I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Pct val="90000"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Solar Panels 850 watts, Battery 30 Ah</a:t>
                      </a:r>
                      <a:endParaRPr kumimoji="0" lang="he-I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Pct val="90000"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Solar Panels 3 m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², Battery</a:t>
                      </a:r>
                      <a:endParaRPr kumimoji="0" lang="he-I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endParaRPr kumimoji="0" lang="he-I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Pct val="90000"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axis stabilized, </a:t>
                      </a:r>
                      <a:r>
                        <a:rPr kumimoji="0" lang="en-US" sz="2000" b="0" i="0" u="none" strike="sng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Gyros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4 reaction wheels, magnetic torques bars, sun sensors, Star Trackers </a:t>
                      </a:r>
                      <a:endParaRPr kumimoji="0" lang="he-I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axis stabilized, 2 Gyros, 4 reaction wheels, magnetic torques bars, sun sensors, Star Trackers </a:t>
                      </a:r>
                      <a:endParaRPr kumimoji="0" lang="he-I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Attitude Control</a:t>
                      </a:r>
                      <a:endParaRPr kumimoji="0" lang="he-I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240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Gbits</a:t>
                      </a:r>
                      <a:endParaRPr kumimoji="0" lang="he-I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kumimoji="0" lang="he-I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On Board Recorder</a:t>
                      </a:r>
                      <a:endParaRPr kumimoji="0" lang="he-I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1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15900" y="1039091"/>
            <a:ext cx="9505950" cy="486294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Dual launch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Low operation</a:t>
            </a: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Use existing design and units – adapt the mission requirements to existing design and units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Additional missions to exploit bus capabilities – cost reduction per specific mission</a:t>
            </a:r>
            <a:endParaRPr lang="en-US" sz="2800" dirty="0"/>
          </a:p>
          <a:p>
            <a:pPr>
              <a:lnSpc>
                <a:spcPct val="90000"/>
              </a:lnSpc>
            </a:pPr>
            <a:endParaRPr lang="en-US" sz="3600" dirty="0"/>
          </a:p>
        </p:txBody>
      </p:sp>
      <p:sp>
        <p:nvSpPr>
          <p:cNvPr id="98816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906000" cy="995363"/>
          </a:xfrm>
          <a:noFill/>
          <a:ln/>
        </p:spPr>
        <p:txBody>
          <a:bodyPr/>
          <a:lstStyle/>
          <a:p>
            <a:r>
              <a:rPr lang="en-US" sz="3200" i="1" dirty="0" smtClean="0"/>
              <a:t>LIM – Cost Reduction (1)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1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15900" y="1039091"/>
            <a:ext cx="9505950" cy="486294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On board computer based on </a:t>
            </a:r>
            <a:r>
              <a:rPr lang="en-US" sz="2800" dirty="0" smtClean="0"/>
              <a:t>includes </a:t>
            </a:r>
            <a:r>
              <a:rPr lang="en-US" sz="2800" dirty="0" smtClean="0"/>
              <a:t>~10Gbit (no On Board Recorder)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Communication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Existing systems: Single ground station (S + X)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TDRSS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BGAN (including GPS?)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No propulsion system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No Star Trackers (Magnetometers, Sun sensors, Gyro)</a:t>
            </a:r>
            <a:endParaRPr lang="en-US" sz="3600" dirty="0"/>
          </a:p>
        </p:txBody>
      </p:sp>
      <p:sp>
        <p:nvSpPr>
          <p:cNvPr id="98816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906000" cy="995363"/>
          </a:xfrm>
          <a:noFill/>
          <a:ln/>
        </p:spPr>
        <p:txBody>
          <a:bodyPr/>
          <a:lstStyle/>
          <a:p>
            <a:r>
              <a:rPr lang="en-US" sz="3200" i="1" dirty="0" smtClean="0"/>
              <a:t>LIM – Cost Reduction (2)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 System</a:t>
            </a:r>
            <a:endParaRPr lang="en-US" dirty="0"/>
          </a:p>
        </p:txBody>
      </p:sp>
      <p:graphicFrame>
        <p:nvGraphicFramePr>
          <p:cNvPr id="334853" name="Object 5"/>
          <p:cNvGraphicFramePr>
            <a:graphicFrameLocks noChangeAspect="1"/>
          </p:cNvGraphicFramePr>
          <p:nvPr>
            <p:ph idx="1"/>
          </p:nvPr>
        </p:nvGraphicFramePr>
        <p:xfrm>
          <a:off x="517525" y="1295400"/>
          <a:ext cx="8831263" cy="4953000"/>
        </p:xfrm>
        <a:graphic>
          <a:graphicData uri="http://schemas.openxmlformats.org/presentationml/2006/ole">
            <p:oleObj spid="_x0000_s509954" name="Visio" r:id="rId3" imgW="12342266" imgH="6923227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1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15900" y="1288473"/>
            <a:ext cx="9505950" cy="431222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 smtClean="0"/>
              <a:t>06:00 orbit (sun is perpendicular to the orbit plane)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No eclipse, constant power supply, small battery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Size of solar panel depend on imaging cover (recommended no more than hemisphere)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Imaging to the opposite direction of the sun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Routine thermal behavior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Scanning around cone (gyro) or “Jump” from one image to the next image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Poor pointing accuracy for “pre” (0.5</a:t>
            </a:r>
            <a:r>
              <a:rPr lang="en-US" dirty="0" smtClean="0">
                <a:latin typeface="Arial"/>
                <a:cs typeface="Arial"/>
              </a:rPr>
              <a:t>º)</a:t>
            </a:r>
            <a:r>
              <a:rPr lang="en-US" dirty="0" smtClean="0"/>
              <a:t>,  good pointing </a:t>
            </a:r>
            <a:r>
              <a:rPr lang="en-US" smtClean="0"/>
              <a:t>accuracy (~0.01º?) for </a:t>
            </a:r>
            <a:r>
              <a:rPr lang="en-US" dirty="0" smtClean="0"/>
              <a:t>“post” (on the ground from image)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sz="3600" dirty="0"/>
          </a:p>
        </p:txBody>
      </p:sp>
      <p:sp>
        <p:nvSpPr>
          <p:cNvPr id="98816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906000" cy="995363"/>
          </a:xfrm>
          <a:noFill/>
          <a:ln/>
        </p:spPr>
        <p:txBody>
          <a:bodyPr/>
          <a:lstStyle/>
          <a:p>
            <a:r>
              <a:rPr lang="en-US" sz="3200" i="1" dirty="0" smtClean="0"/>
              <a:t>Orbit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1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15900" y="1288473"/>
            <a:ext cx="9505950" cy="4312227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3600" dirty="0"/>
          </a:p>
        </p:txBody>
      </p:sp>
      <p:sp>
        <p:nvSpPr>
          <p:cNvPr id="98816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906000" cy="995363"/>
          </a:xfrm>
          <a:noFill/>
          <a:ln/>
        </p:spPr>
        <p:txBody>
          <a:bodyPr/>
          <a:lstStyle/>
          <a:p>
            <a:r>
              <a:rPr lang="en-US" sz="3200" i="1" dirty="0" smtClean="0"/>
              <a:t>IR Detector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חלל E">
  <a:themeElements>
    <a:clrScheme name="חלל 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חלל E">
      <a:majorFont>
        <a:latin typeface="Futura Md BT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חלל 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חלל 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חלל 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חלל 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חלל 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חלל 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חלל 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Settings\66084\Application Data\Microsoft\Templates\חלל E.pot</Template>
  <TotalTime>6786</TotalTime>
  <Words>340</Words>
  <Application>Microsoft PowerPoint</Application>
  <PresentationFormat>A4 Paper (210x297 mm)</PresentationFormat>
  <Paragraphs>63</Paragraphs>
  <Slides>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חלל E</vt:lpstr>
      <vt:lpstr>Visio</vt:lpstr>
      <vt:lpstr>Slide 1</vt:lpstr>
      <vt:lpstr>VENµS Vs. Galex (1)</vt:lpstr>
      <vt:lpstr>VENµS Vs. Galex (2)</vt:lpstr>
      <vt:lpstr>LIM – Cost Reduction (1)</vt:lpstr>
      <vt:lpstr>LIM – Cost Reduction (2)</vt:lpstr>
      <vt:lpstr>LIM System</vt:lpstr>
      <vt:lpstr>Orbit</vt:lpstr>
      <vt:lpstr>IR Detector</vt:lpstr>
    </vt:vector>
  </TitlesOfParts>
  <Company>MBT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66084</dc:creator>
  <cp:lastModifiedBy>63947</cp:lastModifiedBy>
  <cp:revision>411</cp:revision>
  <dcterms:created xsi:type="dcterms:W3CDTF">2004-01-27T10:28:27Z</dcterms:created>
  <dcterms:modified xsi:type="dcterms:W3CDTF">2010-10-12T10:32:37Z</dcterms:modified>
</cp:coreProperties>
</file>