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7" r:id="rId2"/>
    <p:sldId id="256" r:id="rId3"/>
    <p:sldId id="278" r:id="rId4"/>
    <p:sldId id="279" r:id="rId5"/>
    <p:sldId id="280" r:id="rId6"/>
    <p:sldId id="281" r:id="rId7"/>
    <p:sldId id="257" r:id="rId8"/>
    <p:sldId id="275" r:id="rId9"/>
    <p:sldId id="276" r:id="rId10"/>
    <p:sldId id="282" r:id="rId11"/>
    <p:sldId id="258" r:id="rId12"/>
    <p:sldId id="259" r:id="rId13"/>
    <p:sldId id="284" r:id="rId14"/>
    <p:sldId id="285" r:id="rId15"/>
    <p:sldId id="286" r:id="rId16"/>
    <p:sldId id="287" r:id="rId17"/>
    <p:sldId id="283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4" r:id="rId29"/>
    <p:sldId id="260" r:id="rId30"/>
    <p:sldId id="261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33" autoAdjust="0"/>
  </p:normalViewPr>
  <p:slideViewPr>
    <p:cSldViewPr>
      <p:cViewPr varScale="1">
        <p:scale>
          <a:sx n="68" d="100"/>
          <a:sy n="68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488AC-392E-4DF4-8E6E-F79E053E2F8C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CB0A-9CF6-4C50-AB5F-AD7BC09A2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7262" cy="3475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7262" cy="3475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8850" cy="3476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736" y="914977"/>
            <a:ext cx="4055129" cy="313459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736" y="914977"/>
            <a:ext cx="4055129" cy="313459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736" y="914977"/>
            <a:ext cx="4055129" cy="313459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736" y="914977"/>
            <a:ext cx="4055129" cy="313459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68103" cy="3476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7262" cy="3475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7262" cy="3475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AEE3-7E56-4FD4-9327-661AA7262393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X-ray Instruments for </a:t>
            </a:r>
            <a:r>
              <a:rPr lang="en-US" dirty="0" err="1" smtClean="0"/>
              <a:t>MiniSatellites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10600" cy="4191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High Resolution Spectroscopic Survey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Missing Baryons: Warm Hot Intergalactic Material(WHIM)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Wide Field Monitoring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All Sky Monitoring with Large Duty Cycle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X-ray </a:t>
            </a:r>
            <a:r>
              <a:rPr lang="en-US" dirty="0" err="1" smtClean="0"/>
              <a:t>Polarimetry</a:t>
            </a:r>
            <a:endParaRPr lang="en-US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Unexplored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X-ray All Sky Monitor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4191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Current instruments: RXTE-ASM, Swift-BAT, INTEGRAL-IBIS,  MAXI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/>
              <a:t>Duty cycle: 1-10%</a:t>
            </a:r>
          </a:p>
          <a:p>
            <a:pPr lvl="1" algn="l">
              <a:buFont typeface="Arial" pitchFamily="34" charset="0"/>
              <a:buChar char="•"/>
            </a:pP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Future ASM should have large duty cycle</a:t>
            </a:r>
          </a:p>
          <a:p>
            <a:pPr algn="l"/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GW + Neutrino +</a:t>
            </a:r>
            <a:r>
              <a:rPr lang="en-US" sz="2400" dirty="0" err="1" smtClean="0"/>
              <a:t>Xray</a:t>
            </a:r>
            <a:r>
              <a:rPr lang="en-US" sz="2400" dirty="0" smtClean="0"/>
              <a:t> flash from merging compact objects (short GRBs)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Lobster eye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4191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Double sided reflective flats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MCPs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Large FOV</a:t>
            </a:r>
            <a:endParaRPr lang="en-US" sz="2400" dirty="0" smtClean="0"/>
          </a:p>
        </p:txBody>
      </p:sp>
      <p:pic>
        <p:nvPicPr>
          <p:cNvPr id="4" name="Picture 3" descr="lobste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371600"/>
            <a:ext cx="2569464" cy="1965960"/>
          </a:xfrm>
          <a:prstGeom prst="rect">
            <a:avLst/>
          </a:prstGeom>
        </p:spPr>
      </p:pic>
      <p:pic>
        <p:nvPicPr>
          <p:cNvPr id="5" name="Picture 4" descr="lobste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0"/>
            <a:ext cx="2852928" cy="2542032"/>
          </a:xfrm>
          <a:prstGeom prst="rect">
            <a:avLst/>
          </a:prstGeom>
        </p:spPr>
      </p:pic>
      <p:pic>
        <p:nvPicPr>
          <p:cNvPr id="6" name="Picture 5" descr="lobster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038600"/>
            <a:ext cx="1737360" cy="2139696"/>
          </a:xfrm>
          <a:prstGeom prst="rect">
            <a:avLst/>
          </a:prstGeom>
        </p:spPr>
      </p:pic>
      <p:pic>
        <p:nvPicPr>
          <p:cNvPr id="7" name="Picture 6" descr="lobster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038600"/>
            <a:ext cx="3081528" cy="20939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38332" y="6412468"/>
            <a:ext cx="138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Hudec</a:t>
            </a:r>
            <a:r>
              <a:rPr lang="en-US" dirty="0" smtClean="0"/>
              <a:t> et al.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763000" cy="57912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2400" b="1" dirty="0" err="1">
                <a:solidFill>
                  <a:srgbClr val="000066"/>
                </a:solidFill>
                <a:latin typeface="Comic Sans MS" pitchFamily="66" charset="0"/>
              </a:rPr>
              <a:t>Polarisation</a:t>
            </a:r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 is </a:t>
            </a:r>
            <a:r>
              <a:rPr lang="en-GB" sz="2400" b="1" dirty="0">
                <a:solidFill>
                  <a:srgbClr val="000066"/>
                </a:solidFill>
                <a:latin typeface="Comic Sans MS" pitchFamily="66" charset="0"/>
              </a:rPr>
              <a:t>unexplored in High Energy Astrophysics</a:t>
            </a:r>
          </a:p>
          <a:p>
            <a:pPr algn="l">
              <a:lnSpc>
                <a:spcPct val="80000"/>
              </a:lnSpc>
            </a:pPr>
            <a:endParaRPr lang="en-GB" sz="2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X-ray emission from the following processes should be polarised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Cyclotron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Synchrotron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Non-Thermal </a:t>
            </a:r>
            <a:r>
              <a:rPr lang="en-GB" sz="2400" b="1" dirty="0" err="1">
                <a:solidFill>
                  <a:srgbClr val="000000"/>
                </a:solidFill>
                <a:latin typeface="Comic Sans MS" pitchFamily="66" charset="0"/>
              </a:rPr>
              <a:t>Bremsstrahlung</a:t>
            </a:r>
            <a:endParaRPr lang="en-GB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Scattering from non-spherical plasma</a:t>
            </a:r>
          </a:p>
          <a:p>
            <a:pPr algn="l">
              <a:lnSpc>
                <a:spcPct val="80000"/>
              </a:lnSpc>
            </a:pP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endParaRPr lang="en-GB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These 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objects should produce polarised X-ray radiation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Accretion powered pulsars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Rotation powered pulsars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 err="1">
                <a:solidFill>
                  <a:srgbClr val="000000"/>
                </a:solidFill>
                <a:latin typeface="Comic Sans MS" pitchFamily="66" charset="0"/>
              </a:rPr>
              <a:t>Magnetars</a:t>
            </a:r>
            <a:endParaRPr lang="en-GB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Pulsar wind nebulae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Non-thermal supernova remnants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Black holes, micro-quasars and active galactic nuclei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975"/>
            <a:ext cx="7772400" cy="860425"/>
          </a:xfrm>
        </p:spPr>
        <p:txBody>
          <a:bodyPr/>
          <a:lstStyle/>
          <a:p>
            <a:r>
              <a:rPr lang="en-US" sz="3600" b="1">
                <a:latin typeface="Comic Sans MS" pitchFamily="66" charset="0"/>
              </a:rPr>
              <a:t>X-ray Polarimeter</a:t>
            </a: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180536" y="1298912"/>
            <a:ext cx="83058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92"/>
              </a:cxn>
              <a:cxn ang="0">
                <a:pos x="4032" y="1392"/>
              </a:cxn>
              <a:cxn ang="0">
                <a:pos x="4416" y="1392"/>
              </a:cxn>
              <a:cxn ang="0">
                <a:pos x="2544" y="864"/>
              </a:cxn>
              <a:cxn ang="0">
                <a:pos x="1392" y="864"/>
              </a:cxn>
              <a:cxn ang="0">
                <a:pos x="1104" y="288"/>
              </a:cxn>
              <a:cxn ang="0">
                <a:pos x="5232" y="288"/>
              </a:cxn>
              <a:cxn ang="0">
                <a:pos x="5232" y="0"/>
              </a:cxn>
              <a:cxn ang="0">
                <a:pos x="0" y="0"/>
              </a:cxn>
            </a:cxnLst>
            <a:rect l="0" t="0" r="r" b="b"/>
            <a:pathLst>
              <a:path w="5232" h="1392">
                <a:moveTo>
                  <a:pt x="0" y="0"/>
                </a:moveTo>
                <a:lnTo>
                  <a:pt x="0" y="1392"/>
                </a:lnTo>
                <a:lnTo>
                  <a:pt x="4032" y="1392"/>
                </a:lnTo>
                <a:lnTo>
                  <a:pt x="4416" y="1392"/>
                </a:lnTo>
                <a:lnTo>
                  <a:pt x="2544" y="864"/>
                </a:lnTo>
                <a:lnTo>
                  <a:pt x="1392" y="864"/>
                </a:lnTo>
                <a:lnTo>
                  <a:pt x="1104" y="288"/>
                </a:lnTo>
                <a:lnTo>
                  <a:pt x="5232" y="288"/>
                </a:lnTo>
                <a:lnTo>
                  <a:pt x="5232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152400" y="3906128"/>
            <a:ext cx="8839200" cy="266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0"/>
              </a:cxn>
              <a:cxn ang="0">
                <a:pos x="5568" y="1680"/>
              </a:cxn>
              <a:cxn ang="0">
                <a:pos x="4992" y="1392"/>
              </a:cxn>
              <a:cxn ang="0">
                <a:pos x="3360" y="1392"/>
              </a:cxn>
              <a:cxn ang="0">
                <a:pos x="2640" y="384"/>
              </a:cxn>
              <a:cxn ang="0">
                <a:pos x="5328" y="384"/>
              </a:cxn>
              <a:cxn ang="0">
                <a:pos x="5328" y="0"/>
              </a:cxn>
            </a:cxnLst>
            <a:rect l="0" t="0" r="r" b="b"/>
            <a:pathLst>
              <a:path w="5568" h="1680">
                <a:moveTo>
                  <a:pt x="0" y="0"/>
                </a:moveTo>
                <a:lnTo>
                  <a:pt x="0" y="1680"/>
                </a:lnTo>
                <a:lnTo>
                  <a:pt x="5568" y="1680"/>
                </a:lnTo>
                <a:lnTo>
                  <a:pt x="4992" y="1392"/>
                </a:lnTo>
                <a:lnTo>
                  <a:pt x="3360" y="1392"/>
                </a:lnTo>
                <a:lnTo>
                  <a:pt x="2640" y="384"/>
                </a:lnTo>
                <a:lnTo>
                  <a:pt x="5328" y="384"/>
                </a:lnTo>
                <a:lnTo>
                  <a:pt x="5328" y="0"/>
                </a:ln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52400" y="3934264"/>
            <a:ext cx="84582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574925" y="2022475"/>
            <a:ext cx="3627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Measurement Technique </a:t>
            </a:r>
          </a:p>
          <a:p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Anisotropic Thomson Scattering</a:t>
            </a: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7527925" y="2955925"/>
            <a:ext cx="549275" cy="549275"/>
          </a:xfrm>
          <a:prstGeom prst="irregularSeal1">
            <a:avLst/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7772400" y="2103438"/>
            <a:ext cx="11113" cy="1173162"/>
          </a:xfrm>
          <a:prstGeom prst="line">
            <a:avLst/>
          </a:prstGeom>
          <a:noFill/>
          <a:ln w="1908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6781800" y="2895600"/>
            <a:ext cx="1981200" cy="762000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7772400" y="3276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7772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7772400" y="3276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7772400" y="2971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H="1">
            <a:off x="6858000" y="3276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7772400" y="2895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 flipV="1">
            <a:off x="72390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>
            <a:off x="71628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4906963" y="4453596"/>
            <a:ext cx="42883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Crab nebula is the only source for</a:t>
            </a:r>
          </a:p>
          <a:p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which X-ray </a:t>
            </a:r>
            <a:r>
              <a:rPr lang="en-US" dirty="0" err="1">
                <a:solidFill>
                  <a:srgbClr val="000066"/>
                </a:solidFill>
                <a:latin typeface="Comic Sans MS" pitchFamily="66" charset="0"/>
              </a:rPr>
              <a:t>polarisation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 measurement</a:t>
            </a:r>
          </a:p>
          <a:p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exists. This was made in 1976 !!</a:t>
            </a:r>
          </a:p>
          <a:p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  Approved mission: GEMS</a:t>
            </a:r>
            <a:endParaRPr lang="en-US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5920" y="452208"/>
            <a:ext cx="7080480" cy="6391391"/>
            <a:chOff x="975" y="253"/>
            <a:chExt cx="4917" cy="4438"/>
          </a:xfrm>
        </p:grpSpPr>
        <p:sp>
          <p:nvSpPr>
            <p:cNvPr id="114691" name="AutoShape 3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75" y="253"/>
              <a:ext cx="4916" cy="4437"/>
              <a:chOff x="975" y="253"/>
              <a:chExt cx="4916" cy="4437"/>
            </a:xfrm>
          </p:grpSpPr>
          <p:sp>
            <p:nvSpPr>
              <p:cNvPr id="114693" name="AutoShape 5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75" y="253"/>
                <a:ext cx="4916" cy="4437"/>
                <a:chOff x="975" y="253"/>
                <a:chExt cx="4916" cy="4437"/>
              </a:xfrm>
            </p:grpSpPr>
            <p:sp>
              <p:nvSpPr>
                <p:cNvPr id="114695" name="AutoShape 7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96" name="AutoShape 8"/>
                <p:cNvSpPr>
                  <a:spLocks noChangeArrowheads="1"/>
                </p:cNvSpPr>
                <p:nvPr/>
              </p:nvSpPr>
              <p:spPr bwMode="auto">
                <a:xfrm>
                  <a:off x="1793" y="253"/>
                  <a:ext cx="3277" cy="49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dirty="0">
                      <a:latin typeface="Monotype Corsiva" pitchFamily="66" charset="0"/>
                    </a:rPr>
                    <a:t>Accreting X-ray Pulsars</a:t>
                  </a:r>
                  <a:endParaRPr lang="en-GB" sz="2900" dirty="0">
                    <a:latin typeface="Monotype Corsiva" pitchFamily="66" charset="0"/>
                  </a:endParaRPr>
                </a:p>
              </p:txBody>
            </p:sp>
          </p:grpSp>
        </p:grpSp>
      </p:grpSp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920" y="2765091"/>
            <a:ext cx="3457440" cy="3185614"/>
          </a:xfrm>
          <a:prstGeom prst="rect">
            <a:avLst/>
          </a:prstGeom>
          <a:noFill/>
        </p:spPr>
      </p:pic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720" y="2419454"/>
            <a:ext cx="5529600" cy="3732872"/>
          </a:xfrm>
          <a:prstGeom prst="rect">
            <a:avLst/>
          </a:prstGeom>
          <a:noFill/>
        </p:spPr>
      </p:pic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20" y="979303"/>
            <a:ext cx="3905280" cy="593342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041" y="2004691"/>
            <a:ext cx="7089120" cy="4317573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3280" y="138255"/>
            <a:ext cx="7080480" cy="6391391"/>
            <a:chOff x="975" y="253"/>
            <a:chExt cx="4917" cy="4438"/>
          </a:xfrm>
        </p:grpSpPr>
        <p:sp>
          <p:nvSpPr>
            <p:cNvPr id="116740" name="AutoShape 4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5" y="253"/>
              <a:ext cx="4916" cy="4437"/>
              <a:chOff x="975" y="253"/>
              <a:chExt cx="4916" cy="4437"/>
            </a:xfrm>
          </p:grpSpPr>
          <p:sp>
            <p:nvSpPr>
              <p:cNvPr id="116742" name="AutoShape 6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975" y="253"/>
                <a:ext cx="4916" cy="4437"/>
                <a:chOff x="975" y="253"/>
                <a:chExt cx="4916" cy="4437"/>
              </a:xfrm>
            </p:grpSpPr>
            <p:sp>
              <p:nvSpPr>
                <p:cNvPr id="116744" name="AutoShape 8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745" name="AutoShape 9"/>
                <p:cNvSpPr>
                  <a:spLocks noChangeArrowheads="1"/>
                </p:cNvSpPr>
                <p:nvPr/>
              </p:nvSpPr>
              <p:spPr bwMode="auto">
                <a:xfrm>
                  <a:off x="1147" y="253"/>
                  <a:ext cx="4576" cy="98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dirty="0">
                      <a:latin typeface="Monotype Corsiva" pitchFamily="66" charset="0"/>
                    </a:rPr>
                    <a:t>Jets &amp; Motion in Accretion Disk</a:t>
                  </a:r>
                </a:p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dirty="0">
                      <a:latin typeface="Monotype Corsiva" pitchFamily="66" charset="0"/>
                    </a:rPr>
                    <a:t>around Black Holes</a:t>
                  </a:r>
                </a:p>
              </p:txBody>
            </p:sp>
          </p:grpSp>
        </p:grpSp>
      </p:grp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60" y="2490022"/>
            <a:ext cx="2986560" cy="3109286"/>
          </a:xfrm>
          <a:prstGeom prst="rect">
            <a:avLst/>
          </a:prstGeom>
          <a:noFill/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881" y="2419454"/>
            <a:ext cx="3880800" cy="322737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9760" y="483891"/>
            <a:ext cx="8259840" cy="6391391"/>
            <a:chOff x="566" y="253"/>
            <a:chExt cx="5736" cy="4438"/>
          </a:xfrm>
        </p:grpSpPr>
        <p:sp>
          <p:nvSpPr>
            <p:cNvPr id="118787" name="AutoShape 3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66" y="253"/>
              <a:ext cx="5736" cy="4437"/>
              <a:chOff x="566" y="253"/>
              <a:chExt cx="5736" cy="4437"/>
            </a:xfrm>
          </p:grpSpPr>
          <p:sp>
            <p:nvSpPr>
              <p:cNvPr id="118789" name="AutoShape 5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66" y="253"/>
                <a:ext cx="5736" cy="4437"/>
                <a:chOff x="566" y="253"/>
                <a:chExt cx="5736" cy="4437"/>
              </a:xfrm>
            </p:grpSpPr>
            <p:sp>
              <p:nvSpPr>
                <p:cNvPr id="118791" name="AutoShape 7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792" name="AutoShape 8"/>
                <p:cNvSpPr>
                  <a:spLocks noChangeArrowheads="1"/>
                </p:cNvSpPr>
                <p:nvPr/>
              </p:nvSpPr>
              <p:spPr bwMode="auto">
                <a:xfrm>
                  <a:off x="566" y="253"/>
                  <a:ext cx="5736" cy="49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dirty="0">
                      <a:latin typeface="Monotype Corsiva" pitchFamily="66" charset="0"/>
                    </a:rPr>
                    <a:t>X-ray Reflection from BH Accretion Disk</a:t>
                  </a:r>
                </a:p>
              </p:txBody>
            </p:sp>
          </p:grpSp>
        </p:grpSp>
      </p:grpSp>
      <p:pic>
        <p:nvPicPr>
          <p:cNvPr id="118793" name="Picture 9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6078240" y="1866436"/>
            <a:ext cx="2561760" cy="4524955"/>
          </a:xfrm>
          <a:prstGeom prst="rect">
            <a:avLst/>
          </a:prstGeom>
          <a:noFill/>
        </p:spPr>
      </p:pic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195840" y="2695963"/>
            <a:ext cx="5472000" cy="264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7360" y="2142945"/>
            <a:ext cx="5132160" cy="3737193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2961" y="364359"/>
            <a:ext cx="8061120" cy="6391391"/>
            <a:chOff x="634" y="253"/>
            <a:chExt cx="5598" cy="4438"/>
          </a:xfrm>
        </p:grpSpPr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34" y="253"/>
              <a:ext cx="5598" cy="4437"/>
              <a:chOff x="634" y="253"/>
              <a:chExt cx="5598" cy="4437"/>
            </a:xfrm>
          </p:grpSpPr>
          <p:sp>
            <p:nvSpPr>
              <p:cNvPr id="120838" name="AutoShape 6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634" y="253"/>
                <a:ext cx="5598" cy="4437"/>
                <a:chOff x="634" y="253"/>
                <a:chExt cx="5598" cy="4437"/>
              </a:xfrm>
            </p:grpSpPr>
            <p:sp>
              <p:nvSpPr>
                <p:cNvPr id="120840" name="AutoShape 8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841" name="AutoShape 9"/>
                <p:cNvSpPr>
                  <a:spLocks noChangeArrowheads="1"/>
                </p:cNvSpPr>
                <p:nvPr/>
              </p:nvSpPr>
              <p:spPr bwMode="auto">
                <a:xfrm>
                  <a:off x="634" y="253"/>
                  <a:ext cx="5598" cy="49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dirty="0">
                      <a:latin typeface="Monotype Corsiva" pitchFamily="66" charset="0"/>
                    </a:rPr>
                    <a:t>Rotation Powered Pulsars &amp; </a:t>
                  </a:r>
                  <a:r>
                    <a:rPr lang="en-GB" sz="4400" dirty="0" err="1">
                      <a:latin typeface="Monotype Corsiva" pitchFamily="66" charset="0"/>
                    </a:rPr>
                    <a:t>Magnetars</a:t>
                  </a:r>
                  <a:endParaRPr lang="en-GB" sz="2900" dirty="0">
                    <a:latin typeface="Monotype Corsiva" pitchFamily="66" charset="0"/>
                  </a:endParaRPr>
                </a:p>
              </p:txBody>
            </p:sp>
          </p:grpSp>
        </p:grpSp>
      </p:grpSp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6400" y="2419454"/>
            <a:ext cx="5368320" cy="34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93920" y="364359"/>
            <a:ext cx="7165440" cy="4556638"/>
            <a:chOff x="968" y="253"/>
            <a:chExt cx="4976" cy="3164"/>
          </a:xfrm>
        </p:grpSpPr>
        <p:sp>
          <p:nvSpPr>
            <p:cNvPr id="13314" name="AutoShape 2"/>
            <p:cNvSpPr>
              <a:spLocks noChangeArrowheads="1"/>
            </p:cNvSpPr>
            <p:nvPr/>
          </p:nvSpPr>
          <p:spPr bwMode="auto">
            <a:xfrm>
              <a:off x="975" y="253"/>
              <a:ext cx="4960" cy="2797"/>
            </a:xfrm>
            <a:prstGeom prst="roundRect">
              <a:avLst>
                <a:gd name="adj" fmla="val 32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8" y="253"/>
              <a:ext cx="4976" cy="3164"/>
              <a:chOff x="968" y="253"/>
              <a:chExt cx="4976" cy="3164"/>
            </a:xfrm>
          </p:grpSpPr>
          <p:sp>
            <p:nvSpPr>
              <p:cNvPr id="13316" name="AutoShape 4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59" cy="2796"/>
              </a:xfrm>
              <a:prstGeom prst="roundRect">
                <a:avLst>
                  <a:gd name="adj" fmla="val 32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68" y="253"/>
                <a:ext cx="4976" cy="3164"/>
                <a:chOff x="968" y="253"/>
                <a:chExt cx="4976" cy="3164"/>
              </a:xfrm>
            </p:grpSpPr>
            <p:sp>
              <p:nvSpPr>
                <p:cNvPr id="13318" name="AutoShape 6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59" cy="2796"/>
                </a:xfrm>
                <a:prstGeom prst="roundRect">
                  <a:avLst>
                    <a:gd name="adj" fmla="val 3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19" name="AutoShape 7"/>
                <p:cNvSpPr>
                  <a:spLocks noChangeArrowheads="1"/>
                </p:cNvSpPr>
                <p:nvPr/>
              </p:nvSpPr>
              <p:spPr bwMode="auto">
                <a:xfrm>
                  <a:off x="968" y="253"/>
                  <a:ext cx="4976" cy="3164"/>
                </a:xfrm>
                <a:prstGeom prst="roundRect">
                  <a:avLst>
                    <a:gd name="adj" fmla="val 3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ts val="4593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3600" b="1" dirty="0">
                      <a:solidFill>
                        <a:srgbClr val="000000"/>
                      </a:solidFill>
                      <a:latin typeface="Monotype Corsiva" pitchFamily="64" charset="0"/>
                      <a:ea typeface="msgothic" charset="0"/>
                      <a:cs typeface="msgothic" charset="0"/>
                    </a:rPr>
                    <a:t>X-ray Polarisation Measurement Techniques</a:t>
                  </a: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endParaRPr lang="en-GB" sz="2900" b="1" dirty="0">
                    <a:solidFill>
                      <a:srgbClr val="000000"/>
                    </a:solidFill>
                    <a:latin typeface="Monotype Corsiva" pitchFamily="64" charset="0"/>
                    <a:ea typeface="msgothic" charset="0"/>
                    <a:cs typeface="msgothic" charset="0"/>
                  </a:endParaRP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endParaRPr lang="en-GB" sz="2900" b="1" dirty="0">
                    <a:solidFill>
                      <a:srgbClr val="000000"/>
                    </a:solidFill>
                    <a:latin typeface="Monotype Corsiva" pitchFamily="64" charset="0"/>
                    <a:ea typeface="msgothic" charset="0"/>
                    <a:cs typeface="msgothic" charset="0"/>
                  </a:endParaRP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2900" b="1" dirty="0">
                      <a:solidFill>
                        <a:srgbClr val="000000"/>
                      </a:solidFill>
                      <a:latin typeface="Monotype Corsiva" pitchFamily="64" charset="0"/>
                      <a:ea typeface="msgothic" charset="0"/>
                      <a:cs typeface="msgothic" charset="0"/>
                    </a:rPr>
                    <a:t>Bragg Reflection</a:t>
                  </a: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2900" b="1" dirty="0">
                      <a:solidFill>
                        <a:srgbClr val="000000"/>
                      </a:solidFill>
                      <a:latin typeface="Monotype Corsiva" pitchFamily="64" charset="0"/>
                      <a:ea typeface="msgothic" charset="0"/>
                      <a:cs typeface="msgothic" charset="0"/>
                    </a:rPr>
                    <a:t>Thompson Scattering</a:t>
                  </a: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2900" b="1" dirty="0">
                      <a:solidFill>
                        <a:srgbClr val="000000"/>
                      </a:solidFill>
                      <a:latin typeface="Monotype Corsiva" pitchFamily="64" charset="0"/>
                      <a:ea typeface="msgothic" charset="0"/>
                      <a:cs typeface="msgothic" charset="0"/>
                    </a:rPr>
                    <a:t>Photoelectron imaging</a:t>
                  </a: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endParaRPr lang="en-GB" sz="2900" b="1" dirty="0">
                    <a:solidFill>
                      <a:srgbClr val="000000"/>
                    </a:solidFill>
                    <a:latin typeface="Monotype Corsiva" pitchFamily="64" charset="0"/>
                    <a:ea typeface="msgothic" charset="0"/>
                    <a:cs typeface="msgothic" charset="0"/>
                  </a:endParaRP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endParaRPr lang="en-GB" sz="2900" b="1" dirty="0">
                    <a:solidFill>
                      <a:srgbClr val="000000"/>
                    </a:solidFill>
                    <a:latin typeface="Monotype Corsiva" pitchFamily="64" charset="0"/>
                    <a:ea typeface="msgothic" charset="0"/>
                    <a:cs typeface="msgothic" charset="0"/>
                  </a:endParaRPr>
                </a:p>
              </p:txBody>
            </p:sp>
          </p:grpSp>
        </p:grpSp>
      </p:grp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80" y="4327655"/>
            <a:ext cx="3525120" cy="2029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838561" y="3359874"/>
            <a:ext cx="498240" cy="498292"/>
          </a:xfrm>
          <a:prstGeom prst="irregularSeal1">
            <a:avLst/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7060321" y="1839074"/>
            <a:ext cx="1440" cy="1742583"/>
          </a:xfrm>
          <a:prstGeom prst="line">
            <a:avLst/>
          </a:prstGeom>
          <a:noFill/>
          <a:ln w="1908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461920" y="3277785"/>
            <a:ext cx="1244160" cy="580381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7544160" y="3236020"/>
            <a:ext cx="1244160" cy="58038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6079681" y="3581657"/>
            <a:ext cx="879840" cy="1440"/>
          </a:xfrm>
          <a:prstGeom prst="line">
            <a:avLst/>
          </a:prstGeom>
          <a:noFill/>
          <a:ln w="1908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7198560" y="3575896"/>
            <a:ext cx="787680" cy="10081"/>
          </a:xfrm>
          <a:prstGeom prst="line">
            <a:avLst/>
          </a:prstGeom>
          <a:noFill/>
          <a:ln w="1908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0560" y="3912891"/>
            <a:ext cx="3774240" cy="316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7280" y="4465909"/>
            <a:ext cx="4631040" cy="219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16138" y="365125"/>
            <a:ext cx="5156200" cy="2914650"/>
            <a:chOff x="1470" y="253"/>
            <a:chExt cx="3580" cy="2024"/>
          </a:xfrm>
        </p:grpSpPr>
        <p:sp>
          <p:nvSpPr>
            <p:cNvPr id="5126" name="AutoShape 3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70" y="253"/>
              <a:ext cx="3580" cy="2022"/>
              <a:chOff x="1470" y="253"/>
              <a:chExt cx="3580" cy="2022"/>
            </a:xfrm>
          </p:grpSpPr>
          <p:sp>
            <p:nvSpPr>
              <p:cNvPr id="5128" name="AutoShape 5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70" y="253"/>
                <a:ext cx="3580" cy="2021"/>
                <a:chOff x="1470" y="253"/>
                <a:chExt cx="3580" cy="2021"/>
              </a:xfrm>
            </p:grpSpPr>
            <p:sp>
              <p:nvSpPr>
                <p:cNvPr id="513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1" name="AutoShape 8"/>
                <p:cNvSpPr>
                  <a:spLocks noChangeArrowheads="1"/>
                </p:cNvSpPr>
                <p:nvPr/>
              </p:nvSpPr>
              <p:spPr bwMode="auto">
                <a:xfrm>
                  <a:off x="1705" y="253"/>
                  <a:ext cx="3345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414338">
                    <a:lnSpc>
                      <a:spcPts val="4588"/>
                    </a:lnSpc>
                    <a:buClr>
                      <a:srgbClr val="000000"/>
                    </a:buClr>
                    <a:buSzPct val="100000"/>
                    <a:buFont typeface="StarSymbol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lang="en-GB" sz="3600" b="1">
                      <a:solidFill>
                        <a:srgbClr val="000000"/>
                      </a:solidFill>
                      <a:latin typeface="Monotype Corsiva" pitchFamily="66" charset="0"/>
                    </a:rPr>
                    <a:t>A Thomson X-ray Polarimeter</a:t>
                  </a:r>
                </a:p>
              </p:txBody>
            </p:sp>
          </p:grpSp>
        </p:grpSp>
      </p:grp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0" y="3179763"/>
            <a:ext cx="3797300" cy="352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81000" y="1390650"/>
            <a:ext cx="5638800" cy="2360613"/>
          </a:xfrm>
          <a:prstGeom prst="roundRect">
            <a:avLst>
              <a:gd name="adj" fmla="val 4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3600" b="1" dirty="0">
                <a:solidFill>
                  <a:srgbClr val="000000"/>
                </a:solidFill>
                <a:latin typeface="Monotype Corsiva" pitchFamily="66" charset="0"/>
              </a:rPr>
              <a:t>Photoelectron/Bragg: &lt; 10 </a:t>
            </a:r>
            <a:r>
              <a:rPr lang="en-GB" sz="3600" b="1" dirty="0" err="1">
                <a:solidFill>
                  <a:srgbClr val="000000"/>
                </a:solidFill>
                <a:latin typeface="Monotype Corsiva" pitchFamily="66" charset="0"/>
              </a:rPr>
              <a:t>keV</a:t>
            </a:r>
            <a:endParaRPr lang="en-GB" sz="3600" b="1" dirty="0">
              <a:solidFill>
                <a:srgbClr val="000000"/>
              </a:solidFill>
              <a:latin typeface="Monotype Corsiva" pitchFamily="66" charset="0"/>
            </a:endParaRPr>
          </a:p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3600" b="1" dirty="0">
                <a:solidFill>
                  <a:srgbClr val="000000"/>
                </a:solidFill>
                <a:latin typeface="Monotype Corsiva" pitchFamily="66" charset="0"/>
              </a:rPr>
              <a:t>Compton :&gt; 30 </a:t>
            </a:r>
            <a:r>
              <a:rPr lang="en-GB" sz="3600" b="1" dirty="0" err="1">
                <a:solidFill>
                  <a:srgbClr val="000000"/>
                </a:solidFill>
                <a:latin typeface="Monotype Corsiva" pitchFamily="66" charset="0"/>
              </a:rPr>
              <a:t>KeV</a:t>
            </a:r>
            <a:endParaRPr lang="en-GB" sz="3600" b="1" dirty="0">
              <a:solidFill>
                <a:srgbClr val="000000"/>
              </a:solidFill>
              <a:latin typeface="Monotype Corsiva" pitchFamily="66" charset="0"/>
            </a:endParaRPr>
          </a:p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endParaRPr lang="en-GB" sz="3600" b="1" dirty="0">
              <a:solidFill>
                <a:srgbClr val="000000"/>
              </a:solidFill>
              <a:latin typeface="Monotype Corsiva" pitchFamily="66" charset="0"/>
            </a:endParaRPr>
          </a:p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3600" b="1" dirty="0">
                <a:solidFill>
                  <a:srgbClr val="000000"/>
                </a:solidFill>
                <a:latin typeface="Monotype Corsiva" pitchFamily="66" charset="0"/>
              </a:rPr>
              <a:t>Thomson: 5-30 </a:t>
            </a:r>
            <a:r>
              <a:rPr lang="en-GB" sz="3600" b="1" dirty="0" err="1">
                <a:solidFill>
                  <a:srgbClr val="000000"/>
                </a:solidFill>
                <a:latin typeface="Monotype Corsiva" pitchFamily="66" charset="0"/>
              </a:rPr>
              <a:t>keV</a:t>
            </a:r>
            <a:endParaRPr lang="en-GB" sz="36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457200" y="4267200"/>
            <a:ext cx="38433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B. Paul (RRI)</a:t>
            </a:r>
          </a:p>
          <a:p>
            <a:r>
              <a:rPr lang="en-US"/>
              <a:t>S. Vadawale (PRL)</a:t>
            </a:r>
          </a:p>
          <a:p>
            <a:r>
              <a:rPr lang="en-US"/>
              <a:t>S. Seetha, P. Sreekumar (ISAC)</a:t>
            </a:r>
          </a:p>
          <a:p>
            <a:r>
              <a:rPr lang="en-US"/>
              <a:t>D. Bhattacharya (IUCAA)</a:t>
            </a:r>
          </a:p>
          <a:p>
            <a:r>
              <a:rPr lang="en-US"/>
              <a:t>R. Cowsik (St. Luis, U. Washington)</a:t>
            </a:r>
          </a:p>
          <a:p>
            <a:endParaRPr lang="en-US"/>
          </a:p>
          <a:p>
            <a:r>
              <a:rPr lang="en-US"/>
              <a:t>P. V. Rishin (RRI)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5" descr="Dsc00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1838325"/>
            <a:ext cx="66357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9375" y="2460625"/>
          <a:ext cx="3673475" cy="2547938"/>
        </p:xfrm>
        <a:graphic>
          <a:graphicData uri="http://schemas.openxmlformats.org/presentationml/2006/ole">
            <p:oleObj spid="_x0000_s1026" name="SmartDraw" r:id="rId4" imgW="5653800" imgH="3919680" progId="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5600" y="307975"/>
            <a:ext cx="8501063" cy="2913063"/>
            <a:chOff x="1470" y="253"/>
            <a:chExt cx="3379" cy="2024"/>
          </a:xfrm>
        </p:grpSpPr>
        <p:sp>
          <p:nvSpPr>
            <p:cNvPr id="1029" name="AutoShape 7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1031" name="AutoShape 9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1033" name="AutoShape 11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" name="AutoShape 12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Test Setup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Resolution Spectroscopic Survey</a:t>
            </a:r>
            <a:br>
              <a:rPr lang="en-US" sz="3600" dirty="0" smtClean="0"/>
            </a:br>
            <a:r>
              <a:rPr lang="en-US" sz="3600" dirty="0" smtClean="0"/>
              <a:t>(Dark Universe)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752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30-50% as warm hot intergalactic medium (WHIM) 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-10</a:t>
            </a:r>
            <a:r>
              <a:rPr lang="en-US" sz="2800" baseline="30000" dirty="0" smtClean="0"/>
              <a:t>7</a:t>
            </a:r>
            <a:r>
              <a:rPr lang="en-US" sz="2800" dirty="0" smtClean="0"/>
              <a:t> K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OVII-OVIII emission lines </a:t>
            </a:r>
            <a:r>
              <a:rPr lang="en-US" sz="2800" dirty="0" smtClean="0">
                <a:sym typeface="Wingdings" pitchFamily="2" charset="2"/>
              </a:rPr>
              <a:t> 10-100 over-density regions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Outskirts of rich galaxy clusters </a:t>
            </a:r>
            <a:r>
              <a:rPr lang="en-US" sz="28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err="1" smtClean="0">
                <a:sym typeface="Wingdings" pitchFamily="2" charset="2"/>
              </a:rPr>
              <a:t>Ohashi</a:t>
            </a:r>
            <a:r>
              <a:rPr lang="en-US" sz="2400" dirty="0" smtClean="0">
                <a:sym typeface="Wingdings" pitchFamily="2" charset="2"/>
              </a:rPr>
              <a:t> et al. </a:t>
            </a:r>
            <a:r>
              <a:rPr lang="en-US" sz="2400" dirty="0" err="1" smtClean="0">
                <a:sym typeface="Wingdings" pitchFamily="2" charset="2"/>
              </a:rPr>
              <a:t>Suto</a:t>
            </a:r>
            <a:r>
              <a:rPr lang="en-US" sz="2400" dirty="0" smtClean="0">
                <a:sym typeface="Wingdings" pitchFamily="2" charset="2"/>
              </a:rPr>
              <a:t> et al. )</a:t>
            </a:r>
            <a:endParaRPr lang="en-US" sz="2400" dirty="0"/>
          </a:p>
        </p:txBody>
      </p:sp>
      <p:pic>
        <p:nvPicPr>
          <p:cNvPr id="5" name="Picture 4" descr="dio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00200"/>
            <a:ext cx="5522976" cy="2660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5600" y="307975"/>
            <a:ext cx="8501063" cy="2913063"/>
            <a:chOff x="1470" y="253"/>
            <a:chExt cx="3379" cy="2024"/>
          </a:xfrm>
        </p:grpSpPr>
        <p:sp>
          <p:nvSpPr>
            <p:cNvPr id="6157" name="AutoShape 5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6159" name="AutoShape 7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6161" name="AutoShape 9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2" name="AutoShape 10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Polarised X-ray Source</a:t>
                  </a:r>
                </a:p>
              </p:txBody>
            </p:sp>
          </p:grpSp>
        </p:grpSp>
      </p:grpSp>
      <p:sp>
        <p:nvSpPr>
          <p:cNvPr id="6147" name="Line 12"/>
          <p:cNvSpPr>
            <a:spLocks noChangeShapeType="1"/>
          </p:cNvSpPr>
          <p:nvPr/>
        </p:nvSpPr>
        <p:spPr bwMode="auto">
          <a:xfrm>
            <a:off x="1738313" y="2598738"/>
            <a:ext cx="0" cy="311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8" name="Line 13"/>
          <p:cNvSpPr>
            <a:spLocks noChangeShapeType="1"/>
          </p:cNvSpPr>
          <p:nvPr/>
        </p:nvSpPr>
        <p:spPr bwMode="auto">
          <a:xfrm flipH="1">
            <a:off x="1738313" y="5710238"/>
            <a:ext cx="483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9" name="Text Box 14"/>
          <p:cNvSpPr txBox="1">
            <a:spLocks noChangeArrowheads="1"/>
          </p:cNvSpPr>
          <p:nvPr/>
        </p:nvSpPr>
        <p:spPr bwMode="auto">
          <a:xfrm>
            <a:off x="3244850" y="5619750"/>
            <a:ext cx="1425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Energy (keV)</a:t>
            </a:r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 rot="-5400000">
            <a:off x="704056" y="3790157"/>
            <a:ext cx="917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Log (N)</a:t>
            </a:r>
          </a:p>
        </p:txBody>
      </p:sp>
      <p:sp>
        <p:nvSpPr>
          <p:cNvPr id="6151" name="Freeform 16"/>
          <p:cNvSpPr>
            <a:spLocks/>
          </p:cNvSpPr>
          <p:nvPr/>
        </p:nvSpPr>
        <p:spPr bwMode="auto">
          <a:xfrm>
            <a:off x="1876425" y="1943100"/>
            <a:ext cx="3870325" cy="3559175"/>
          </a:xfrm>
          <a:custGeom>
            <a:avLst/>
            <a:gdLst>
              <a:gd name="T0" fmla="*/ 0 w 2688"/>
              <a:gd name="T1" fmla="*/ 2147483647 h 2472"/>
              <a:gd name="T2" fmla="*/ 2147483647 w 2688"/>
              <a:gd name="T3" fmla="*/ 2147483647 h 2472"/>
              <a:gd name="T4" fmla="*/ 2147483647 w 2688"/>
              <a:gd name="T5" fmla="*/ 2147483647 h 2472"/>
              <a:gd name="T6" fmla="*/ 2147483647 w 2688"/>
              <a:gd name="T7" fmla="*/ 2147483647 h 2472"/>
              <a:gd name="T8" fmla="*/ 2147483647 w 2688"/>
              <a:gd name="T9" fmla="*/ 2147483647 h 2472"/>
              <a:gd name="T10" fmla="*/ 2147483647 w 2688"/>
              <a:gd name="T11" fmla="*/ 2147483647 h 2472"/>
              <a:gd name="T12" fmla="*/ 2147483647 w 2688"/>
              <a:gd name="T13" fmla="*/ 2147483647 h 2472"/>
              <a:gd name="T14" fmla="*/ 2147483647 w 2688"/>
              <a:gd name="T15" fmla="*/ 2147483647 h 2472"/>
              <a:gd name="T16" fmla="*/ 2147483647 w 2688"/>
              <a:gd name="T17" fmla="*/ 2147483647 h 2472"/>
              <a:gd name="T18" fmla="*/ 2147483647 w 2688"/>
              <a:gd name="T19" fmla="*/ 2147483647 h 24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8"/>
              <a:gd name="T31" fmla="*/ 0 h 2472"/>
              <a:gd name="T32" fmla="*/ 2688 w 2688"/>
              <a:gd name="T33" fmla="*/ 2472 h 24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8" h="2472">
                <a:moveTo>
                  <a:pt x="0" y="648"/>
                </a:moveTo>
                <a:cubicBezTo>
                  <a:pt x="172" y="748"/>
                  <a:pt x="344" y="848"/>
                  <a:pt x="432" y="744"/>
                </a:cubicBezTo>
                <a:cubicBezTo>
                  <a:pt x="520" y="640"/>
                  <a:pt x="496" y="8"/>
                  <a:pt x="528" y="24"/>
                </a:cubicBezTo>
                <a:cubicBezTo>
                  <a:pt x="560" y="40"/>
                  <a:pt x="528" y="664"/>
                  <a:pt x="624" y="840"/>
                </a:cubicBezTo>
                <a:cubicBezTo>
                  <a:pt x="720" y="1016"/>
                  <a:pt x="1016" y="1216"/>
                  <a:pt x="1104" y="1080"/>
                </a:cubicBezTo>
                <a:cubicBezTo>
                  <a:pt x="1192" y="944"/>
                  <a:pt x="1112" y="0"/>
                  <a:pt x="1152" y="24"/>
                </a:cubicBezTo>
                <a:cubicBezTo>
                  <a:pt x="1192" y="48"/>
                  <a:pt x="1216" y="976"/>
                  <a:pt x="1344" y="1224"/>
                </a:cubicBezTo>
                <a:cubicBezTo>
                  <a:pt x="1472" y="1472"/>
                  <a:pt x="1744" y="1384"/>
                  <a:pt x="1920" y="1512"/>
                </a:cubicBezTo>
                <a:cubicBezTo>
                  <a:pt x="2096" y="1640"/>
                  <a:pt x="2272" y="1832"/>
                  <a:pt x="2400" y="1992"/>
                </a:cubicBezTo>
                <a:cubicBezTo>
                  <a:pt x="2528" y="2152"/>
                  <a:pt x="2632" y="2368"/>
                  <a:pt x="2688" y="24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2" name="Freeform 21"/>
          <p:cNvSpPr>
            <a:spLocks/>
          </p:cNvSpPr>
          <p:nvPr/>
        </p:nvSpPr>
        <p:spPr bwMode="auto">
          <a:xfrm>
            <a:off x="4986338" y="3359150"/>
            <a:ext cx="898525" cy="2212975"/>
          </a:xfrm>
          <a:custGeom>
            <a:avLst/>
            <a:gdLst>
              <a:gd name="T0" fmla="*/ 0 w 336"/>
              <a:gd name="T1" fmla="*/ 2147483647 h 1104"/>
              <a:gd name="T2" fmla="*/ 2147483647 w 336"/>
              <a:gd name="T3" fmla="*/ 0 h 1104"/>
              <a:gd name="T4" fmla="*/ 0 60000 65536"/>
              <a:gd name="T5" fmla="*/ 0 60000 65536"/>
              <a:gd name="T6" fmla="*/ 0 w 336"/>
              <a:gd name="T7" fmla="*/ 0 h 1104"/>
              <a:gd name="T8" fmla="*/ 336 w 336"/>
              <a:gd name="T9" fmla="*/ 1104 h 1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1104">
                <a:moveTo>
                  <a:pt x="0" y="1104"/>
                </a:moveTo>
                <a:cubicBezTo>
                  <a:pt x="64" y="664"/>
                  <a:pt x="128" y="224"/>
                  <a:pt x="3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3" name="Line 22"/>
          <p:cNvSpPr>
            <a:spLocks noChangeShapeType="1"/>
          </p:cNvSpPr>
          <p:nvPr/>
        </p:nvSpPr>
        <p:spPr bwMode="auto">
          <a:xfrm>
            <a:off x="4986338" y="5364163"/>
            <a:ext cx="207962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4" name="Line 23"/>
          <p:cNvSpPr>
            <a:spLocks noChangeShapeType="1"/>
          </p:cNvSpPr>
          <p:nvPr/>
        </p:nvSpPr>
        <p:spPr bwMode="auto">
          <a:xfrm>
            <a:off x="5056188" y="5226050"/>
            <a:ext cx="27622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5" name="Line 24"/>
          <p:cNvSpPr>
            <a:spLocks noChangeShapeType="1"/>
          </p:cNvSpPr>
          <p:nvPr/>
        </p:nvSpPr>
        <p:spPr bwMode="auto">
          <a:xfrm>
            <a:off x="5124450" y="5087938"/>
            <a:ext cx="34607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6" name="Line 25"/>
          <p:cNvSpPr>
            <a:spLocks noChangeShapeType="1"/>
          </p:cNvSpPr>
          <p:nvPr/>
        </p:nvSpPr>
        <p:spPr bwMode="auto">
          <a:xfrm>
            <a:off x="5124450" y="4811713"/>
            <a:ext cx="48418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5600" y="307975"/>
            <a:ext cx="8501063" cy="2913063"/>
            <a:chOff x="1470" y="253"/>
            <a:chExt cx="3379" cy="2024"/>
          </a:xfrm>
        </p:grpSpPr>
        <p:sp>
          <p:nvSpPr>
            <p:cNvPr id="7174" name="AutoShape 5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7176" name="AutoShape 7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7178" name="AutoShape 9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9" name="AutoShape 10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Test Results</a:t>
                  </a:r>
                </a:p>
              </p:txBody>
            </p:sp>
          </p:grpSp>
        </p:grpSp>
      </p:grpSp>
      <p:pic>
        <p:nvPicPr>
          <p:cNvPr id="97294" name="Picture 14" descr="efold_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1217613"/>
            <a:ext cx="75311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5" name="Picture 15" descr="efold_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1257300"/>
            <a:ext cx="75311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6" name="Picture 16" descr="efs_mar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88" y="776288"/>
            <a:ext cx="8062912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3713" y="179388"/>
            <a:ext cx="8502650" cy="2914650"/>
            <a:chOff x="1470" y="253"/>
            <a:chExt cx="3379" cy="2024"/>
          </a:xfrm>
        </p:grpSpPr>
        <p:sp>
          <p:nvSpPr>
            <p:cNvPr id="8202" name="AutoShape 3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8204" name="AutoShape 5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AutoShape 7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6" cy="2021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6" name="Picture 5" descr="polarimeter_confi"/>
          <p:cNvPicPr>
            <a:picLocks noChangeAspect="1" noChangeArrowheads="1"/>
          </p:cNvPicPr>
          <p:nvPr/>
        </p:nvPicPr>
        <p:blipFill>
          <a:blip r:embed="rId3" cstate="print"/>
          <a:srcRect l="9859" t="1515" r="8685" b="6313"/>
          <a:stretch>
            <a:fillRect/>
          </a:stretch>
        </p:blipFill>
        <p:spPr bwMode="auto">
          <a:xfrm>
            <a:off x="1143000" y="76200"/>
            <a:ext cx="629871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713" y="179388"/>
            <a:ext cx="8502650" cy="2914650"/>
            <a:chOff x="1470" y="253"/>
            <a:chExt cx="3379" cy="2024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9222" name="AutoShape 6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9224" name="AutoShape 8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5" name="AutoShape 9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Design</a:t>
                  </a:r>
                </a:p>
              </p:txBody>
            </p:sp>
          </p:grpSp>
        </p:grpSp>
      </p:grpSp>
      <p:pic>
        <p:nvPicPr>
          <p:cNvPr id="9219" name="Picture 16" descr="tpdetector_view2"/>
          <p:cNvPicPr>
            <a:picLocks noChangeAspect="1" noChangeArrowheads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217488" y="733425"/>
            <a:ext cx="8574087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713" y="179388"/>
            <a:ext cx="8502650" cy="2914650"/>
            <a:chOff x="1470" y="253"/>
            <a:chExt cx="3379" cy="2024"/>
          </a:xfrm>
        </p:grpSpPr>
        <p:sp>
          <p:nvSpPr>
            <p:cNvPr id="10247" name="AutoShape 4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10249" name="AutoShape 6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10251" name="AutoShape 8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2" name="AutoShape 9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Design Simulations</a:t>
                  </a:r>
                </a:p>
              </p:txBody>
            </p:sp>
          </p:grpSp>
        </p:grpSp>
      </p:grpSp>
      <p:pic>
        <p:nvPicPr>
          <p:cNvPr id="10243" name="Picture 12" descr="pol_disc_4ppc-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41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2" descr="pol_cone_4ppc-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94150"/>
            <a:ext cx="441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0" descr="pol_pyramid_4ppc-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441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5" descr="pol_cone_cyllinder-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962400"/>
            <a:ext cx="441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4750" y="2184400"/>
            <a:ext cx="1590675" cy="1036638"/>
            <a:chOff x="1687" y="1405"/>
            <a:chExt cx="1736" cy="1192"/>
          </a:xfrm>
        </p:grpSpPr>
        <p:sp>
          <p:nvSpPr>
            <p:cNvPr id="2094" name="AutoShape 5"/>
            <p:cNvSpPr>
              <a:spLocks noChangeArrowheads="1"/>
            </p:cNvSpPr>
            <p:nvPr/>
          </p:nvSpPr>
          <p:spPr bwMode="auto">
            <a:xfrm>
              <a:off x="1687" y="1765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Oval 6"/>
            <p:cNvSpPr>
              <a:spLocks noChangeArrowheads="1"/>
            </p:cNvSpPr>
            <p:nvPr/>
          </p:nvSpPr>
          <p:spPr bwMode="auto">
            <a:xfrm>
              <a:off x="1759" y="1813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AutoShape 7"/>
            <p:cNvSpPr>
              <a:spLocks noChangeArrowheads="1"/>
            </p:cNvSpPr>
            <p:nvPr/>
          </p:nvSpPr>
          <p:spPr bwMode="auto">
            <a:xfrm>
              <a:off x="2015" y="1925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Oval 8"/>
            <p:cNvSpPr>
              <a:spLocks noChangeArrowheads="1"/>
            </p:cNvSpPr>
            <p:nvPr/>
          </p:nvSpPr>
          <p:spPr bwMode="auto">
            <a:xfrm>
              <a:off x="2087" y="1973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AutoShape 9"/>
            <p:cNvSpPr>
              <a:spLocks noChangeArrowheads="1"/>
            </p:cNvSpPr>
            <p:nvPr/>
          </p:nvSpPr>
          <p:spPr bwMode="auto">
            <a:xfrm>
              <a:off x="2007" y="1581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Oval 10"/>
            <p:cNvSpPr>
              <a:spLocks noChangeArrowheads="1"/>
            </p:cNvSpPr>
            <p:nvPr/>
          </p:nvSpPr>
          <p:spPr bwMode="auto">
            <a:xfrm>
              <a:off x="2079" y="1629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AutoShape 11"/>
            <p:cNvSpPr>
              <a:spLocks noChangeArrowheads="1"/>
            </p:cNvSpPr>
            <p:nvPr/>
          </p:nvSpPr>
          <p:spPr bwMode="auto">
            <a:xfrm>
              <a:off x="2335" y="1749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Oval 12"/>
            <p:cNvSpPr>
              <a:spLocks noChangeArrowheads="1"/>
            </p:cNvSpPr>
            <p:nvPr/>
          </p:nvSpPr>
          <p:spPr bwMode="auto">
            <a:xfrm>
              <a:off x="2407" y="1797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" name="AutoShape 13"/>
            <p:cNvSpPr>
              <a:spLocks noChangeArrowheads="1"/>
            </p:cNvSpPr>
            <p:nvPr/>
          </p:nvSpPr>
          <p:spPr bwMode="auto">
            <a:xfrm>
              <a:off x="2335" y="1405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3" name="Oval 14"/>
            <p:cNvSpPr>
              <a:spLocks noChangeArrowheads="1"/>
            </p:cNvSpPr>
            <p:nvPr/>
          </p:nvSpPr>
          <p:spPr bwMode="auto">
            <a:xfrm>
              <a:off x="2407" y="1453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4" name="AutoShape 15"/>
            <p:cNvSpPr>
              <a:spLocks noChangeArrowheads="1"/>
            </p:cNvSpPr>
            <p:nvPr/>
          </p:nvSpPr>
          <p:spPr bwMode="auto">
            <a:xfrm>
              <a:off x="1687" y="1429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5" name="Oval 16"/>
            <p:cNvSpPr>
              <a:spLocks noChangeArrowheads="1"/>
            </p:cNvSpPr>
            <p:nvPr/>
          </p:nvSpPr>
          <p:spPr bwMode="auto">
            <a:xfrm>
              <a:off x="1759" y="1477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6" name="AutoShape 17"/>
            <p:cNvSpPr>
              <a:spLocks noChangeArrowheads="1"/>
            </p:cNvSpPr>
            <p:nvPr/>
          </p:nvSpPr>
          <p:spPr bwMode="auto">
            <a:xfrm>
              <a:off x="1687" y="2101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7" name="Oval 18"/>
            <p:cNvSpPr>
              <a:spLocks noChangeArrowheads="1"/>
            </p:cNvSpPr>
            <p:nvPr/>
          </p:nvSpPr>
          <p:spPr bwMode="auto">
            <a:xfrm>
              <a:off x="1759" y="2149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AutoShape 19"/>
            <p:cNvSpPr>
              <a:spLocks noChangeArrowheads="1"/>
            </p:cNvSpPr>
            <p:nvPr/>
          </p:nvSpPr>
          <p:spPr bwMode="auto">
            <a:xfrm>
              <a:off x="2647" y="1573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" name="Oval 20"/>
            <p:cNvSpPr>
              <a:spLocks noChangeArrowheads="1"/>
            </p:cNvSpPr>
            <p:nvPr/>
          </p:nvSpPr>
          <p:spPr bwMode="auto">
            <a:xfrm>
              <a:off x="2719" y="1621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" name="AutoShape 21"/>
            <p:cNvSpPr>
              <a:spLocks noChangeArrowheads="1"/>
            </p:cNvSpPr>
            <p:nvPr/>
          </p:nvSpPr>
          <p:spPr bwMode="auto">
            <a:xfrm>
              <a:off x="2335" y="2093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1" name="Oval 22"/>
            <p:cNvSpPr>
              <a:spLocks noChangeArrowheads="1"/>
            </p:cNvSpPr>
            <p:nvPr/>
          </p:nvSpPr>
          <p:spPr bwMode="auto">
            <a:xfrm>
              <a:off x="2407" y="2141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2" name="AutoShape 23"/>
            <p:cNvSpPr>
              <a:spLocks noChangeArrowheads="1"/>
            </p:cNvSpPr>
            <p:nvPr/>
          </p:nvSpPr>
          <p:spPr bwMode="auto">
            <a:xfrm>
              <a:off x="2647" y="1909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3" name="Oval 24"/>
            <p:cNvSpPr>
              <a:spLocks noChangeArrowheads="1"/>
            </p:cNvSpPr>
            <p:nvPr/>
          </p:nvSpPr>
          <p:spPr bwMode="auto">
            <a:xfrm>
              <a:off x="2719" y="1957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4" name="AutoShape 25"/>
            <p:cNvSpPr>
              <a:spLocks noChangeArrowheads="1"/>
            </p:cNvSpPr>
            <p:nvPr/>
          </p:nvSpPr>
          <p:spPr bwMode="auto">
            <a:xfrm>
              <a:off x="2975" y="1741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5" name="Oval 26"/>
            <p:cNvSpPr>
              <a:spLocks noChangeArrowheads="1"/>
            </p:cNvSpPr>
            <p:nvPr/>
          </p:nvSpPr>
          <p:spPr bwMode="auto">
            <a:xfrm>
              <a:off x="3047" y="1789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6" name="AutoShape 27"/>
            <p:cNvSpPr>
              <a:spLocks noChangeArrowheads="1"/>
            </p:cNvSpPr>
            <p:nvPr/>
          </p:nvSpPr>
          <p:spPr bwMode="auto">
            <a:xfrm>
              <a:off x="2991" y="1429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Oval 28"/>
            <p:cNvSpPr>
              <a:spLocks noChangeArrowheads="1"/>
            </p:cNvSpPr>
            <p:nvPr/>
          </p:nvSpPr>
          <p:spPr bwMode="auto">
            <a:xfrm>
              <a:off x="3063" y="1477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AutoShape 29"/>
            <p:cNvSpPr>
              <a:spLocks noChangeArrowheads="1"/>
            </p:cNvSpPr>
            <p:nvPr/>
          </p:nvSpPr>
          <p:spPr bwMode="auto">
            <a:xfrm>
              <a:off x="2647" y="2245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Oval 30"/>
            <p:cNvSpPr>
              <a:spLocks noChangeArrowheads="1"/>
            </p:cNvSpPr>
            <p:nvPr/>
          </p:nvSpPr>
          <p:spPr bwMode="auto">
            <a:xfrm>
              <a:off x="2719" y="2293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AutoShape 31"/>
            <p:cNvSpPr>
              <a:spLocks noChangeArrowheads="1"/>
            </p:cNvSpPr>
            <p:nvPr/>
          </p:nvSpPr>
          <p:spPr bwMode="auto">
            <a:xfrm>
              <a:off x="2975" y="2069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" name="Oval 32"/>
            <p:cNvSpPr>
              <a:spLocks noChangeArrowheads="1"/>
            </p:cNvSpPr>
            <p:nvPr/>
          </p:nvSpPr>
          <p:spPr bwMode="auto">
            <a:xfrm>
              <a:off x="3047" y="2117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" name="AutoShape 33"/>
            <p:cNvSpPr>
              <a:spLocks noChangeArrowheads="1"/>
            </p:cNvSpPr>
            <p:nvPr/>
          </p:nvSpPr>
          <p:spPr bwMode="auto">
            <a:xfrm>
              <a:off x="2015" y="2261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3" name="Oval 34"/>
            <p:cNvSpPr>
              <a:spLocks noChangeArrowheads="1"/>
            </p:cNvSpPr>
            <p:nvPr/>
          </p:nvSpPr>
          <p:spPr bwMode="auto">
            <a:xfrm>
              <a:off x="2087" y="2309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2" name="Text Box 35"/>
          <p:cNvSpPr txBox="1">
            <a:spLocks noChangeArrowheads="1"/>
          </p:cNvSpPr>
          <p:nvPr/>
        </p:nvSpPr>
        <p:spPr bwMode="auto">
          <a:xfrm>
            <a:off x="1728788" y="2530475"/>
            <a:ext cx="550862" cy="28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1300">
                <a:latin typeface="Tahoma" pitchFamily="34" charset="0"/>
              </a:rPr>
              <a:t>Front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185863" y="3429000"/>
            <a:ext cx="1657350" cy="1036638"/>
            <a:chOff x="3664" y="1432"/>
            <a:chExt cx="1688" cy="1168"/>
          </a:xfrm>
        </p:grpSpPr>
        <p:sp>
          <p:nvSpPr>
            <p:cNvPr id="2064" name="AutoShape 37"/>
            <p:cNvSpPr>
              <a:spLocks noChangeArrowheads="1"/>
            </p:cNvSpPr>
            <p:nvPr/>
          </p:nvSpPr>
          <p:spPr bwMode="auto">
            <a:xfrm>
              <a:off x="3664" y="1440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Oval 38"/>
            <p:cNvSpPr>
              <a:spLocks noChangeArrowheads="1"/>
            </p:cNvSpPr>
            <p:nvPr/>
          </p:nvSpPr>
          <p:spPr bwMode="auto">
            <a:xfrm>
              <a:off x="3712" y="1440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AutoShape 39"/>
            <p:cNvSpPr>
              <a:spLocks noChangeArrowheads="1"/>
            </p:cNvSpPr>
            <p:nvPr/>
          </p:nvSpPr>
          <p:spPr bwMode="auto">
            <a:xfrm>
              <a:off x="3672" y="1776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Oval 40"/>
            <p:cNvSpPr>
              <a:spLocks noChangeArrowheads="1"/>
            </p:cNvSpPr>
            <p:nvPr/>
          </p:nvSpPr>
          <p:spPr bwMode="auto">
            <a:xfrm>
              <a:off x="3720" y="1776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AutoShape 41"/>
            <p:cNvSpPr>
              <a:spLocks noChangeArrowheads="1"/>
            </p:cNvSpPr>
            <p:nvPr/>
          </p:nvSpPr>
          <p:spPr bwMode="auto">
            <a:xfrm>
              <a:off x="3664" y="2112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Oval 42"/>
            <p:cNvSpPr>
              <a:spLocks noChangeArrowheads="1"/>
            </p:cNvSpPr>
            <p:nvPr/>
          </p:nvSpPr>
          <p:spPr bwMode="auto">
            <a:xfrm>
              <a:off x="3712" y="2112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AutoShape 43"/>
            <p:cNvSpPr>
              <a:spLocks noChangeArrowheads="1"/>
            </p:cNvSpPr>
            <p:nvPr/>
          </p:nvSpPr>
          <p:spPr bwMode="auto">
            <a:xfrm>
              <a:off x="3976" y="1592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44"/>
            <p:cNvSpPr>
              <a:spLocks noChangeArrowheads="1"/>
            </p:cNvSpPr>
            <p:nvPr/>
          </p:nvSpPr>
          <p:spPr bwMode="auto">
            <a:xfrm>
              <a:off x="4024" y="1592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AutoShape 45"/>
            <p:cNvSpPr>
              <a:spLocks noChangeArrowheads="1"/>
            </p:cNvSpPr>
            <p:nvPr/>
          </p:nvSpPr>
          <p:spPr bwMode="auto">
            <a:xfrm>
              <a:off x="3984" y="1928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46"/>
            <p:cNvSpPr>
              <a:spLocks noChangeArrowheads="1"/>
            </p:cNvSpPr>
            <p:nvPr/>
          </p:nvSpPr>
          <p:spPr bwMode="auto">
            <a:xfrm>
              <a:off x="4032" y="1928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AutoShape 47"/>
            <p:cNvSpPr>
              <a:spLocks noChangeArrowheads="1"/>
            </p:cNvSpPr>
            <p:nvPr/>
          </p:nvSpPr>
          <p:spPr bwMode="auto">
            <a:xfrm>
              <a:off x="3976" y="2264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48"/>
            <p:cNvSpPr>
              <a:spLocks noChangeArrowheads="1"/>
            </p:cNvSpPr>
            <p:nvPr/>
          </p:nvSpPr>
          <p:spPr bwMode="auto">
            <a:xfrm>
              <a:off x="4024" y="2264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AutoShape 49"/>
            <p:cNvSpPr>
              <a:spLocks noChangeArrowheads="1"/>
            </p:cNvSpPr>
            <p:nvPr/>
          </p:nvSpPr>
          <p:spPr bwMode="auto">
            <a:xfrm>
              <a:off x="4288" y="1440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50"/>
            <p:cNvSpPr>
              <a:spLocks noChangeArrowheads="1"/>
            </p:cNvSpPr>
            <p:nvPr/>
          </p:nvSpPr>
          <p:spPr bwMode="auto">
            <a:xfrm>
              <a:off x="4336" y="1440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AutoShape 51"/>
            <p:cNvSpPr>
              <a:spLocks noChangeArrowheads="1"/>
            </p:cNvSpPr>
            <p:nvPr/>
          </p:nvSpPr>
          <p:spPr bwMode="auto">
            <a:xfrm>
              <a:off x="4296" y="1776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Oval 52"/>
            <p:cNvSpPr>
              <a:spLocks noChangeArrowheads="1"/>
            </p:cNvSpPr>
            <p:nvPr/>
          </p:nvSpPr>
          <p:spPr bwMode="auto">
            <a:xfrm>
              <a:off x="4344" y="1776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AutoShape 53"/>
            <p:cNvSpPr>
              <a:spLocks noChangeArrowheads="1"/>
            </p:cNvSpPr>
            <p:nvPr/>
          </p:nvSpPr>
          <p:spPr bwMode="auto">
            <a:xfrm>
              <a:off x="4288" y="2112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Oval 54"/>
            <p:cNvSpPr>
              <a:spLocks noChangeArrowheads="1"/>
            </p:cNvSpPr>
            <p:nvPr/>
          </p:nvSpPr>
          <p:spPr bwMode="auto">
            <a:xfrm>
              <a:off x="4336" y="2112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AutoShape 55"/>
            <p:cNvSpPr>
              <a:spLocks noChangeArrowheads="1"/>
            </p:cNvSpPr>
            <p:nvPr/>
          </p:nvSpPr>
          <p:spPr bwMode="auto">
            <a:xfrm>
              <a:off x="4600" y="1584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Oval 56"/>
            <p:cNvSpPr>
              <a:spLocks noChangeArrowheads="1"/>
            </p:cNvSpPr>
            <p:nvPr/>
          </p:nvSpPr>
          <p:spPr bwMode="auto">
            <a:xfrm>
              <a:off x="4648" y="1584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AutoShape 57"/>
            <p:cNvSpPr>
              <a:spLocks noChangeArrowheads="1"/>
            </p:cNvSpPr>
            <p:nvPr/>
          </p:nvSpPr>
          <p:spPr bwMode="auto">
            <a:xfrm>
              <a:off x="4608" y="1920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5" name="Oval 58"/>
            <p:cNvSpPr>
              <a:spLocks noChangeArrowheads="1"/>
            </p:cNvSpPr>
            <p:nvPr/>
          </p:nvSpPr>
          <p:spPr bwMode="auto">
            <a:xfrm>
              <a:off x="4656" y="1920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AutoShape 59"/>
            <p:cNvSpPr>
              <a:spLocks noChangeArrowheads="1"/>
            </p:cNvSpPr>
            <p:nvPr/>
          </p:nvSpPr>
          <p:spPr bwMode="auto">
            <a:xfrm>
              <a:off x="4600" y="2256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Oval 60"/>
            <p:cNvSpPr>
              <a:spLocks noChangeArrowheads="1"/>
            </p:cNvSpPr>
            <p:nvPr/>
          </p:nvSpPr>
          <p:spPr bwMode="auto">
            <a:xfrm>
              <a:off x="4648" y="2256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AutoShape 61"/>
            <p:cNvSpPr>
              <a:spLocks noChangeArrowheads="1"/>
            </p:cNvSpPr>
            <p:nvPr/>
          </p:nvSpPr>
          <p:spPr bwMode="auto">
            <a:xfrm>
              <a:off x="4912" y="1432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Oval 62"/>
            <p:cNvSpPr>
              <a:spLocks noChangeArrowheads="1"/>
            </p:cNvSpPr>
            <p:nvPr/>
          </p:nvSpPr>
          <p:spPr bwMode="auto">
            <a:xfrm>
              <a:off x="4960" y="1432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AutoShape 63"/>
            <p:cNvSpPr>
              <a:spLocks noChangeArrowheads="1"/>
            </p:cNvSpPr>
            <p:nvPr/>
          </p:nvSpPr>
          <p:spPr bwMode="auto">
            <a:xfrm>
              <a:off x="4920" y="1768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Oval 64"/>
            <p:cNvSpPr>
              <a:spLocks noChangeArrowheads="1"/>
            </p:cNvSpPr>
            <p:nvPr/>
          </p:nvSpPr>
          <p:spPr bwMode="auto">
            <a:xfrm>
              <a:off x="4968" y="1768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AutoShape 65"/>
            <p:cNvSpPr>
              <a:spLocks noChangeArrowheads="1"/>
            </p:cNvSpPr>
            <p:nvPr/>
          </p:nvSpPr>
          <p:spPr bwMode="auto">
            <a:xfrm>
              <a:off x="4912" y="2104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3" name="Oval 66"/>
            <p:cNvSpPr>
              <a:spLocks noChangeArrowheads="1"/>
            </p:cNvSpPr>
            <p:nvPr/>
          </p:nvSpPr>
          <p:spPr bwMode="auto">
            <a:xfrm>
              <a:off x="4960" y="2104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4" name="Text Box 67"/>
          <p:cNvSpPr txBox="1">
            <a:spLocks noChangeArrowheads="1"/>
          </p:cNvSpPr>
          <p:nvPr/>
        </p:nvSpPr>
        <p:spPr bwMode="auto">
          <a:xfrm>
            <a:off x="1738313" y="3775075"/>
            <a:ext cx="514350" cy="28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1300">
                <a:latin typeface="Tahoma" pitchFamily="34" charset="0"/>
              </a:rPr>
              <a:t>Back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884863" y="1908175"/>
          <a:ext cx="3111500" cy="2786063"/>
        </p:xfrm>
        <a:graphic>
          <a:graphicData uri="http://schemas.openxmlformats.org/presentationml/2006/ole">
            <p:oleObj spid="_x0000_s2050" name="Bitmap Image" r:id="rId3" imgW="7590476" imgH="6800000" progId="PBrush">
              <p:embed/>
            </p:oleObj>
          </a:graphicData>
        </a:graphic>
      </p:graphicFrame>
      <p:pic>
        <p:nvPicPr>
          <p:cNvPr id="2055" name="Picture 69" descr="DSC085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2913" y="1978025"/>
            <a:ext cx="27638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5363" y="4259263"/>
            <a:ext cx="168751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55600" y="307975"/>
            <a:ext cx="8501063" cy="2913063"/>
            <a:chOff x="1470" y="253"/>
            <a:chExt cx="3379" cy="2024"/>
          </a:xfrm>
        </p:grpSpPr>
        <p:sp>
          <p:nvSpPr>
            <p:cNvPr id="2058" name="AutoShape 72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73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2060" name="AutoShape 74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75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2062" name="AutoShape 76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" name="AutoShape 77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Collimators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7888" y="1905000"/>
            <a:ext cx="7351712" cy="6154738"/>
            <a:chOff x="315" y="1121"/>
            <a:chExt cx="5105" cy="4275"/>
          </a:xfrm>
        </p:grpSpPr>
        <p:sp>
          <p:nvSpPr>
            <p:cNvPr id="11274" name="AutoShape 3"/>
            <p:cNvSpPr>
              <a:spLocks noChangeArrowheads="1"/>
            </p:cNvSpPr>
            <p:nvPr/>
          </p:nvSpPr>
          <p:spPr bwMode="auto">
            <a:xfrm>
              <a:off x="1276" y="1344"/>
              <a:ext cx="3765" cy="4052"/>
            </a:xfrm>
            <a:prstGeom prst="roundRect">
              <a:avLst>
                <a:gd name="adj" fmla="val 2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15" y="1121"/>
              <a:ext cx="5105" cy="4274"/>
              <a:chOff x="315" y="1121"/>
              <a:chExt cx="5105" cy="4274"/>
            </a:xfrm>
          </p:grpSpPr>
          <p:sp>
            <p:nvSpPr>
              <p:cNvPr id="11276" name="AutoShape 5"/>
              <p:cNvSpPr>
                <a:spLocks noChangeArrowheads="1"/>
              </p:cNvSpPr>
              <p:nvPr/>
            </p:nvSpPr>
            <p:spPr bwMode="auto">
              <a:xfrm>
                <a:off x="1276" y="1344"/>
                <a:ext cx="3764" cy="4051"/>
              </a:xfrm>
              <a:prstGeom prst="roundRect">
                <a:avLst>
                  <a:gd name="adj" fmla="val 2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15" y="1121"/>
                <a:ext cx="5105" cy="4274"/>
                <a:chOff x="315" y="1121"/>
                <a:chExt cx="5105" cy="4274"/>
              </a:xfrm>
            </p:grpSpPr>
            <p:sp>
              <p:nvSpPr>
                <p:cNvPr id="11278" name="AutoShape 7"/>
                <p:cNvSpPr>
                  <a:spLocks noChangeArrowheads="1"/>
                </p:cNvSpPr>
                <p:nvPr/>
              </p:nvSpPr>
              <p:spPr bwMode="auto">
                <a:xfrm>
                  <a:off x="1276" y="1344"/>
                  <a:ext cx="3764" cy="4051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9" name="AutoShape 8"/>
                <p:cNvSpPr>
                  <a:spLocks noChangeArrowheads="1"/>
                </p:cNvSpPr>
                <p:nvPr/>
              </p:nvSpPr>
              <p:spPr bwMode="auto">
                <a:xfrm>
                  <a:off x="315" y="1121"/>
                  <a:ext cx="5105" cy="2764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142000"/>
                    </a:lnSpc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Minimum Science goal: </a:t>
                  </a:r>
                </a:p>
                <a:p>
                  <a:pPr>
                    <a:lnSpc>
                      <a:spcPct val="142000"/>
                    </a:lnSpc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MDP of 2-3% at 5 sigma level for 1 million sec exposure</a:t>
                  </a:r>
                </a:p>
                <a:p>
                  <a:pPr>
                    <a:lnSpc>
                      <a:spcPct val="142000"/>
                    </a:lnSpc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of a 50 mCrab source.</a:t>
                  </a:r>
                </a:p>
                <a:p>
                  <a:pPr>
                    <a:lnSpc>
                      <a:spcPct val="127000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Potential Sources :50</a:t>
                  </a:r>
                </a:p>
                <a:p>
                  <a:pPr>
                    <a:lnSpc>
                      <a:spcPct val="127000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endParaRPr lang="en-GB" sz="2900">
                    <a:solidFill>
                      <a:srgbClr val="FF0000"/>
                    </a:solidFill>
                    <a:latin typeface="Monotype Corsiva" pitchFamily="66" charset="0"/>
                  </a:endParaRPr>
                </a:p>
                <a:p>
                  <a:pPr>
                    <a:lnSpc>
                      <a:spcPct val="127000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MDP	 (n</a:t>
                  </a:r>
                  <a:r>
                    <a:rPr lang="en-GB" sz="2900">
                      <a:solidFill>
                        <a:srgbClr val="FF0000"/>
                      </a:solidFill>
                      <a:latin typeface="Symbol" pitchFamily="18" charset="2"/>
                    </a:rPr>
                    <a:t></a:t>
                  </a: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)	= (n / </a:t>
                  </a:r>
                  <a:r>
                    <a:rPr lang="en-GB" sz="2900">
                      <a:solidFill>
                        <a:srgbClr val="FF0000"/>
                      </a:solidFill>
                      <a:latin typeface="Symbol" pitchFamily="18" charset="2"/>
                    </a:rPr>
                    <a:t></a:t>
                  </a: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 S)  </a:t>
                  </a:r>
                  <a:r>
                    <a:rPr lang="en-GB" sz="2900">
                      <a:solidFill>
                        <a:srgbClr val="FF0000"/>
                      </a:solidFill>
                      <a:latin typeface="Symbol" pitchFamily="18" charset="2"/>
                    </a:rPr>
                    <a:t></a:t>
                  </a: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(2(S+B)/T) </a:t>
                  </a:r>
                  <a:r>
                    <a:rPr lang="en-GB" sz="2900" baseline="30000">
                      <a:solidFill>
                        <a:srgbClr val="FF0000"/>
                      </a:solidFill>
                      <a:latin typeface="Monotype Corsiva" pitchFamily="66" charset="0"/>
                    </a:rPr>
                    <a:t>1/2</a:t>
                  </a:r>
                </a:p>
                <a:p>
                  <a:pPr>
                    <a:lnSpc>
                      <a:spcPct val="127000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endParaRPr lang="en-GB" sz="2900" baseline="30000">
                    <a:solidFill>
                      <a:srgbClr val="FF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116013" y="387350"/>
            <a:ext cx="7318375" cy="5835650"/>
            <a:chOff x="1276" y="393"/>
            <a:chExt cx="5082" cy="4052"/>
          </a:xfrm>
        </p:grpSpPr>
        <p:sp>
          <p:nvSpPr>
            <p:cNvPr id="11268" name="AutoShape 10"/>
            <p:cNvSpPr>
              <a:spLocks noChangeArrowheads="1"/>
            </p:cNvSpPr>
            <p:nvPr/>
          </p:nvSpPr>
          <p:spPr bwMode="auto">
            <a:xfrm>
              <a:off x="1276" y="393"/>
              <a:ext cx="3765" cy="4052"/>
            </a:xfrm>
            <a:prstGeom prst="roundRect">
              <a:avLst>
                <a:gd name="adj" fmla="val 2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276" y="393"/>
              <a:ext cx="5082" cy="4051"/>
              <a:chOff x="1276" y="393"/>
              <a:chExt cx="5082" cy="4051"/>
            </a:xfrm>
          </p:grpSpPr>
          <p:sp>
            <p:nvSpPr>
              <p:cNvPr id="11270" name="AutoShape 12"/>
              <p:cNvSpPr>
                <a:spLocks noChangeArrowheads="1"/>
              </p:cNvSpPr>
              <p:nvPr/>
            </p:nvSpPr>
            <p:spPr bwMode="auto">
              <a:xfrm>
                <a:off x="1276" y="393"/>
                <a:ext cx="3764" cy="4051"/>
              </a:xfrm>
              <a:prstGeom prst="roundRect">
                <a:avLst>
                  <a:gd name="adj" fmla="val 2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276" y="393"/>
                <a:ext cx="5082" cy="4051"/>
                <a:chOff x="1276" y="393"/>
                <a:chExt cx="5082" cy="4051"/>
              </a:xfrm>
            </p:grpSpPr>
            <p:sp>
              <p:nvSpPr>
                <p:cNvPr id="11272" name="AutoShape 14"/>
                <p:cNvSpPr>
                  <a:spLocks noChangeArrowheads="1"/>
                </p:cNvSpPr>
                <p:nvPr/>
              </p:nvSpPr>
              <p:spPr bwMode="auto">
                <a:xfrm>
                  <a:off x="1276" y="393"/>
                  <a:ext cx="3764" cy="4051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3" name="AutoShape 15"/>
                <p:cNvSpPr>
                  <a:spLocks noChangeArrowheads="1"/>
                </p:cNvSpPr>
                <p:nvPr/>
              </p:nvSpPr>
              <p:spPr bwMode="auto">
                <a:xfrm>
                  <a:off x="1513" y="393"/>
                  <a:ext cx="4845" cy="825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142000"/>
                    </a:lnSpc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</a:tabLst>
                  </a:pPr>
                  <a:r>
                    <a:rPr lang="en-US" sz="2900">
                      <a:latin typeface="Monotype Corsiva" pitchFamily="66" charset="0"/>
                    </a:rPr>
                    <a:t>Scientific Requirements &amp; Experiment Configuration</a:t>
                  </a:r>
                </a:p>
                <a:p>
                  <a:pPr>
                    <a:lnSpc>
                      <a:spcPts val="4588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</a:tabLst>
                  </a:pPr>
                  <a:endParaRPr lang="en-GB" sz="2900">
                    <a:solidFill>
                      <a:srgbClr val="00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DP_x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265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13050" y="365125"/>
            <a:ext cx="7150100" cy="4027488"/>
            <a:chOff x="969" y="253"/>
            <a:chExt cx="4966" cy="2797"/>
          </a:xfrm>
        </p:grpSpPr>
        <p:sp>
          <p:nvSpPr>
            <p:cNvPr id="12329" name="AutoShape 4"/>
            <p:cNvSpPr>
              <a:spLocks noChangeArrowheads="1"/>
            </p:cNvSpPr>
            <p:nvPr/>
          </p:nvSpPr>
          <p:spPr bwMode="auto">
            <a:xfrm>
              <a:off x="975" y="253"/>
              <a:ext cx="4960" cy="2797"/>
            </a:xfrm>
            <a:prstGeom prst="roundRect">
              <a:avLst>
                <a:gd name="adj" fmla="val 3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69" y="253"/>
              <a:ext cx="4965" cy="2796"/>
              <a:chOff x="969" y="253"/>
              <a:chExt cx="4965" cy="2796"/>
            </a:xfrm>
          </p:grpSpPr>
          <p:sp>
            <p:nvSpPr>
              <p:cNvPr id="12331" name="AutoShape 6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59" cy="2796"/>
              </a:xfrm>
              <a:prstGeom prst="roundRect">
                <a:avLst>
                  <a:gd name="adj" fmla="val 3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969" y="253"/>
                <a:ext cx="4965" cy="2796"/>
                <a:chOff x="969" y="253"/>
                <a:chExt cx="4965" cy="2796"/>
              </a:xfrm>
            </p:grpSpPr>
            <p:sp>
              <p:nvSpPr>
                <p:cNvPr id="12333" name="AutoShape 8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59" cy="2796"/>
                </a:xfrm>
                <a:prstGeom prst="roundRect">
                  <a:avLst>
                    <a:gd name="adj" fmla="val 3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4" name="AutoShape 9"/>
                <p:cNvSpPr>
                  <a:spLocks noChangeArrowheads="1"/>
                </p:cNvSpPr>
                <p:nvPr/>
              </p:nvSpPr>
              <p:spPr bwMode="auto">
                <a:xfrm>
                  <a:off x="969" y="254"/>
                  <a:ext cx="1210" cy="410"/>
                </a:xfrm>
                <a:prstGeom prst="roundRect">
                  <a:avLst>
                    <a:gd name="adj" fmla="val 3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ts val="4588"/>
                    </a:lnSpc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Sensitivity</a:t>
                  </a:r>
                  <a:endParaRPr lang="en-GB" sz="2900">
                    <a:solidFill>
                      <a:srgbClr val="00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3581400" y="3221038"/>
            <a:ext cx="8080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GEMS</a:t>
            </a:r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977900" y="3390900"/>
            <a:ext cx="7615238" cy="381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1374775" y="1493838"/>
            <a:ext cx="33385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127000"/>
              </a:lnSpc>
              <a:buSzPct val="45000"/>
              <a:buFont typeface="StarSymbol"/>
              <a:buNone/>
            </a:pPr>
            <a:r>
              <a:rPr lang="en-GB"/>
              <a:t>MDP(n</a:t>
            </a:r>
            <a:r>
              <a:rPr lang="en-GB">
                <a:sym typeface="Symbol" pitchFamily="18" charset="2"/>
              </a:rPr>
              <a:t></a:t>
            </a:r>
            <a:r>
              <a:rPr lang="en-GB"/>
              <a:t>) =(n/</a:t>
            </a:r>
            <a:r>
              <a:rPr lang="en-GB">
                <a:sym typeface="Symbol" pitchFamily="18" charset="2"/>
              </a:rPr>
              <a:t></a:t>
            </a:r>
            <a:r>
              <a:rPr lang="en-GB"/>
              <a:t>S) </a:t>
            </a:r>
            <a:r>
              <a:rPr lang="en-GB">
                <a:sym typeface="Symbol" pitchFamily="18" charset="2"/>
              </a:rPr>
              <a:t></a:t>
            </a:r>
            <a:r>
              <a:rPr lang="en-GB"/>
              <a:t>(2(S+B)/T) </a:t>
            </a:r>
            <a:r>
              <a:rPr lang="en-GB" baseline="40000"/>
              <a:t>1/2</a:t>
            </a:r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4019550" y="2286000"/>
            <a:ext cx="4630738" cy="20050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5884863" y="1009650"/>
            <a:ext cx="3041650" cy="172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6308725" y="246062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19" name="AutoShape 19"/>
          <p:cNvSpPr>
            <a:spLocks noChangeArrowheads="1"/>
          </p:cNvSpPr>
          <p:nvPr/>
        </p:nvSpPr>
        <p:spPr bwMode="auto">
          <a:xfrm>
            <a:off x="7245350" y="2460625"/>
            <a:ext cx="92075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0" name="AutoShape 20"/>
          <p:cNvSpPr>
            <a:spLocks noChangeArrowheads="1"/>
          </p:cNvSpPr>
          <p:nvPr/>
        </p:nvSpPr>
        <p:spPr bwMode="auto">
          <a:xfrm>
            <a:off x="6969125" y="246062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1" name="AutoShape 21"/>
          <p:cNvSpPr>
            <a:spLocks noChangeArrowheads="1"/>
          </p:cNvSpPr>
          <p:nvPr/>
        </p:nvSpPr>
        <p:spPr bwMode="auto">
          <a:xfrm>
            <a:off x="6161088" y="2460625"/>
            <a:ext cx="92075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2" name="AutoShape 22"/>
          <p:cNvSpPr>
            <a:spLocks noChangeArrowheads="1"/>
          </p:cNvSpPr>
          <p:nvPr/>
        </p:nvSpPr>
        <p:spPr bwMode="auto">
          <a:xfrm>
            <a:off x="6692900" y="246062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3" name="AutoShape 23"/>
          <p:cNvSpPr>
            <a:spLocks noChangeArrowheads="1"/>
          </p:cNvSpPr>
          <p:nvPr/>
        </p:nvSpPr>
        <p:spPr bwMode="auto">
          <a:xfrm>
            <a:off x="6438900" y="246062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4" name="AutoShape 24"/>
          <p:cNvSpPr>
            <a:spLocks noChangeArrowheads="1"/>
          </p:cNvSpPr>
          <p:nvPr/>
        </p:nvSpPr>
        <p:spPr bwMode="auto">
          <a:xfrm>
            <a:off x="7523163" y="246062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5" name="AutoShape 25"/>
          <p:cNvSpPr>
            <a:spLocks noChangeArrowheads="1"/>
          </p:cNvSpPr>
          <p:nvPr/>
        </p:nvSpPr>
        <p:spPr bwMode="auto">
          <a:xfrm>
            <a:off x="6002338" y="246062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7" name="AutoShape 27"/>
          <p:cNvSpPr>
            <a:spLocks noChangeArrowheads="1"/>
          </p:cNvSpPr>
          <p:nvPr/>
        </p:nvSpPr>
        <p:spPr bwMode="auto">
          <a:xfrm>
            <a:off x="6278563" y="2322513"/>
            <a:ext cx="90487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8" name="AutoShape 28"/>
          <p:cNvSpPr>
            <a:spLocks noChangeArrowheads="1"/>
          </p:cNvSpPr>
          <p:nvPr/>
        </p:nvSpPr>
        <p:spPr bwMode="auto">
          <a:xfrm>
            <a:off x="6672263" y="2322513"/>
            <a:ext cx="90487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9" name="AutoShape 29"/>
          <p:cNvSpPr>
            <a:spLocks noChangeArrowheads="1"/>
          </p:cNvSpPr>
          <p:nvPr/>
        </p:nvSpPr>
        <p:spPr bwMode="auto">
          <a:xfrm>
            <a:off x="7038975" y="2322513"/>
            <a:ext cx="90488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0" name="AutoShape 30"/>
          <p:cNvSpPr>
            <a:spLocks noChangeArrowheads="1"/>
          </p:cNvSpPr>
          <p:nvPr/>
        </p:nvSpPr>
        <p:spPr bwMode="auto">
          <a:xfrm>
            <a:off x="7729538" y="293052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1" name="AutoShape 31"/>
          <p:cNvSpPr>
            <a:spLocks noChangeArrowheads="1"/>
          </p:cNvSpPr>
          <p:nvPr/>
        </p:nvSpPr>
        <p:spPr bwMode="auto">
          <a:xfrm>
            <a:off x="7867650" y="3068638"/>
            <a:ext cx="90488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2" name="AutoShape 32"/>
          <p:cNvSpPr>
            <a:spLocks noChangeArrowheads="1"/>
          </p:cNvSpPr>
          <p:nvPr/>
        </p:nvSpPr>
        <p:spPr bwMode="auto">
          <a:xfrm>
            <a:off x="7613650" y="308292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3" name="AutoShape 33"/>
          <p:cNvSpPr>
            <a:spLocks noChangeArrowheads="1"/>
          </p:cNvSpPr>
          <p:nvPr/>
        </p:nvSpPr>
        <p:spPr bwMode="auto">
          <a:xfrm>
            <a:off x="7751763" y="3221038"/>
            <a:ext cx="90487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4" name="AutoShape 34"/>
          <p:cNvSpPr>
            <a:spLocks noChangeArrowheads="1"/>
          </p:cNvSpPr>
          <p:nvPr/>
        </p:nvSpPr>
        <p:spPr bwMode="auto">
          <a:xfrm>
            <a:off x="7129463" y="3290888"/>
            <a:ext cx="90487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5" name="AutoShape 35"/>
          <p:cNvSpPr>
            <a:spLocks noChangeArrowheads="1"/>
          </p:cNvSpPr>
          <p:nvPr/>
        </p:nvSpPr>
        <p:spPr bwMode="auto">
          <a:xfrm>
            <a:off x="6991350" y="3290888"/>
            <a:ext cx="90488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6" name="AutoShape 36"/>
          <p:cNvSpPr>
            <a:spLocks noChangeArrowheads="1"/>
          </p:cNvSpPr>
          <p:nvPr/>
        </p:nvSpPr>
        <p:spPr bwMode="auto">
          <a:xfrm>
            <a:off x="7315200" y="3290888"/>
            <a:ext cx="90488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7" name="AutoShape 37"/>
          <p:cNvSpPr>
            <a:spLocks noChangeArrowheads="1"/>
          </p:cNvSpPr>
          <p:nvPr/>
        </p:nvSpPr>
        <p:spPr bwMode="auto">
          <a:xfrm>
            <a:off x="6991350" y="348297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8" name="AutoShape 38"/>
          <p:cNvSpPr>
            <a:spLocks noChangeArrowheads="1"/>
          </p:cNvSpPr>
          <p:nvPr/>
        </p:nvSpPr>
        <p:spPr bwMode="auto">
          <a:xfrm>
            <a:off x="7129463" y="348297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9" name="AutoShape 39"/>
          <p:cNvSpPr>
            <a:spLocks noChangeArrowheads="1"/>
          </p:cNvSpPr>
          <p:nvPr/>
        </p:nvSpPr>
        <p:spPr bwMode="auto">
          <a:xfrm>
            <a:off x="7315200" y="3498850"/>
            <a:ext cx="90488" cy="82550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0" name="AutoShape 40"/>
          <p:cNvSpPr>
            <a:spLocks noChangeArrowheads="1"/>
          </p:cNvSpPr>
          <p:nvPr/>
        </p:nvSpPr>
        <p:spPr bwMode="auto">
          <a:xfrm>
            <a:off x="5816600" y="3138488"/>
            <a:ext cx="90488" cy="82550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1" name="AutoShape 41"/>
          <p:cNvSpPr>
            <a:spLocks noChangeArrowheads="1"/>
          </p:cNvSpPr>
          <p:nvPr/>
        </p:nvSpPr>
        <p:spPr bwMode="auto">
          <a:xfrm>
            <a:off x="5816600" y="3000375"/>
            <a:ext cx="90488" cy="82550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2" name="AutoShape 42"/>
          <p:cNvSpPr>
            <a:spLocks noChangeArrowheads="1"/>
          </p:cNvSpPr>
          <p:nvPr/>
        </p:nvSpPr>
        <p:spPr bwMode="auto">
          <a:xfrm>
            <a:off x="5834063" y="3295650"/>
            <a:ext cx="90487" cy="82550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3" name="AutoShape 43"/>
          <p:cNvSpPr>
            <a:spLocks noChangeArrowheads="1"/>
          </p:cNvSpPr>
          <p:nvPr/>
        </p:nvSpPr>
        <p:spPr bwMode="auto">
          <a:xfrm>
            <a:off x="8166100" y="2125663"/>
            <a:ext cx="90488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322" name="Oval 44"/>
          <p:cNvSpPr>
            <a:spLocks noChangeArrowheads="1"/>
          </p:cNvSpPr>
          <p:nvPr/>
        </p:nvSpPr>
        <p:spPr bwMode="auto">
          <a:xfrm>
            <a:off x="5608638" y="2254250"/>
            <a:ext cx="2281237" cy="414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23" name="Oval 46"/>
          <p:cNvSpPr>
            <a:spLocks noChangeArrowheads="1"/>
          </p:cNvSpPr>
          <p:nvPr/>
        </p:nvSpPr>
        <p:spPr bwMode="auto">
          <a:xfrm>
            <a:off x="7556500" y="2919413"/>
            <a:ext cx="484188" cy="414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24" name="Oval 47"/>
          <p:cNvSpPr>
            <a:spLocks noChangeArrowheads="1"/>
          </p:cNvSpPr>
          <p:nvPr/>
        </p:nvSpPr>
        <p:spPr bwMode="auto">
          <a:xfrm>
            <a:off x="6896100" y="3221038"/>
            <a:ext cx="622300" cy="415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25" name="Oval 48"/>
          <p:cNvSpPr>
            <a:spLocks noChangeArrowheads="1"/>
          </p:cNvSpPr>
          <p:nvPr/>
        </p:nvSpPr>
        <p:spPr bwMode="auto">
          <a:xfrm>
            <a:off x="5678488" y="2906713"/>
            <a:ext cx="414337" cy="622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50" name="AutoShape 50"/>
          <p:cNvSpPr>
            <a:spLocks noChangeArrowheads="1"/>
          </p:cNvSpPr>
          <p:nvPr/>
        </p:nvSpPr>
        <p:spPr bwMode="auto">
          <a:xfrm>
            <a:off x="6554788" y="246062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51" name="AutoShape 51"/>
          <p:cNvSpPr>
            <a:spLocks noChangeArrowheads="1"/>
          </p:cNvSpPr>
          <p:nvPr/>
        </p:nvSpPr>
        <p:spPr bwMode="auto">
          <a:xfrm>
            <a:off x="6831013" y="246062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52" name="AutoShape 52"/>
          <p:cNvSpPr>
            <a:spLocks noChangeArrowheads="1"/>
          </p:cNvSpPr>
          <p:nvPr/>
        </p:nvSpPr>
        <p:spPr bwMode="auto">
          <a:xfrm>
            <a:off x="7107238" y="2460625"/>
            <a:ext cx="92075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4" grpId="0" animBg="1"/>
      <p:bldP spid="1024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600" y="584200"/>
            <a:ext cx="8501063" cy="2914650"/>
            <a:chOff x="1470" y="253"/>
            <a:chExt cx="3379" cy="2024"/>
          </a:xfrm>
        </p:grpSpPr>
        <p:sp>
          <p:nvSpPr>
            <p:cNvPr id="14342" name="AutoShape 3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14344" name="AutoShape 5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14346" name="AutoShape 7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7" name="AutoShape 8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POLIX: Circular Detector</a:t>
                  </a:r>
                </a:p>
              </p:txBody>
            </p:sp>
          </p:grpSp>
        </p:grpSp>
      </p:grpSp>
      <p:pic>
        <p:nvPicPr>
          <p:cNvPr id="14339" name="Picture 10" descr="detector_assly_ex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908175"/>
            <a:ext cx="5548312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Image0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00"/>
            <a:ext cx="19621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 descr="Image0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3505200"/>
            <a:ext cx="2343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Dsc00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621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000066"/>
                </a:solidFill>
                <a:latin typeface="Comic Sans MS" pitchFamily="66" charset="0"/>
              </a:rPr>
              <a:t>A Thomson X-ray polarimeter has been designed, developed and successfully </a:t>
            </a:r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tested</a:t>
            </a:r>
            <a:r>
              <a:rPr lang="en-US" sz="2400" b="1">
                <a:solidFill>
                  <a:srgbClr val="000066"/>
                </a:solidFill>
                <a:latin typeface="Comic Sans MS" pitchFamily="66" charset="0"/>
              </a:rPr>
              <a:t> at RRI.</a:t>
            </a:r>
          </a:p>
          <a:p>
            <a:pPr algn="l"/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These have been made:</a:t>
            </a:r>
            <a:endParaRPr lang="en-US" sz="2000" b="1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r>
              <a:rPr lang="en-US" sz="2400" b="1">
                <a:solidFill>
                  <a:srgbClr val="000066"/>
                </a:solidFill>
                <a:latin typeface="Comic Sans MS" pitchFamily="66" charset="0"/>
              </a:rPr>
              <a:t>Detectors</a:t>
            </a:r>
          </a:p>
          <a:p>
            <a:pPr algn="l"/>
            <a:r>
              <a:rPr lang="en-US" sz="2400" b="1">
                <a:solidFill>
                  <a:srgbClr val="000066"/>
                </a:solidFill>
                <a:latin typeface="Comic Sans MS" pitchFamily="66" charset="0"/>
              </a:rPr>
              <a:t>Front end electronics</a:t>
            </a:r>
          </a:p>
          <a:p>
            <a:pPr algn="l"/>
            <a:r>
              <a:rPr lang="en-US" sz="2400" b="1">
                <a:solidFill>
                  <a:srgbClr val="000066"/>
                </a:solidFill>
                <a:latin typeface="Comic Sans MS" pitchFamily="66" charset="0"/>
              </a:rPr>
              <a:t>Processing electronics</a:t>
            </a:r>
          </a:p>
          <a:p>
            <a:pPr algn="l"/>
            <a:r>
              <a:rPr lang="en-US" sz="2400" b="1">
                <a:solidFill>
                  <a:srgbClr val="000066"/>
                </a:solidFill>
                <a:latin typeface="Comic Sans MS" pitchFamily="66" charset="0"/>
              </a:rPr>
              <a:t>Collimators with flat top response</a:t>
            </a:r>
          </a:p>
          <a:p>
            <a:pPr algn="l"/>
            <a:r>
              <a:rPr lang="en-US" sz="2400" b="1">
                <a:solidFill>
                  <a:srgbClr val="000066"/>
                </a:solidFill>
                <a:latin typeface="Comic Sans MS" pitchFamily="66" charset="0"/>
              </a:rPr>
              <a:t>Test and calibration setup</a:t>
            </a:r>
          </a:p>
          <a:p>
            <a:pPr algn="l"/>
            <a:r>
              <a:rPr lang="en-US" sz="2400" b="1">
                <a:solidFill>
                  <a:srgbClr val="000066"/>
                </a:solidFill>
                <a:latin typeface="Comic Sans MS" pitchFamily="66" charset="0"/>
              </a:rPr>
              <a:t>Rotational stage</a:t>
            </a:r>
          </a:p>
          <a:p>
            <a:pPr algn="l"/>
            <a:endParaRPr lang="en-US" sz="2400" b="1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endParaRPr lang="en-US" sz="2400" b="1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endParaRPr lang="en-GB" sz="2400" b="1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endParaRPr lang="en-GB" sz="24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975"/>
            <a:ext cx="7772400" cy="860425"/>
          </a:xfrm>
        </p:spPr>
        <p:txBody>
          <a:bodyPr/>
          <a:lstStyle/>
          <a:p>
            <a:r>
              <a:rPr lang="en-US" sz="3600" b="1">
                <a:latin typeface="Comic Sans MS" pitchFamily="66" charset="0"/>
              </a:rPr>
              <a:t>Development Status</a:t>
            </a:r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152400" y="838200"/>
            <a:ext cx="7696200" cy="396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96"/>
              </a:cxn>
              <a:cxn ang="0">
                <a:pos x="1824" y="2496"/>
              </a:cxn>
              <a:cxn ang="0">
                <a:pos x="3504" y="1728"/>
              </a:cxn>
              <a:cxn ang="0">
                <a:pos x="1920" y="624"/>
              </a:cxn>
              <a:cxn ang="0">
                <a:pos x="4848" y="624"/>
              </a:cxn>
              <a:cxn ang="0">
                <a:pos x="4848" y="0"/>
              </a:cxn>
              <a:cxn ang="0">
                <a:pos x="0" y="0"/>
              </a:cxn>
            </a:cxnLst>
            <a:rect l="0" t="0" r="r" b="b"/>
            <a:pathLst>
              <a:path w="4848" h="2496">
                <a:moveTo>
                  <a:pt x="0" y="0"/>
                </a:moveTo>
                <a:lnTo>
                  <a:pt x="0" y="2496"/>
                </a:lnTo>
                <a:lnTo>
                  <a:pt x="1824" y="2496"/>
                </a:lnTo>
                <a:lnTo>
                  <a:pt x="3504" y="1728"/>
                </a:lnTo>
                <a:lnTo>
                  <a:pt x="1920" y="624"/>
                </a:lnTo>
                <a:lnTo>
                  <a:pt x="4848" y="624"/>
                </a:lnTo>
                <a:lnTo>
                  <a:pt x="4848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99" name="Picture 27" descr="efs_mar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4937125"/>
            <a:ext cx="24765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29" descr="efold_mar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050" y="5027613"/>
            <a:ext cx="2495550" cy="1754187"/>
          </a:xfrm>
          <a:prstGeom prst="rect">
            <a:avLst/>
          </a:prstGeom>
          <a:noFill/>
        </p:spPr>
      </p:pic>
      <p:pic>
        <p:nvPicPr>
          <p:cNvPr id="3102" name="Picture 30" descr="efold_c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953000"/>
            <a:ext cx="2486025" cy="1762125"/>
          </a:xfrm>
          <a:prstGeom prst="rect">
            <a:avLst/>
          </a:prstGeom>
          <a:noFill/>
        </p:spPr>
      </p:pic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569913" y="6021388"/>
            <a:ext cx="156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mic Sans MS" pitchFamily="66" charset="0"/>
              </a:rPr>
              <a:t>Unpolarised source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6513513" y="60198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mic Sans MS" pitchFamily="66" charset="0"/>
              </a:rPr>
              <a:t>Polarised source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3657600" y="5592763"/>
            <a:ext cx="1336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mic Sans MS" pitchFamily="66" charset="0"/>
              </a:rPr>
              <a:t>Power spectrum</a:t>
            </a:r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76200" y="4495800"/>
            <a:ext cx="8991600" cy="2286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1440"/>
              </a:cxn>
              <a:cxn ang="0">
                <a:pos x="5664" y="1440"/>
              </a:cxn>
              <a:cxn ang="0">
                <a:pos x="5664" y="0"/>
              </a:cxn>
              <a:cxn ang="0">
                <a:pos x="2448" y="0"/>
              </a:cxn>
              <a:cxn ang="0">
                <a:pos x="1872" y="240"/>
              </a:cxn>
              <a:cxn ang="0">
                <a:pos x="0" y="240"/>
              </a:cxn>
            </a:cxnLst>
            <a:rect l="0" t="0" r="r" b="b"/>
            <a:pathLst>
              <a:path w="5664" h="1440">
                <a:moveTo>
                  <a:pt x="0" y="240"/>
                </a:moveTo>
                <a:lnTo>
                  <a:pt x="0" y="1440"/>
                </a:lnTo>
                <a:lnTo>
                  <a:pt x="5664" y="1440"/>
                </a:lnTo>
                <a:lnTo>
                  <a:pt x="5664" y="0"/>
                </a:lnTo>
                <a:lnTo>
                  <a:pt x="2448" y="0"/>
                </a:lnTo>
                <a:lnTo>
                  <a:pt x="1872" y="240"/>
                </a:lnTo>
                <a:lnTo>
                  <a:pt x="0" y="240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5105400" y="4449763"/>
            <a:ext cx="1582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Resolution Spectroscopic Survey</a:t>
            </a:r>
            <a:br>
              <a:rPr lang="en-US" sz="3600" dirty="0" smtClean="0"/>
            </a:br>
            <a:r>
              <a:rPr lang="en-US" sz="3600" dirty="0" smtClean="0"/>
              <a:t>(Dark Universe)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4191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algn="l"/>
            <a:r>
              <a:rPr lang="en-US" sz="2800" dirty="0" smtClean="0"/>
              <a:t>Instrument: Large FOV </a:t>
            </a:r>
          </a:p>
          <a:p>
            <a:pPr algn="l"/>
            <a:r>
              <a:rPr lang="en-US" sz="2800" dirty="0" smtClean="0"/>
              <a:t>	Four Stage XRT</a:t>
            </a:r>
          </a:p>
          <a:p>
            <a:pPr algn="l"/>
            <a:r>
              <a:rPr lang="en-US" sz="2800" dirty="0" smtClean="0"/>
              <a:t>	Small Focal Length</a:t>
            </a:r>
          </a:p>
          <a:p>
            <a:pPr algn="l"/>
            <a:r>
              <a:rPr lang="en-US" sz="2800" dirty="0" smtClean="0"/>
              <a:t>	High Reflectivity</a:t>
            </a:r>
          </a:p>
          <a:p>
            <a:pPr algn="l"/>
            <a:r>
              <a:rPr lang="en-US" sz="2800" dirty="0" smtClean="0"/>
              <a:t>	Low Effective Background</a:t>
            </a:r>
          </a:p>
          <a:p>
            <a:pPr algn="l"/>
            <a:r>
              <a:rPr lang="en-US" sz="2800" dirty="0" smtClean="0"/>
              <a:t>2ev Energy Resolution</a:t>
            </a:r>
          </a:p>
        </p:txBody>
      </p:sp>
      <p:pic>
        <p:nvPicPr>
          <p:cNvPr id="4" name="Picture 3" descr="dios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73406" y="2399242"/>
            <a:ext cx="5088636" cy="34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tpdetector_vie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5097463" cy="38258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Proposal </a:t>
            </a: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submitted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to ISRO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Key features of the 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polarimeter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Minimum detectable Polarisation of 2%</a:t>
            </a:r>
          </a:p>
          <a:p>
            <a:pPr algn="l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	at 5 sigma level for a 50 </a:t>
            </a:r>
            <a:r>
              <a:rPr lang="en-GB" sz="1600" b="1" dirty="0" err="1">
                <a:solidFill>
                  <a:srgbClr val="000000"/>
                </a:solidFill>
                <a:latin typeface="Comic Sans MS" pitchFamily="66" charset="0"/>
              </a:rPr>
              <a:t>mCrab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 source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No of sources: 50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Weight: </a:t>
            </a:r>
            <a:r>
              <a:rPr lang="en-GB" sz="1600" b="1" dirty="0" smtClean="0">
                <a:solidFill>
                  <a:srgbClr val="000000"/>
                </a:solidFill>
                <a:latin typeface="Comic Sans MS" pitchFamily="66" charset="0"/>
              </a:rPr>
              <a:t>110 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kg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Data rate: 300 Mb per orbit</a:t>
            </a:r>
          </a:p>
          <a:p>
            <a:pPr algn="l"/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Spacecraft requirements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Spinning platform/satellite, 0.5-5 rpm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Very long exposures required, one week to one month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Pointing accuracy required: 0.1 degree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Equatorial orbit, less than 10 degree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Altitude: 500—600 km</a:t>
            </a:r>
          </a:p>
          <a:p>
            <a:pPr algn="l"/>
            <a:endParaRPr lang="en-US" sz="40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l"/>
            <a:endParaRPr lang="en-GB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975"/>
            <a:ext cx="7772400" cy="860425"/>
          </a:xfrm>
        </p:spPr>
        <p:txBody>
          <a:bodyPr/>
          <a:lstStyle/>
          <a:p>
            <a:r>
              <a:rPr lang="en-US" sz="3600" b="1" dirty="0" smtClean="0">
                <a:latin typeface="Comic Sans MS" pitchFamily="66" charset="0"/>
              </a:rPr>
              <a:t>Thomson X-ray </a:t>
            </a:r>
            <a:r>
              <a:rPr lang="en-US" sz="3600" b="1" dirty="0" err="1" smtClean="0">
                <a:latin typeface="Comic Sans MS" pitchFamily="66" charset="0"/>
              </a:rPr>
              <a:t>Polarimeter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29200"/>
            <a:ext cx="2438400" cy="1646238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029200"/>
            <a:ext cx="2709863" cy="1651000"/>
          </a:xfrm>
          <a:prstGeom prst="rect">
            <a:avLst/>
          </a:prstGeom>
          <a:noFill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029200"/>
            <a:ext cx="2305050" cy="1677988"/>
          </a:xfrm>
          <a:prstGeom prst="rect">
            <a:avLst/>
          </a:prstGeom>
          <a:noFill/>
        </p:spPr>
      </p:pic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7435850" y="1147763"/>
            <a:ext cx="12811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Collimator</a:t>
            </a:r>
          </a:p>
          <a:p>
            <a:endParaRPr lang="en-GB" b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Scatterer</a:t>
            </a:r>
          </a:p>
          <a:p>
            <a:endParaRPr lang="en-GB" b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Detectors</a:t>
            </a:r>
            <a:endParaRPr 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6553200" y="1447800"/>
            <a:ext cx="9144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H="1">
            <a:off x="6096000" y="1905000"/>
            <a:ext cx="137160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6477000" y="2514600"/>
            <a:ext cx="9144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680" y="152871"/>
            <a:ext cx="8501760" cy="3345257"/>
            <a:chOff x="1470" y="-47"/>
            <a:chExt cx="3379" cy="2324"/>
          </a:xfrm>
        </p:grpSpPr>
        <p:sp>
          <p:nvSpPr>
            <p:cNvPr id="80899" name="AutoShape 3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70" y="-47"/>
              <a:ext cx="3377" cy="2322"/>
              <a:chOff x="1470" y="-47"/>
              <a:chExt cx="3377" cy="2322"/>
            </a:xfrm>
          </p:grpSpPr>
          <p:sp>
            <p:nvSpPr>
              <p:cNvPr id="80901" name="AutoShape 5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70" y="-47"/>
                <a:ext cx="3376" cy="2321"/>
                <a:chOff x="1470" y="-47"/>
                <a:chExt cx="3376" cy="2321"/>
              </a:xfrm>
            </p:grpSpPr>
            <p:sp>
              <p:nvSpPr>
                <p:cNvPr id="80903" name="AutoShape 7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04" name="AutoShape 8"/>
                <p:cNvSpPr>
                  <a:spLocks noChangeArrowheads="1"/>
                </p:cNvSpPr>
                <p:nvPr/>
              </p:nvSpPr>
              <p:spPr bwMode="auto">
                <a:xfrm>
                  <a:off x="2080" y="-47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93"/>
                    </a:lnSpc>
                    <a:tabLst>
                      <a:tab pos="0" algn="l"/>
                      <a:tab pos="414726" algn="l"/>
                      <a:tab pos="828013" algn="l"/>
                      <a:tab pos="1244178" algn="l"/>
                      <a:tab pos="1658904" algn="l"/>
                      <a:tab pos="2073631" algn="l"/>
                      <a:tab pos="2486917" algn="l"/>
                      <a:tab pos="2903083" algn="l"/>
                      <a:tab pos="3317809" algn="l"/>
                      <a:tab pos="3732535" algn="l"/>
                      <a:tab pos="4145822" algn="l"/>
                      <a:tab pos="4561987" algn="l"/>
                      <a:tab pos="4976713" algn="l"/>
                      <a:tab pos="5390000" algn="l"/>
                      <a:tab pos="5804726" algn="l"/>
                      <a:tab pos="6220892" algn="l"/>
                      <a:tab pos="6635618" algn="l"/>
                      <a:tab pos="7048904" algn="l"/>
                      <a:tab pos="7463631" algn="l"/>
                      <a:tab pos="7879796" algn="l"/>
                      <a:tab pos="8294522" algn="l"/>
                    </a:tabLst>
                  </a:pPr>
                  <a:r>
                    <a:rPr lang="en-GB" sz="3600" dirty="0" smtClean="0">
                      <a:solidFill>
                        <a:srgbClr val="000000"/>
                      </a:solidFill>
                      <a:latin typeface="Monotype Corsiva" pitchFamily="66" charset="0"/>
                    </a:rPr>
                    <a:t>New Development/Technique</a:t>
                  </a:r>
                  <a:endParaRPr lang="en-GB" sz="3600" dirty="0">
                    <a:solidFill>
                      <a:srgbClr val="00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350081" y="5018927"/>
            <a:ext cx="1046880" cy="1248611"/>
            <a:chOff x="1639" y="3245"/>
            <a:chExt cx="912" cy="1344"/>
          </a:xfrm>
        </p:grpSpPr>
        <p:sp>
          <p:nvSpPr>
            <p:cNvPr id="80907" name="Line 11"/>
            <p:cNvSpPr>
              <a:spLocks noChangeShapeType="1"/>
            </p:cNvSpPr>
            <p:nvPr/>
          </p:nvSpPr>
          <p:spPr bwMode="auto">
            <a:xfrm>
              <a:off x="1639" y="3245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Line 12"/>
            <p:cNvSpPr>
              <a:spLocks noChangeShapeType="1"/>
            </p:cNvSpPr>
            <p:nvPr/>
          </p:nvSpPr>
          <p:spPr bwMode="auto">
            <a:xfrm>
              <a:off x="1735" y="3341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Line 13"/>
            <p:cNvSpPr>
              <a:spLocks noChangeShapeType="1"/>
            </p:cNvSpPr>
            <p:nvPr/>
          </p:nvSpPr>
          <p:spPr bwMode="auto">
            <a:xfrm>
              <a:off x="1831" y="3245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Line 14"/>
            <p:cNvSpPr>
              <a:spLocks noChangeShapeType="1"/>
            </p:cNvSpPr>
            <p:nvPr/>
          </p:nvSpPr>
          <p:spPr bwMode="auto">
            <a:xfrm>
              <a:off x="1927" y="3341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1" name="Line 15"/>
            <p:cNvSpPr>
              <a:spLocks noChangeShapeType="1"/>
            </p:cNvSpPr>
            <p:nvPr/>
          </p:nvSpPr>
          <p:spPr bwMode="auto">
            <a:xfrm>
              <a:off x="2023" y="3245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2" name="Line 16"/>
            <p:cNvSpPr>
              <a:spLocks noChangeShapeType="1"/>
            </p:cNvSpPr>
            <p:nvPr/>
          </p:nvSpPr>
          <p:spPr bwMode="auto">
            <a:xfrm>
              <a:off x="2119" y="3341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Line 17"/>
            <p:cNvSpPr>
              <a:spLocks noChangeShapeType="1"/>
            </p:cNvSpPr>
            <p:nvPr/>
          </p:nvSpPr>
          <p:spPr bwMode="auto">
            <a:xfrm>
              <a:off x="1639" y="324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Line 18"/>
            <p:cNvSpPr>
              <a:spLocks noChangeShapeType="1"/>
            </p:cNvSpPr>
            <p:nvPr/>
          </p:nvSpPr>
          <p:spPr bwMode="auto">
            <a:xfrm>
              <a:off x="1735" y="4589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829440" y="940419"/>
            <a:ext cx="2350080" cy="1735412"/>
            <a:chOff x="3360" y="864"/>
            <a:chExt cx="2007" cy="1440"/>
          </a:xfrm>
        </p:grpSpPr>
        <p:pic>
          <p:nvPicPr>
            <p:cNvPr id="80916" name="Picture 20" descr="kel_detect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864"/>
              <a:ext cx="2007" cy="1434"/>
            </a:xfrm>
            <a:prstGeom prst="rect">
              <a:avLst/>
            </a:prstGeom>
            <a:noFill/>
          </p:spPr>
        </p:pic>
        <p:sp>
          <p:nvSpPr>
            <p:cNvPr id="80917" name="Line 21"/>
            <p:cNvSpPr>
              <a:spLocks noChangeShapeType="1"/>
            </p:cNvSpPr>
            <p:nvPr/>
          </p:nvSpPr>
          <p:spPr bwMode="auto">
            <a:xfrm flipV="1">
              <a:off x="4608" y="1536"/>
              <a:ext cx="576" cy="6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18" name="Line 22"/>
            <p:cNvSpPr>
              <a:spLocks noChangeShapeType="1"/>
            </p:cNvSpPr>
            <p:nvPr/>
          </p:nvSpPr>
          <p:spPr bwMode="auto">
            <a:xfrm>
              <a:off x="3504" y="1872"/>
              <a:ext cx="910" cy="3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3600" y="2112"/>
              <a:ext cx="51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900" dirty="0">
                  <a:latin typeface="Tahoma" pitchFamily="34" charset="0"/>
                </a:rPr>
                <a:t>50.3mm</a:t>
              </a:r>
            </a:p>
          </p:txBody>
        </p:sp>
        <p:sp>
          <p:nvSpPr>
            <p:cNvPr id="80920" name="Text Box 24"/>
            <p:cNvSpPr txBox="1">
              <a:spLocks noChangeArrowheads="1"/>
            </p:cNvSpPr>
            <p:nvPr/>
          </p:nvSpPr>
          <p:spPr bwMode="auto">
            <a:xfrm>
              <a:off x="4896" y="1873"/>
              <a:ext cx="429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900" dirty="0">
                  <a:latin typeface="Tahoma" pitchFamily="34" charset="0"/>
                </a:rPr>
                <a:t>50mm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22080" y="2737728"/>
            <a:ext cx="2626560" cy="1797309"/>
            <a:chOff x="624" y="2650"/>
            <a:chExt cx="2064" cy="1519"/>
          </a:xfrm>
        </p:grpSpPr>
        <p:pic>
          <p:nvPicPr>
            <p:cNvPr id="80922" name="Picture 26" descr="kelf_detect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2650"/>
              <a:ext cx="2064" cy="1519"/>
            </a:xfrm>
            <a:prstGeom prst="rect">
              <a:avLst/>
            </a:prstGeom>
            <a:noFill/>
          </p:spPr>
        </p:pic>
        <p:sp>
          <p:nvSpPr>
            <p:cNvPr id="80923" name="Line 27"/>
            <p:cNvSpPr>
              <a:spLocks noChangeShapeType="1"/>
            </p:cNvSpPr>
            <p:nvPr/>
          </p:nvSpPr>
          <p:spPr bwMode="auto">
            <a:xfrm>
              <a:off x="2108" y="3264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24" name="Line 28"/>
            <p:cNvSpPr>
              <a:spLocks noChangeShapeType="1"/>
            </p:cNvSpPr>
            <p:nvPr/>
          </p:nvSpPr>
          <p:spPr bwMode="auto">
            <a:xfrm flipH="1">
              <a:off x="2332" y="3258"/>
              <a:ext cx="1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25" name="Line 29"/>
            <p:cNvSpPr>
              <a:spLocks noChangeShapeType="1"/>
            </p:cNvSpPr>
            <p:nvPr/>
          </p:nvSpPr>
          <p:spPr bwMode="auto">
            <a:xfrm flipH="1">
              <a:off x="1354" y="2976"/>
              <a:ext cx="2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26" name="Line 30"/>
            <p:cNvSpPr>
              <a:spLocks noChangeShapeType="1"/>
            </p:cNvSpPr>
            <p:nvPr/>
          </p:nvSpPr>
          <p:spPr bwMode="auto">
            <a:xfrm>
              <a:off x="2332" y="3220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27" name="Line 31"/>
            <p:cNvSpPr>
              <a:spLocks noChangeShapeType="1"/>
            </p:cNvSpPr>
            <p:nvPr/>
          </p:nvSpPr>
          <p:spPr bwMode="auto">
            <a:xfrm>
              <a:off x="2248" y="3220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28" name="Text Box 32"/>
            <p:cNvSpPr txBox="1">
              <a:spLocks noChangeArrowheads="1"/>
            </p:cNvSpPr>
            <p:nvPr/>
          </p:nvSpPr>
          <p:spPr bwMode="auto">
            <a:xfrm>
              <a:off x="1344" y="2784"/>
              <a:ext cx="363" cy="1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700" dirty="0">
                  <a:latin typeface="Tahoma" pitchFamily="34" charset="0"/>
                </a:rPr>
                <a:t>0.6mm</a:t>
              </a:r>
            </a:p>
          </p:txBody>
        </p:sp>
        <p:sp>
          <p:nvSpPr>
            <p:cNvPr id="80929" name="Text Box 33"/>
            <p:cNvSpPr txBox="1">
              <a:spLocks noChangeArrowheads="1"/>
            </p:cNvSpPr>
            <p:nvPr/>
          </p:nvSpPr>
          <p:spPr bwMode="auto">
            <a:xfrm>
              <a:off x="2160" y="3360"/>
              <a:ext cx="402" cy="1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700" dirty="0">
                  <a:latin typeface="Tahoma" pitchFamily="34" charset="0"/>
                </a:rPr>
                <a:t>0.15mm</a:t>
              </a:r>
            </a:p>
          </p:txBody>
        </p:sp>
        <p:sp>
          <p:nvSpPr>
            <p:cNvPr id="80930" name="Line 34"/>
            <p:cNvSpPr>
              <a:spLocks noChangeShapeType="1"/>
            </p:cNvSpPr>
            <p:nvPr/>
          </p:nvSpPr>
          <p:spPr bwMode="auto">
            <a:xfrm flipH="1" flipV="1">
              <a:off x="1200" y="3792"/>
              <a:ext cx="384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31" name="Text Box 35"/>
            <p:cNvSpPr txBox="1">
              <a:spLocks noChangeArrowheads="1"/>
            </p:cNvSpPr>
            <p:nvPr/>
          </p:nvSpPr>
          <p:spPr bwMode="auto">
            <a:xfrm>
              <a:off x="1632" y="3840"/>
              <a:ext cx="494" cy="1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700" dirty="0">
                  <a:latin typeface="Tahoma" pitchFamily="34" charset="0"/>
                </a:rPr>
                <a:t>Anode wire</a:t>
              </a:r>
            </a:p>
          </p:txBody>
        </p:sp>
      </p:grp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2903041" y="4673291"/>
            <a:ext cx="468875" cy="2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dirty="0">
                <a:latin typeface="Tahoma" pitchFamily="34" charset="0"/>
              </a:rPr>
              <a:t>AN1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2927520" y="5917582"/>
            <a:ext cx="468875" cy="2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dirty="0">
                <a:latin typeface="Tahoma" pitchFamily="34" charset="0"/>
              </a:rPr>
              <a:t>AN2</a:t>
            </a:r>
          </a:p>
        </p:txBody>
      </p:sp>
      <p:graphicFrame>
        <p:nvGraphicFramePr>
          <p:cNvPr id="80934" name="Object 38"/>
          <p:cNvGraphicFramePr>
            <a:graphicFrameLocks noChangeAspect="1"/>
          </p:cNvGraphicFramePr>
          <p:nvPr/>
        </p:nvGraphicFramePr>
        <p:xfrm>
          <a:off x="276481" y="4673291"/>
          <a:ext cx="1916640" cy="1935563"/>
        </p:xfrm>
        <a:graphic>
          <a:graphicData uri="http://schemas.openxmlformats.org/presentationml/2006/ole">
            <p:oleObj spid="_x0000_s51202" name="Bitmap Image" r:id="rId5" imgW="3905795" imgH="3943901" progId="PBrush">
              <p:embed/>
            </p:oleObj>
          </a:graphicData>
        </a:graphic>
      </p:graphicFrame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811681" y="2046456"/>
            <a:ext cx="5042880" cy="2164547"/>
            <a:chOff x="6850" y="4219"/>
            <a:chExt cx="3502" cy="1503"/>
          </a:xfrm>
        </p:grpSpPr>
        <p:pic>
          <p:nvPicPr>
            <p:cNvPr id="80936" name="Picture 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9" y="4219"/>
              <a:ext cx="1724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937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29" y="4220"/>
              <a:ext cx="1723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0938" name="Text Box 42"/>
            <p:cNvSpPr txBox="1">
              <a:spLocks noChangeArrowheads="1"/>
            </p:cNvSpPr>
            <p:nvPr/>
          </p:nvSpPr>
          <p:spPr bwMode="auto">
            <a:xfrm>
              <a:off x="6850" y="5466"/>
              <a:ext cx="3502" cy="256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dirty="0"/>
                <a:t>Initial two piece design 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124961" y="4327655"/>
            <a:ext cx="2433600" cy="2181537"/>
            <a:chOff x="10476" y="4200"/>
            <a:chExt cx="1690" cy="1560"/>
          </a:xfrm>
        </p:grpSpPr>
        <p:pic>
          <p:nvPicPr>
            <p:cNvPr id="80940" name="Picture 4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488" y="4200"/>
              <a:ext cx="1678" cy="131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</p:pic>
        <p:sp>
          <p:nvSpPr>
            <p:cNvPr id="80941" name="Text Box 45"/>
            <p:cNvSpPr txBox="1">
              <a:spLocks noChangeArrowheads="1"/>
            </p:cNvSpPr>
            <p:nvPr/>
          </p:nvSpPr>
          <p:spPr bwMode="auto">
            <a:xfrm>
              <a:off x="10476" y="5496"/>
              <a:ext cx="1678" cy="26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dirty="0"/>
                <a:t>The new design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3498629" y="1066800"/>
            <a:ext cx="44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Monotype Corsiva" pitchFamily="66" charset="0"/>
              </a:rPr>
              <a:t>Photoelectron </a:t>
            </a:r>
            <a:r>
              <a:rPr lang="en-GB" dirty="0" err="1" smtClean="0">
                <a:solidFill>
                  <a:srgbClr val="000000"/>
                </a:solidFill>
                <a:latin typeface="Monotype Corsiva" pitchFamily="66" charset="0"/>
              </a:rPr>
              <a:t>polarimeter</a:t>
            </a:r>
            <a:r>
              <a:rPr lang="en-GB" smtClean="0">
                <a:solidFill>
                  <a:srgbClr val="000000"/>
                </a:solidFill>
                <a:latin typeface="Monotype Corsiva" pitchFamily="66" charset="0"/>
              </a:rPr>
              <a:t> with </a:t>
            </a:r>
            <a:r>
              <a:rPr lang="en-GB" dirty="0" smtClean="0">
                <a:solidFill>
                  <a:srgbClr val="000000"/>
                </a:solidFill>
                <a:latin typeface="Monotype Corsiva" pitchFamily="66" charset="0"/>
              </a:rPr>
              <a:t>proportional counters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os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191" y="0"/>
            <a:ext cx="6737609" cy="679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Search for Dark Baryons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4191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Oxygen emission line tomography at different WHIM locations, thermal / enrichment history of the universe</a:t>
            </a:r>
          </a:p>
          <a:p>
            <a:pPr algn="l"/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err="1" smtClean="0"/>
              <a:t>Upto</a:t>
            </a:r>
            <a:r>
              <a:rPr lang="en-US" sz="2800" dirty="0" smtClean="0"/>
              <a:t> </a:t>
            </a:r>
            <a:r>
              <a:rPr lang="en-US" sz="2800" dirty="0" err="1" smtClean="0"/>
              <a:t>redshift</a:t>
            </a:r>
            <a:r>
              <a:rPr lang="en-US" sz="2800" dirty="0" smtClean="0"/>
              <a:t> 0.3</a:t>
            </a:r>
          </a:p>
          <a:p>
            <a:pPr algn="l"/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err="1" smtClean="0"/>
              <a:t>Redshift</a:t>
            </a:r>
            <a:r>
              <a:rPr lang="en-US" sz="2800" dirty="0" smtClean="0"/>
              <a:t> resolution 1/300</a:t>
            </a:r>
          </a:p>
          <a:p>
            <a:pPr algn="l">
              <a:buFont typeface="Arial" pitchFamily="34" charset="0"/>
              <a:buChar char="•"/>
            </a:pPr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Also ISM, Galactic fountain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os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0" y="704088"/>
            <a:ext cx="6035040" cy="5449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X-ray All Sky Monitor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41910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Discover new transients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Provide context for observations with sensitive instruments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Long term light curves/</a:t>
            </a:r>
            <a:r>
              <a:rPr lang="en-US" sz="2000" dirty="0" err="1" smtClean="0"/>
              <a:t>colours</a:t>
            </a: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  <a:p>
            <a:pPr algn="l"/>
            <a:r>
              <a:rPr lang="en-US" sz="2000" dirty="0" smtClean="0"/>
              <a:t>Transients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MSP (all)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BHC (most)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HMXB Pulsar (more than half)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Magnetars</a:t>
            </a:r>
            <a:r>
              <a:rPr lang="en-US" sz="2000" dirty="0" smtClean="0"/>
              <a:t> (some)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Normal LMXBs (few)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Sky survey would not find these transients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Though at any time the sky is dominated by persistent sources,</a:t>
            </a:r>
          </a:p>
          <a:p>
            <a:pPr algn="l"/>
            <a:r>
              <a:rPr lang="en-US" sz="2000" dirty="0" smtClean="0"/>
              <a:t>the X-ray catalog is dominated by transient sources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363"/>
            <a:ext cx="8231188" cy="719137"/>
          </a:xfrm>
          <a:ln/>
        </p:spPr>
        <p:txBody>
          <a:bodyPr>
            <a:spAutoFit/>
          </a:bodyPr>
          <a:lstStyle/>
          <a:p>
            <a:pPr>
              <a:buClr>
                <a:srgbClr val="009999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latin typeface="Monotype Corsiva" pitchFamily="66" charset="0"/>
              </a:rPr>
              <a:t>Long term intensity variations in Cen X-3</a:t>
            </a:r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1236663" y="0"/>
            <a:ext cx="6764337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638" y="1828800"/>
            <a:ext cx="6710362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505200"/>
            <a:ext cx="6710363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2863" y="4953000"/>
            <a:ext cx="6764337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  <a:ln/>
        </p:spPr>
        <p:txBody>
          <a:bodyPr/>
          <a:lstStyle/>
          <a:p>
            <a:pPr>
              <a:buClr>
                <a:srgbClr val="009999"/>
              </a:buClr>
              <a:buFont typeface="Monotype Corsiva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latin typeface="Monotype Corsiva" pitchFamily="66" charset="0"/>
              </a:rPr>
              <a:t>Long term intensity variations </a:t>
            </a:r>
            <a:br>
              <a:rPr lang="en-GB" sz="3200" dirty="0">
                <a:latin typeface="Monotype Corsiva" pitchFamily="66" charset="0"/>
              </a:rPr>
            </a:br>
            <a:r>
              <a:rPr lang="en-GB" sz="3200" dirty="0">
                <a:latin typeface="Monotype Corsiva" pitchFamily="66" charset="0"/>
              </a:rPr>
              <a:t>and the orbital modulation</a:t>
            </a:r>
            <a:endParaRPr lang="en-GB" sz="3200" dirty="0">
              <a:latin typeface="Monotype Corsiva" pitchFamily="66" charset="0"/>
              <a:hlinkClick r:id="" action="ppaction://hlinkfile"/>
            </a:endParaRPr>
          </a:p>
        </p:txBody>
      </p:sp>
      <p:pic>
        <p:nvPicPr>
          <p:cNvPr id="178179" name="Picture 3" descr="lmcx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550" y="990600"/>
            <a:ext cx="5530850" cy="5884862"/>
          </a:xfrm>
          <a:prstGeom prst="rect">
            <a:avLst/>
          </a:prstGeom>
          <a:noFill/>
        </p:spPr>
      </p:pic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934200" y="6324600"/>
            <a:ext cx="1935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b="1">
                <a:solidFill>
                  <a:schemeClr val="tx1"/>
                </a:solidFill>
                <a:latin typeface="Monotype Corsiva" pitchFamily="66" charset="0"/>
              </a:rPr>
              <a:t>Raichur &amp; Paul 2008</a:t>
            </a:r>
            <a:endParaRPr lang="en-US" b="1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78181" name="Picture 5" descr="f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08113"/>
            <a:ext cx="6500813" cy="4764087"/>
          </a:xfrm>
          <a:prstGeom prst="rect">
            <a:avLst/>
          </a:prstGeom>
          <a:noFill/>
        </p:spPr>
      </p:pic>
      <p:pic>
        <p:nvPicPr>
          <p:cNvPr id="178182" name="Picture 6" descr="f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08113"/>
            <a:ext cx="6500813" cy="4764087"/>
          </a:xfrm>
          <a:prstGeom prst="rect">
            <a:avLst/>
          </a:prstGeom>
          <a:noFill/>
        </p:spPr>
      </p:pic>
      <p:pic>
        <p:nvPicPr>
          <p:cNvPr id="178183" name="Picture 7" descr="f2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8" y="1408113"/>
            <a:ext cx="6500812" cy="4764087"/>
          </a:xfrm>
          <a:prstGeom prst="rect">
            <a:avLst/>
          </a:prstGeom>
          <a:noFill/>
        </p:spPr>
      </p:pic>
      <p:pic>
        <p:nvPicPr>
          <p:cNvPr id="178184" name="Picture 8" descr="f2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588" y="1371600"/>
            <a:ext cx="6500812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580</Words>
  <Application>Microsoft Office PowerPoint</Application>
  <PresentationFormat>On-screen Show (4:3)</PresentationFormat>
  <Paragraphs>169</Paragraphs>
  <Slides>31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SmartDraw</vt:lpstr>
      <vt:lpstr>Bitmap Image</vt:lpstr>
      <vt:lpstr>X-ray Instruments for MiniSatellites</vt:lpstr>
      <vt:lpstr>High Resolution Spectroscopic Survey (Dark Universe)</vt:lpstr>
      <vt:lpstr>High Resolution Spectroscopic Survey (Dark Universe)</vt:lpstr>
      <vt:lpstr>Slide 4</vt:lpstr>
      <vt:lpstr>Search for Dark Baryons</vt:lpstr>
      <vt:lpstr>Slide 6</vt:lpstr>
      <vt:lpstr>X-ray All Sky Monitor</vt:lpstr>
      <vt:lpstr>Long term intensity variations in Cen X-3</vt:lpstr>
      <vt:lpstr>Long term intensity variations  and the orbital modulation</vt:lpstr>
      <vt:lpstr>X-ray All Sky Monitor</vt:lpstr>
      <vt:lpstr>Lobster eye</vt:lpstr>
      <vt:lpstr>X-ray Polarimeter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Development Status</vt:lpstr>
      <vt:lpstr>Thomson X-ray Polarimeter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Universe</dc:title>
  <dc:creator>Biswajit Paul</dc:creator>
  <cp:lastModifiedBy>Biswajit Paul</cp:lastModifiedBy>
  <cp:revision>35</cp:revision>
  <dcterms:created xsi:type="dcterms:W3CDTF">2010-06-05T20:55:02Z</dcterms:created>
  <dcterms:modified xsi:type="dcterms:W3CDTF">2010-06-08T06:18:04Z</dcterms:modified>
</cp:coreProperties>
</file>