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6" r:id="rId1"/>
    <p:sldMasterId id="2147483709" r:id="rId2"/>
  </p:sldMasterIdLst>
  <p:notesMasterIdLst>
    <p:notesMasterId r:id="rId43"/>
  </p:notesMasterIdLst>
  <p:sldIdLst>
    <p:sldId id="363" r:id="rId3"/>
    <p:sldId id="391" r:id="rId4"/>
    <p:sldId id="487" r:id="rId5"/>
    <p:sldId id="486" r:id="rId6"/>
    <p:sldId id="494" r:id="rId7"/>
    <p:sldId id="488" r:id="rId8"/>
    <p:sldId id="489" r:id="rId9"/>
    <p:sldId id="490" r:id="rId10"/>
    <p:sldId id="491" r:id="rId11"/>
    <p:sldId id="396" r:id="rId12"/>
    <p:sldId id="495" r:id="rId13"/>
    <p:sldId id="497" r:id="rId14"/>
    <p:sldId id="496" r:id="rId15"/>
    <p:sldId id="498" r:id="rId16"/>
    <p:sldId id="408" r:id="rId17"/>
    <p:sldId id="406" r:id="rId18"/>
    <p:sldId id="261" r:id="rId19"/>
    <p:sldId id="273" r:id="rId20"/>
    <p:sldId id="263" r:id="rId21"/>
    <p:sldId id="264" r:id="rId22"/>
    <p:sldId id="265" r:id="rId23"/>
    <p:sldId id="268" r:id="rId24"/>
    <p:sldId id="267" r:id="rId25"/>
    <p:sldId id="270" r:id="rId26"/>
    <p:sldId id="271" r:id="rId27"/>
    <p:sldId id="469" r:id="rId28"/>
    <p:sldId id="474" r:id="rId29"/>
    <p:sldId id="471" r:id="rId30"/>
    <p:sldId id="472" r:id="rId31"/>
    <p:sldId id="473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68" r:id="rId40"/>
    <p:sldId id="482" r:id="rId41"/>
    <p:sldId id="258" r:id="rId42"/>
  </p:sldIdLst>
  <p:sldSz cx="12161838" cy="6858000"/>
  <p:notesSz cx="6858000" cy="9144000"/>
  <p:defaultTextStyle>
    <a:defPPr marL="0" marR="0" indent="0" algn="l" defTabSz="45646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99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1pPr>
    <a:lvl2pPr marL="0" marR="0" indent="171176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2pPr>
    <a:lvl3pPr marL="0" marR="0" indent="342351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3pPr>
    <a:lvl4pPr marL="0" marR="0" indent="513528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4pPr>
    <a:lvl5pPr marL="0" marR="0" indent="684703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5pPr>
    <a:lvl6pPr marL="0" marR="0" indent="855879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6pPr>
    <a:lvl7pPr marL="0" marR="0" indent="1027054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7pPr>
    <a:lvl8pPr marL="0" marR="0" indent="1198230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8pPr>
    <a:lvl9pPr marL="0" marR="0" indent="1369405" algn="ctr" defTabSz="4120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9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UltraLight"/>
        <a:ea typeface="Helvetica Neue UltraLight"/>
        <a:cs typeface="Helvetica Neue UltraLight"/>
        <a:sym typeface="Helvetica Neue Ultra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FFF4F"/>
    <a:srgbClr val="14BDFF"/>
    <a:srgbClr val="E1F4FF"/>
    <a:srgbClr val="CCECFF"/>
    <a:srgbClr val="C00000"/>
    <a:srgbClr val="800000"/>
    <a:srgbClr val="FFFF99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 UltraLight"/>
          <a:ea typeface="Helvetica Neue UltraLight"/>
          <a:cs typeface="Helvetica Neue Ultra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 UltraLight"/>
          <a:ea typeface="Helvetica Neue UltraLight"/>
          <a:cs typeface="Helvetica Neue Ultra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UltraLight"/>
          <a:ea typeface="Helvetica Neue UltraLight"/>
          <a:cs typeface="Helvetica Neue Ultra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UltraLight"/>
          <a:ea typeface="Helvetica Neue UltraLight"/>
          <a:cs typeface="Helvetica Neue Ultra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69" autoAdjust="0"/>
    <p:restoredTop sz="94746" autoAdjust="0"/>
  </p:normalViewPr>
  <p:slideViewPr>
    <p:cSldViewPr snapToGrid="0" snapToObjects="1">
      <p:cViewPr varScale="1">
        <p:scale>
          <a:sx n="125" d="100"/>
          <a:sy n="125" d="100"/>
        </p:scale>
        <p:origin x="176" y="728"/>
      </p:cViewPr>
      <p:guideLst/>
    </p:cSldViewPr>
  </p:slideViewPr>
  <p:outlineViewPr>
    <p:cViewPr>
      <p:scale>
        <a:sx n="33" d="100"/>
        <a:sy n="33" d="100"/>
      </p:scale>
      <p:origin x="0" y="-15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3201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12090" latinLnBrk="0">
      <a:defRPr sz="1498" b="0" i="0">
        <a:latin typeface="Arial Regular"/>
        <a:ea typeface="Arial Regular"/>
        <a:cs typeface="Lucida Grande"/>
        <a:sym typeface="Lucida Grande"/>
      </a:defRPr>
    </a:lvl1pPr>
    <a:lvl2pPr indent="114117" defTabSz="412090" latinLnBrk="0">
      <a:defRPr sz="1498">
        <a:latin typeface="Lucida Grande"/>
        <a:ea typeface="Lucida Grande"/>
        <a:cs typeface="Lucida Grande"/>
        <a:sym typeface="Lucida Grande"/>
      </a:defRPr>
    </a:lvl2pPr>
    <a:lvl3pPr indent="228234" defTabSz="412090" latinLnBrk="0">
      <a:defRPr sz="1498">
        <a:latin typeface="Lucida Grande"/>
        <a:ea typeface="Lucida Grande"/>
        <a:cs typeface="Lucida Grande"/>
        <a:sym typeface="Lucida Grande"/>
      </a:defRPr>
    </a:lvl3pPr>
    <a:lvl4pPr indent="342351" defTabSz="412090" latinLnBrk="0">
      <a:defRPr sz="1498">
        <a:latin typeface="Lucida Grande"/>
        <a:ea typeface="Lucida Grande"/>
        <a:cs typeface="Lucida Grande"/>
        <a:sym typeface="Lucida Grande"/>
      </a:defRPr>
    </a:lvl4pPr>
    <a:lvl5pPr indent="456468" defTabSz="412090" latinLnBrk="0">
      <a:defRPr sz="1498">
        <a:latin typeface="Lucida Grande"/>
        <a:ea typeface="Lucida Grande"/>
        <a:cs typeface="Lucida Grande"/>
        <a:sym typeface="Lucida Grande"/>
      </a:defRPr>
    </a:lvl5pPr>
    <a:lvl6pPr indent="570586" defTabSz="412090" latinLnBrk="0">
      <a:defRPr sz="1498">
        <a:latin typeface="Lucida Grande"/>
        <a:ea typeface="Lucida Grande"/>
        <a:cs typeface="Lucida Grande"/>
        <a:sym typeface="Lucida Grande"/>
      </a:defRPr>
    </a:lvl6pPr>
    <a:lvl7pPr indent="684703" defTabSz="412090" latinLnBrk="0">
      <a:defRPr sz="1498">
        <a:latin typeface="Lucida Grande"/>
        <a:ea typeface="Lucida Grande"/>
        <a:cs typeface="Lucida Grande"/>
        <a:sym typeface="Lucida Grande"/>
      </a:defRPr>
    </a:lvl7pPr>
    <a:lvl8pPr indent="798820" defTabSz="412090" latinLnBrk="0">
      <a:defRPr sz="1498">
        <a:latin typeface="Lucida Grande"/>
        <a:ea typeface="Lucida Grande"/>
        <a:cs typeface="Lucida Grande"/>
        <a:sym typeface="Lucida Grande"/>
      </a:defRPr>
    </a:lvl8pPr>
    <a:lvl9pPr indent="912937" defTabSz="412090" latinLnBrk="0">
      <a:defRPr sz="1498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6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F2012-7F59-994A-A02E-B3168A43A1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7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B553-F00C-49E2-A852-1F810F5EF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825" y="1122363"/>
            <a:ext cx="91201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14FA2-2969-4F3B-8CDA-3F0ADC0AD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825" y="3602038"/>
            <a:ext cx="91201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B3983-DB8C-4BA1-9156-3DD0D3DA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52EC4-228C-4F62-84E7-BCC1772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0B504-6111-4EBD-8DAA-57F15739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1C2A-2F34-4829-8B60-036A7A0B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A3AEE-7BE7-4330-97C1-2A6FEA98C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EFCA1-4385-4C6E-9CAE-75756FE0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A33B3-B166-4478-8561-0209CFA0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7C284-AFCE-43FE-B4FA-14E741B3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5842F-ED38-47D3-8E98-FD5479D23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4263" y="365125"/>
            <a:ext cx="262096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9E04D-743C-48C0-87D6-D0448A8A1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613" y="365125"/>
            <a:ext cx="771525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B3ADD-99B6-4560-B1ED-D7B7CEA9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B481-9A8E-4463-91A9-BF8D86A1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1D06E-B085-47E0-BA5B-45B0B64A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2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ank Slid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0690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Title Only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B33A-BE88-4C3F-85E2-1DD8AAD0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12105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sic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421637C-93CA-4889-ABDB-1F9A9889BA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43" y="923767"/>
            <a:ext cx="11432128" cy="5600023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D63FF3-DCEF-4D64-94C7-94125B1A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82550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Dark Basic Bullets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E54530E-23C8-4E25-BF53-D2B1FAA4E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43" y="923767"/>
            <a:ext cx="5537690" cy="5600023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AFA7340-E180-4B8A-9F7B-01AA5AA315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092" y="923767"/>
            <a:ext cx="5537689" cy="5600023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9C90BE-C3F3-4FE8-9545-4D1D6822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65305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Grey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0">
            <a:extLst>
              <a:ext uri="{FF2B5EF4-FFF2-40B4-BE49-F238E27FC236}">
                <a16:creationId xmlns:a16="http://schemas.microsoft.com/office/drawing/2014/main" id="{28D0E1D7-E36A-48B2-850D-D298EB4F136A}"/>
              </a:ext>
            </a:extLst>
          </p:cNvPr>
          <p:cNvSpPr/>
          <p:nvPr userDrawn="1"/>
        </p:nvSpPr>
        <p:spPr>
          <a:xfrm>
            <a:off x="-6334" y="1003300"/>
            <a:ext cx="4703845" cy="5327651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latin typeface="Arial Regular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3C54A53-8CDA-4DB1-A7BF-A84D03484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416" y="1187117"/>
            <a:ext cx="10792296" cy="5005135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CC242B-8C2B-41C1-BE0C-8839D512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743656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Grey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0">
            <a:extLst>
              <a:ext uri="{FF2B5EF4-FFF2-40B4-BE49-F238E27FC236}">
                <a16:creationId xmlns:a16="http://schemas.microsoft.com/office/drawing/2014/main" id="{28D0E1D7-E36A-48B2-850D-D298EB4F136A}"/>
              </a:ext>
            </a:extLst>
          </p:cNvPr>
          <p:cNvSpPr/>
          <p:nvPr userDrawn="1"/>
        </p:nvSpPr>
        <p:spPr>
          <a:xfrm>
            <a:off x="-6334" y="1003300"/>
            <a:ext cx="4703845" cy="5327651"/>
          </a:xfrm>
          <a:prstGeom prst="rect">
            <a:avLst/>
          </a:prstGeom>
          <a:solidFill>
            <a:schemeClr val="tx2">
              <a:lumMod val="60000"/>
              <a:lumOff val="40000"/>
              <a:alpha val="6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accent4"/>
              </a:solidFill>
              <a:latin typeface="Arial Regular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3341430-193C-470F-9EC2-9EC4D7EBF9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416" y="1187117"/>
            <a:ext cx="10792296" cy="5005135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9A2F2C-7145-4DB3-9D0E-1664E5F8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24262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0">
            <a:extLst>
              <a:ext uri="{FF2B5EF4-FFF2-40B4-BE49-F238E27FC236}">
                <a16:creationId xmlns:a16="http://schemas.microsoft.com/office/drawing/2014/main" id="{28D0E1D7-E36A-48B2-850D-D298EB4F136A}"/>
              </a:ext>
            </a:extLst>
          </p:cNvPr>
          <p:cNvSpPr/>
          <p:nvPr userDrawn="1"/>
        </p:nvSpPr>
        <p:spPr>
          <a:xfrm>
            <a:off x="-6334" y="1003300"/>
            <a:ext cx="4703845" cy="5327651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latin typeface="Arial Regular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DBE8D2C-5F80-46C1-A085-807294AEAF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416" y="1187117"/>
            <a:ext cx="10792296" cy="5005135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88BA39-F700-4D5F-8642-2ECEEA2F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37254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nlaid Photo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BE93121-F571-4614-AAFE-0B1D6FE60C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62017" y="1759365"/>
            <a:ext cx="4446672" cy="891012"/>
          </a:xfrm>
          <a:prstGeom prst="rect">
            <a:avLst/>
          </a:prstGeom>
        </p:spPr>
        <p:txBody>
          <a:bodyPr/>
          <a:lstStyle>
            <a:lvl1pPr algn="r">
              <a:defRPr kumimoji="0" lang="en-US" sz="27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Regular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34F6E02-0DD4-4C0C-AE68-2680E185C3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5393" y="1981995"/>
            <a:ext cx="4066615" cy="396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hape 639">
            <a:extLst>
              <a:ext uri="{FF2B5EF4-FFF2-40B4-BE49-F238E27FC236}">
                <a16:creationId xmlns:a16="http://schemas.microsoft.com/office/drawing/2014/main" id="{6D5CF006-D3AA-40D0-85AF-9D412F799FA4}"/>
              </a:ext>
            </a:extLst>
          </p:cNvPr>
          <p:cNvSpPr/>
          <p:nvPr userDrawn="1"/>
        </p:nvSpPr>
        <p:spPr>
          <a:xfrm>
            <a:off x="551084" y="1527590"/>
            <a:ext cx="4104620" cy="4000500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1" name="Shape 640">
            <a:extLst>
              <a:ext uri="{FF2B5EF4-FFF2-40B4-BE49-F238E27FC236}">
                <a16:creationId xmlns:a16="http://schemas.microsoft.com/office/drawing/2014/main" id="{F1F689DD-05C5-4CAE-8ABE-1EE3A0C1CDFF}"/>
              </a:ext>
            </a:extLst>
          </p:cNvPr>
          <p:cNvSpPr/>
          <p:nvPr userDrawn="1"/>
        </p:nvSpPr>
        <p:spPr>
          <a:xfrm>
            <a:off x="4047611" y="1108490"/>
            <a:ext cx="1336536" cy="1301751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2" name="Shape 641">
            <a:extLst>
              <a:ext uri="{FF2B5EF4-FFF2-40B4-BE49-F238E27FC236}">
                <a16:creationId xmlns:a16="http://schemas.microsoft.com/office/drawing/2014/main" id="{FB4AC6F4-EB30-4088-928B-FC50EAC135CF}"/>
              </a:ext>
            </a:extLst>
          </p:cNvPr>
          <p:cNvSpPr/>
          <p:nvPr userDrawn="1"/>
        </p:nvSpPr>
        <p:spPr>
          <a:xfrm>
            <a:off x="5422153" y="2483265"/>
            <a:ext cx="614427" cy="596900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Shape 644">
            <a:extLst>
              <a:ext uri="{FF2B5EF4-FFF2-40B4-BE49-F238E27FC236}">
                <a16:creationId xmlns:a16="http://schemas.microsoft.com/office/drawing/2014/main" id="{B868FA38-FA1B-446D-911D-DE66F33F41E1}"/>
              </a:ext>
            </a:extLst>
          </p:cNvPr>
          <p:cNvSpPr/>
          <p:nvPr userDrawn="1"/>
        </p:nvSpPr>
        <p:spPr>
          <a:xfrm>
            <a:off x="11173689" y="3140489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DD385C2-8F8E-4461-BA0C-C842D10A35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82798" y="3482976"/>
            <a:ext cx="6228203" cy="2867024"/>
          </a:xfrm>
          <a:prstGeom prst="rect">
            <a:avLst/>
          </a:prstGeom>
        </p:spPr>
        <p:txBody>
          <a:bodyPr/>
          <a:lstStyle>
            <a:lvl1pPr marL="171450" marR="0" indent="-171450" algn="r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r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r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46C68B-48A6-4896-85B4-7CF0F662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4333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B2F5-FBB1-4B18-A9BE-772EA4D9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E0C8-AA63-4D85-A459-DF0DEBAAD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E720E-B082-4842-AC72-53E16F0C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B7805-3D8F-4E1F-9C02-7790355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83FA-CB50-4911-ACBE-FE326EA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76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imple Tabl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24">
            <a:extLst>
              <a:ext uri="{FF2B5EF4-FFF2-40B4-BE49-F238E27FC236}">
                <a16:creationId xmlns:a16="http://schemas.microsoft.com/office/drawing/2014/main" id="{1D795C82-461B-433A-BBFB-D3051F01AD93}"/>
              </a:ext>
            </a:extLst>
          </p:cNvPr>
          <p:cNvSpPr/>
          <p:nvPr userDrawn="1"/>
        </p:nvSpPr>
        <p:spPr>
          <a:xfrm flipV="1">
            <a:off x="6074233" y="1566946"/>
            <a:ext cx="0" cy="422101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8" name="Shape 1025">
            <a:extLst>
              <a:ext uri="{FF2B5EF4-FFF2-40B4-BE49-F238E27FC236}">
                <a16:creationId xmlns:a16="http://schemas.microsoft.com/office/drawing/2014/main" id="{A65BE241-9C61-40C7-B277-26E470849B74}"/>
              </a:ext>
            </a:extLst>
          </p:cNvPr>
          <p:cNvSpPr/>
          <p:nvPr userDrawn="1"/>
        </p:nvSpPr>
        <p:spPr>
          <a:xfrm>
            <a:off x="958327" y="3017359"/>
            <a:ext cx="9809967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9" name="Shape 1026">
            <a:extLst>
              <a:ext uri="{FF2B5EF4-FFF2-40B4-BE49-F238E27FC236}">
                <a16:creationId xmlns:a16="http://schemas.microsoft.com/office/drawing/2014/main" id="{81AEBB4E-393B-4919-924D-8CAF0940FCE8}"/>
              </a:ext>
            </a:extLst>
          </p:cNvPr>
          <p:cNvSpPr/>
          <p:nvPr userDrawn="1"/>
        </p:nvSpPr>
        <p:spPr>
          <a:xfrm>
            <a:off x="958328" y="4503259"/>
            <a:ext cx="9831767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0" name="Shape 1028">
            <a:extLst>
              <a:ext uri="{FF2B5EF4-FFF2-40B4-BE49-F238E27FC236}">
                <a16:creationId xmlns:a16="http://schemas.microsoft.com/office/drawing/2014/main" id="{C75C1DDA-C6F9-4B5F-BBF7-F98BCF1B53E8}"/>
              </a:ext>
            </a:extLst>
          </p:cNvPr>
          <p:cNvSpPr/>
          <p:nvPr userDrawn="1"/>
        </p:nvSpPr>
        <p:spPr>
          <a:xfrm>
            <a:off x="5966902" y="2914651"/>
            <a:ext cx="215366" cy="21663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1" name="Shape 1029">
            <a:extLst>
              <a:ext uri="{FF2B5EF4-FFF2-40B4-BE49-F238E27FC236}">
                <a16:creationId xmlns:a16="http://schemas.microsoft.com/office/drawing/2014/main" id="{7191FD95-BD3A-409C-BF9B-8445981EA96B}"/>
              </a:ext>
            </a:extLst>
          </p:cNvPr>
          <p:cNvSpPr/>
          <p:nvPr userDrawn="1"/>
        </p:nvSpPr>
        <p:spPr>
          <a:xfrm>
            <a:off x="5966902" y="4393465"/>
            <a:ext cx="215366" cy="21663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C0CFBD-CA42-4D77-9453-FED646DCC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55627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imple Table w Text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24">
            <a:extLst>
              <a:ext uri="{FF2B5EF4-FFF2-40B4-BE49-F238E27FC236}">
                <a16:creationId xmlns:a16="http://schemas.microsoft.com/office/drawing/2014/main" id="{1D795C82-461B-433A-BBFB-D3051F01AD93}"/>
              </a:ext>
            </a:extLst>
          </p:cNvPr>
          <p:cNvSpPr/>
          <p:nvPr userDrawn="1"/>
        </p:nvSpPr>
        <p:spPr>
          <a:xfrm flipV="1">
            <a:off x="6074233" y="1566946"/>
            <a:ext cx="0" cy="422101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8" name="Shape 1025">
            <a:extLst>
              <a:ext uri="{FF2B5EF4-FFF2-40B4-BE49-F238E27FC236}">
                <a16:creationId xmlns:a16="http://schemas.microsoft.com/office/drawing/2014/main" id="{A65BE241-9C61-40C7-B277-26E470849B74}"/>
              </a:ext>
            </a:extLst>
          </p:cNvPr>
          <p:cNvSpPr/>
          <p:nvPr userDrawn="1"/>
        </p:nvSpPr>
        <p:spPr>
          <a:xfrm>
            <a:off x="958327" y="3017359"/>
            <a:ext cx="9809967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9" name="Shape 1026">
            <a:extLst>
              <a:ext uri="{FF2B5EF4-FFF2-40B4-BE49-F238E27FC236}">
                <a16:creationId xmlns:a16="http://schemas.microsoft.com/office/drawing/2014/main" id="{81AEBB4E-393B-4919-924D-8CAF0940FCE8}"/>
              </a:ext>
            </a:extLst>
          </p:cNvPr>
          <p:cNvSpPr/>
          <p:nvPr userDrawn="1"/>
        </p:nvSpPr>
        <p:spPr>
          <a:xfrm>
            <a:off x="958328" y="4503259"/>
            <a:ext cx="9831767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0" name="Shape 1028">
            <a:extLst>
              <a:ext uri="{FF2B5EF4-FFF2-40B4-BE49-F238E27FC236}">
                <a16:creationId xmlns:a16="http://schemas.microsoft.com/office/drawing/2014/main" id="{C75C1DDA-C6F9-4B5F-BBF7-F98BCF1B53E8}"/>
              </a:ext>
            </a:extLst>
          </p:cNvPr>
          <p:cNvSpPr/>
          <p:nvPr userDrawn="1"/>
        </p:nvSpPr>
        <p:spPr>
          <a:xfrm>
            <a:off x="5966902" y="2914651"/>
            <a:ext cx="215366" cy="21663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1" name="Shape 1029">
            <a:extLst>
              <a:ext uri="{FF2B5EF4-FFF2-40B4-BE49-F238E27FC236}">
                <a16:creationId xmlns:a16="http://schemas.microsoft.com/office/drawing/2014/main" id="{7191FD95-BD3A-409C-BF9B-8445981EA96B}"/>
              </a:ext>
            </a:extLst>
          </p:cNvPr>
          <p:cNvSpPr/>
          <p:nvPr userDrawn="1"/>
        </p:nvSpPr>
        <p:spPr>
          <a:xfrm>
            <a:off x="5966902" y="4393465"/>
            <a:ext cx="215366" cy="21663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0F03D4BE-C0B8-4DAA-BF9F-1AFDEFF29E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3264" y="1579182"/>
            <a:ext cx="5094894" cy="1438177"/>
          </a:xfrm>
          <a:prstGeom prst="rect">
            <a:avLst/>
          </a:prstGeom>
        </p:spPr>
        <p:txBody>
          <a:bodyPr/>
          <a:lstStyle>
            <a:lvl1pPr algn="l"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>
              <a:defRPr kumimoji="0" lang="en-US" sz="938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071E09B2-B0AA-437B-8E60-99BC1A2D99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3264" y="3028578"/>
            <a:ext cx="5094894" cy="1438177"/>
          </a:xfrm>
          <a:prstGeom prst="rect">
            <a:avLst/>
          </a:prstGeom>
        </p:spPr>
        <p:txBody>
          <a:bodyPr/>
          <a:lstStyle>
            <a:lvl1pPr algn="l"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>
              <a:defRPr kumimoji="0" lang="en-US" sz="938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605E0456-193E-433B-9363-E00E76FE21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3264" y="4514478"/>
            <a:ext cx="5094894" cy="1438177"/>
          </a:xfrm>
          <a:prstGeom prst="rect">
            <a:avLst/>
          </a:prstGeom>
        </p:spPr>
        <p:txBody>
          <a:bodyPr/>
          <a:lstStyle>
            <a:lvl1pPr algn="l"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>
              <a:defRPr kumimoji="0" lang="en-US" sz="938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B15A0C4A-AB37-4CF2-8153-D13B643D9B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60912" y="1572414"/>
            <a:ext cx="5094894" cy="1438177"/>
          </a:xfrm>
          <a:prstGeom prst="rect">
            <a:avLst/>
          </a:prstGeom>
        </p:spPr>
        <p:txBody>
          <a:bodyPr/>
          <a:lstStyle>
            <a:lvl1pPr algn="l"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>
              <a:defRPr kumimoji="0" lang="en-US" sz="938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DA6876D7-6D44-4FD3-853A-8A81F80544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47540" y="3027061"/>
            <a:ext cx="5094894" cy="1438177"/>
          </a:xfrm>
          <a:prstGeom prst="rect">
            <a:avLst/>
          </a:prstGeom>
        </p:spPr>
        <p:txBody>
          <a:bodyPr/>
          <a:lstStyle>
            <a:lvl1pPr algn="l"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>
              <a:defRPr kumimoji="0" lang="en-US" sz="938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DE3925E9-F132-4B4E-A49F-F75174B68B6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226" y="4497629"/>
            <a:ext cx="5094894" cy="1438177"/>
          </a:xfrm>
          <a:prstGeom prst="rect">
            <a:avLst/>
          </a:prstGeom>
        </p:spPr>
        <p:txBody>
          <a:bodyPr/>
          <a:lstStyle>
            <a:lvl1pPr algn="l"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>
              <a:defRPr kumimoji="0" lang="en-US" sz="938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>
              <a:defRPr kumimoji="0" lang="en-US" sz="938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666599-A3D0-4D75-8533-59D79343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12802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Left Pics &amp; Text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42CEDAB1-6EEF-4735-B710-A553B31D41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610" y="858671"/>
            <a:ext cx="2248674" cy="1805071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6B2353B4-8F48-40B5-BA8C-018BD98264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610" y="2791103"/>
            <a:ext cx="2248674" cy="1805071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2BA687D3-7898-436C-A343-B9A1BBD938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610" y="4723535"/>
            <a:ext cx="2248674" cy="1805071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47E3CE-7DF2-4D17-93A2-B28FB1654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0490" y="858839"/>
            <a:ext cx="9319325" cy="5664951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A00954-D35F-4EC4-B3D8-E34E6CE30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322363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ight Pics &amp; Text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42CEDAB1-6EEF-4735-B710-A553B31D41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6508" y="858671"/>
            <a:ext cx="2248674" cy="1805071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6B2353B4-8F48-40B5-BA8C-018BD98264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46508" y="2791103"/>
            <a:ext cx="2248674" cy="1805071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2BA687D3-7898-436C-A343-B9A1BBD938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46508" y="4723535"/>
            <a:ext cx="2248674" cy="1805071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76A4FA-B28E-4B97-A887-586856E9C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43" y="854034"/>
            <a:ext cx="9279262" cy="5674572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211CBF-54C9-4D77-8019-B8005244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633450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 Key Personnel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38CF6034-7575-4AB6-BDE2-B9244876DC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248" y="2992833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E729A58-AF4F-4055-A989-7C5E3C201C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247" y="1225551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2A5DA10-41C8-420F-BBDE-5C9D101015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19439" y="1225551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AE5D156-7102-4AA9-ACEB-8912317EFD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3460" y="1225551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3E3BF73-2848-4924-A920-3266E1F11A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8335" y="1225551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E87BCA7-8EA9-494B-9D8F-3AC561B54F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5247" y="3899177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DBB3274-6DBB-465B-BD02-B0493ED87FD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9269" y="3899177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61DC951-42BE-412B-9079-0B4C09B498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460" y="3899177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D98A0A5-F061-4B3A-ABF9-DDFC6C21F0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8335" y="3899177"/>
            <a:ext cx="1600259" cy="1627215"/>
          </a:xfrm>
          <a:prstGeom prst="rect">
            <a:avLst/>
          </a:prstGeom>
          <a:noFill/>
        </p:spPr>
        <p:txBody>
          <a:bodyPr/>
          <a:lstStyle>
            <a:lvl1pPr>
              <a:defRPr sz="1125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hape 677">
            <a:extLst>
              <a:ext uri="{FF2B5EF4-FFF2-40B4-BE49-F238E27FC236}">
                <a16:creationId xmlns:a16="http://schemas.microsoft.com/office/drawing/2014/main" id="{2F812624-E70A-4177-B438-95638C031AFE}"/>
              </a:ext>
            </a:extLst>
          </p:cNvPr>
          <p:cNvSpPr/>
          <p:nvPr userDrawn="1"/>
        </p:nvSpPr>
        <p:spPr>
          <a:xfrm>
            <a:off x="1390785" y="3459335"/>
            <a:ext cx="464871" cy="161583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55700">
              <a:defRPr sz="30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Job title</a:t>
            </a:r>
          </a:p>
        </p:txBody>
      </p:sp>
      <p:sp>
        <p:nvSpPr>
          <p:cNvPr id="17" name="Shape 699">
            <a:extLst>
              <a:ext uri="{FF2B5EF4-FFF2-40B4-BE49-F238E27FC236}">
                <a16:creationId xmlns:a16="http://schemas.microsoft.com/office/drawing/2014/main" id="{33683DC2-C3C9-422E-8DEB-F86CB169B66C}"/>
              </a:ext>
            </a:extLst>
          </p:cNvPr>
          <p:cNvSpPr/>
          <p:nvPr userDrawn="1"/>
        </p:nvSpPr>
        <p:spPr>
          <a:xfrm>
            <a:off x="1469556" y="3314700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US"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18" name="Shape 700">
            <a:extLst>
              <a:ext uri="{FF2B5EF4-FFF2-40B4-BE49-F238E27FC236}">
                <a16:creationId xmlns:a16="http://schemas.microsoft.com/office/drawing/2014/main" id="{602782ED-9A3B-428B-B893-6463F741FC2F}"/>
              </a:ext>
            </a:extLst>
          </p:cNvPr>
          <p:cNvSpPr/>
          <p:nvPr userDrawn="1"/>
        </p:nvSpPr>
        <p:spPr>
          <a:xfrm>
            <a:off x="4446673" y="3314700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US"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19" name="Shape 701">
            <a:extLst>
              <a:ext uri="{FF2B5EF4-FFF2-40B4-BE49-F238E27FC236}">
                <a16:creationId xmlns:a16="http://schemas.microsoft.com/office/drawing/2014/main" id="{7F4512EC-8B46-4886-841C-61909CAE745C}"/>
              </a:ext>
            </a:extLst>
          </p:cNvPr>
          <p:cNvSpPr/>
          <p:nvPr userDrawn="1"/>
        </p:nvSpPr>
        <p:spPr>
          <a:xfrm>
            <a:off x="7455461" y="3314700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US"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20" name="Shape 702">
            <a:extLst>
              <a:ext uri="{FF2B5EF4-FFF2-40B4-BE49-F238E27FC236}">
                <a16:creationId xmlns:a16="http://schemas.microsoft.com/office/drawing/2014/main" id="{F2EE027C-A040-423C-83B6-6C230C38597A}"/>
              </a:ext>
            </a:extLst>
          </p:cNvPr>
          <p:cNvSpPr/>
          <p:nvPr userDrawn="1"/>
        </p:nvSpPr>
        <p:spPr>
          <a:xfrm>
            <a:off x="10375569" y="3314700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lang="en-US"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21" name="Shape 703">
            <a:extLst>
              <a:ext uri="{FF2B5EF4-FFF2-40B4-BE49-F238E27FC236}">
                <a16:creationId xmlns:a16="http://schemas.microsoft.com/office/drawing/2014/main" id="{08DD8EAF-E079-4F25-BAD4-6C537C5A416E}"/>
              </a:ext>
            </a:extLst>
          </p:cNvPr>
          <p:cNvSpPr/>
          <p:nvPr userDrawn="1"/>
        </p:nvSpPr>
        <p:spPr>
          <a:xfrm>
            <a:off x="1469556" y="6013451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22" name="Shape 704">
            <a:extLst>
              <a:ext uri="{FF2B5EF4-FFF2-40B4-BE49-F238E27FC236}">
                <a16:creationId xmlns:a16="http://schemas.microsoft.com/office/drawing/2014/main" id="{D7138029-D1A4-4E06-A7A1-0211AD3BA417}"/>
              </a:ext>
            </a:extLst>
          </p:cNvPr>
          <p:cNvSpPr/>
          <p:nvPr userDrawn="1"/>
        </p:nvSpPr>
        <p:spPr>
          <a:xfrm>
            <a:off x="4446673" y="6013451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23" name="Shape 705">
            <a:extLst>
              <a:ext uri="{FF2B5EF4-FFF2-40B4-BE49-F238E27FC236}">
                <a16:creationId xmlns:a16="http://schemas.microsoft.com/office/drawing/2014/main" id="{FD19FE7E-5783-4F27-BD21-454829A14BF8}"/>
              </a:ext>
            </a:extLst>
          </p:cNvPr>
          <p:cNvSpPr/>
          <p:nvPr userDrawn="1"/>
        </p:nvSpPr>
        <p:spPr>
          <a:xfrm>
            <a:off x="7455461" y="6013451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24" name="Shape 706">
            <a:extLst>
              <a:ext uri="{FF2B5EF4-FFF2-40B4-BE49-F238E27FC236}">
                <a16:creationId xmlns:a16="http://schemas.microsoft.com/office/drawing/2014/main" id="{CD9A3E2C-1E0F-497C-BB60-5977E283A2B8}"/>
              </a:ext>
            </a:extLst>
          </p:cNvPr>
          <p:cNvSpPr/>
          <p:nvPr userDrawn="1"/>
        </p:nvSpPr>
        <p:spPr>
          <a:xfrm>
            <a:off x="10375569" y="6013451"/>
            <a:ext cx="313786" cy="0"/>
          </a:xfrm>
          <a:prstGeom prst="line">
            <a:avLst/>
          </a:prstGeom>
          <a:ln w="127000">
            <a:solidFill>
              <a:schemeClr val="accent6"/>
            </a:solidFill>
            <a:miter lim="400000"/>
          </a:ln>
        </p:spPr>
        <p:txBody>
          <a:bodyPr lIns="19050" tIns="19050" rIns="19050" bIns="19050" anchor="ctr"/>
          <a:lstStyle/>
          <a:p>
            <a:pPr algn="l"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>
              <a:solidFill>
                <a:schemeClr val="accent1">
                  <a:lumMod val="40000"/>
                  <a:lumOff val="60000"/>
                </a:schemeClr>
              </a:solidFill>
              <a:latin typeface="Arial Regular"/>
            </a:endParaRP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9812F40-80BB-49C4-9503-47D057803F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248" y="3435244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C69A1F1B-3BD5-4F84-82BA-CAE22C9A91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8343" y="3005025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6AAFC17F-C91A-4EA2-BE4B-18122C054D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38343" y="3447436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0DB084B-2BD9-490A-BF17-884F59F560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51438" y="3017217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58DD093-C00F-49D2-8BD4-D5AA79726F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1439" y="3459628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E321685-6FC0-43A9-BFE1-B67CEB47F7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73320" y="3029409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F8F2A1C4-5604-4E36-83E5-5D2E410304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73320" y="3471820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23F0D80-AF5E-48D4-B25B-C0B0D105CD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85482" y="5739081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7B0AA4AD-6B03-4CF5-A39F-716992B0B6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85482" y="6181492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868CA76B-F6F1-4CE8-BC28-230FA898EE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1328" y="5723841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C5A58849-49E0-4CAE-BE68-F5876C7EB6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1329" y="6166252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A34DB5D-DE81-4006-8DD8-6DAC6A724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53545" y="5726889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0A322445-6459-4F9B-8F20-A1DA6A66A8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53546" y="6169300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052417DC-E5B6-408D-BA35-0187E547B6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48398" y="5748225"/>
            <a:ext cx="1582761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FF8FFBB9-6C21-43D4-A217-6413B812382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48398" y="6190636"/>
            <a:ext cx="1600258" cy="188240"/>
          </a:xfrm>
          <a:prstGeom prst="rect">
            <a:avLst/>
          </a:prstGeom>
        </p:spPr>
        <p:txBody>
          <a:bodyPr/>
          <a:lstStyle>
            <a:lvl1pPr marL="0" marR="0" indent="0" algn="ctr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SemiBold"/>
              </a:defRPr>
            </a:lvl1pPr>
            <a:lvl2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2pPr>
            <a:lvl3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3pPr>
            <a:lvl4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4pPr>
            <a:lvl5pPr marL="0" marR="0" indent="0" algn="l" defTabSz="233363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25" b="1" i="0" u="none" strike="noStrike" cap="none" spc="113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Montserrat Semi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7101E8B-EF01-4819-9D40-8BC1A67B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124885"/>
            <a:ext cx="10489585" cy="687915"/>
          </a:xfrm>
          <a:prstGeom prst="rect">
            <a:avLst/>
          </a:prstGeom>
        </p:spPr>
        <p:txBody>
          <a:bodyPr/>
          <a:lstStyle>
            <a:lvl1pPr>
              <a:defRPr kumimoji="0" lang="en-US" sz="2700" b="0" i="0" u="none" strike="noStrike" cap="all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15843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5395" y="1676400"/>
            <a:ext cx="11376386" cy="449580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buSzPct val="100000"/>
              <a:defRPr sz="1995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  <a:lvl2pPr marL="801267" indent="-302771">
              <a:buSzPct val="100000"/>
              <a:buFont typeface="Arial" panose="020B0604020202090204"/>
              <a:buChar char="•"/>
              <a:defRPr sz="1995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2pPr>
            <a:lvl3pPr marL="1081235" indent="-270467">
              <a:buSzPct val="100000"/>
              <a:buFont typeface="Arial" panose="020B0604020202090204"/>
              <a:buChar char="•"/>
              <a:defRPr sz="1995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3pPr>
            <a:lvl4pPr marL="1371338" indent="-249565">
              <a:buSzPct val="100000"/>
              <a:buFont typeface="Arial" panose="020B0604020202090204"/>
              <a:buChar char="•"/>
              <a:defRPr sz="1995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4pPr>
            <a:lvl5pPr marL="1672209" indent="-238163">
              <a:buSzPct val="100000"/>
              <a:buFont typeface="Arial" panose="020B0604020202090204"/>
              <a:buChar char="•"/>
              <a:defRPr sz="1995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2195" y="753059"/>
            <a:ext cx="9653459" cy="770941"/>
          </a:xfrm>
          <a:prstGeom prst="rect">
            <a:avLst/>
          </a:prstGeom>
        </p:spPr>
        <p:txBody>
          <a:bodyPr lIns="64291" tIns="32146" rIns="64291" bIns="32146" anchor="ctr"/>
          <a:lstStyle>
            <a:lvl1pPr>
              <a:defRPr sz="1995">
                <a:solidFill>
                  <a:srgbClr val="7030A0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40272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30652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D7CD-C2FD-2877-E1DC-41D02545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680D-0C0F-367C-6BF1-101EE731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9DC84-E95D-DD57-7F18-E053C20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39C5-E6E9-3146-B4EF-82A83E174781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99D4F-BFD8-8643-45F0-3C7526E1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A065E-59AB-BAB0-6818-25342424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0AEA5-77BB-1843-A279-A087621EA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64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E190-BBB6-B7C2-2501-C2C738A3C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7D880-9E56-61AB-090B-9E2A72C6B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6AF77-DE4D-F547-479E-D627C815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39C5-E6E9-3146-B4EF-82A83E174781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CDD40-D66A-AC30-8707-DAD879A5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312A-A52F-531D-FCCC-335DD593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0AEA5-77BB-1843-A279-A087621EA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7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260E-2B96-4B5A-A7BA-87EF23AD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3" y="1709738"/>
            <a:ext cx="1048861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DE87F-D933-4468-B69B-90DB956D9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263" y="4589463"/>
            <a:ext cx="1048861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E4D2-20E6-4E3F-B6DF-C014EAE7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AE4FF-E58C-43C3-AB5D-ED8064B4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3FB89-3E7A-4B50-9BAA-E7BEE8A9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4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65AF-4B26-4CEE-9584-0D0A0EE9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E352F-1314-4F39-9B3E-2C5939C6D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13" y="1825625"/>
            <a:ext cx="51673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5ABEB-6003-4A80-A0EC-4D3730C27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325" y="1825625"/>
            <a:ext cx="5168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AAB95-85D1-4768-AF6E-B432A204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98E8F-AE6C-48CE-B880-A0F06026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6380B-6F5E-45D6-9527-D8BA79EE9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3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1778-1F14-47DB-AF68-26F8C0F0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861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9BC80-A236-4B25-87D9-948D8F39C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450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6BA90-C9E5-4958-AE13-BF0910D75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505075"/>
            <a:ext cx="51450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11F78-1522-431A-A2F2-31E4FD595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325" y="1681163"/>
            <a:ext cx="51704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FD09B-DB88-4D22-BC78-58A80AD04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325" y="2505075"/>
            <a:ext cx="51704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A7D57A-3CF2-4732-B2BD-68B47D42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57B3F-495E-437B-A73B-8B19F644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F77BE-D2DC-4C9C-BB4E-222D0A81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0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0D70-14E1-460E-AD59-B4CD227E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5B150-AC3F-48E1-95A9-E9C963FD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CFAB6-7C29-4BF8-BFAC-6AD06C0D6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1D32B-819E-4BC1-996D-A6404947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66341-38E8-45B5-8A62-6A231794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D75DAA-DE2F-4591-9D98-E6C7ACF1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0C85D-6FF4-42DA-B3E4-685DBCA1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0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D7C-9A21-4905-B0CC-3210DDE9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9227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C695-155A-4EDC-8B17-5236DB65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488" y="987425"/>
            <a:ext cx="61563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EF2A6-03A2-4E89-B5C4-941656BFE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39227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72BCF-A254-4302-9112-90640975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2D812-F62A-4675-B327-B76647F5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577B8-4477-4CBB-8C46-77F2925B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C344D-7FD0-4946-8F8A-AB93BDFA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9227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8C8B8-5360-4427-BCD2-B4D66971E7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488" y="987425"/>
            <a:ext cx="61563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49C75-4D32-4F7D-A33A-AEFC2EE52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39227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F6DE7-7327-4601-9878-6E21402AC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F75A8-5390-4BF5-8E81-9D559DBA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E4990-0D40-4EBA-B2A0-BF95ADC8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4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4231B5-AAC7-42F8-A86E-0D53C1D9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65125"/>
            <a:ext cx="1048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C96D7-F968-4E0F-A570-23B90951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1825625"/>
            <a:ext cx="104886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99D5B-B589-443F-B966-A00C9B3A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613" y="6356350"/>
            <a:ext cx="2735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47D5-3A18-4677-92C7-126A24FF7EC7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2E5B9-5432-43B9-8A72-B841AFBC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075" y="6356350"/>
            <a:ext cx="4103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E87FB-06B6-41A9-AD3F-1D6043C06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356350"/>
            <a:ext cx="2735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1FDED-C40E-4885-AAFB-6BB564D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916486-BAEF-4287-9347-783BEEB8087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225" y="44165"/>
            <a:ext cx="870235" cy="87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4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3" r:id="rId2"/>
    <p:sldLayoutId id="2147483707" r:id="rId3"/>
    <p:sldLayoutId id="2147483722" r:id="rId4"/>
    <p:sldLayoutId id="2147483717" r:id="rId5"/>
    <p:sldLayoutId id="2147483718" r:id="rId6"/>
    <p:sldLayoutId id="2147483719" r:id="rId7"/>
    <p:sldLayoutId id="2147483693" r:id="rId8"/>
    <p:sldLayoutId id="2147483698" r:id="rId9"/>
    <p:sldLayoutId id="2147483699" r:id="rId10"/>
    <p:sldLayoutId id="2147483701" r:id="rId11"/>
    <p:sldLayoutId id="2147483703" r:id="rId12"/>
    <p:sldLayoutId id="2147483695" r:id="rId13"/>
    <p:sldLayoutId id="2147483748" r:id="rId14"/>
    <p:sldLayoutId id="2147483749" r:id="rId15"/>
    <p:sldLayoutId id="2147483750" r:id="rId16"/>
    <p:sldLayoutId id="2147483751" r:id="rId17"/>
  </p:sldLayoutIdLst>
  <p:transition spd="med"/>
  <p:txStyles>
    <p:title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egular"/>
          <a:ea typeface="Helvetica Neue UltraLight"/>
          <a:cs typeface="Arial Regular"/>
          <a:sym typeface="Helvetica Neue Ultra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9pPr>
    </p:titleStyle>
    <p:body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egular"/>
          <a:ea typeface="Helvetica Neue UltraLight"/>
          <a:cs typeface="Arial Regular"/>
          <a:sym typeface="Helvetica Neue UltraLight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egular"/>
          <a:ea typeface="Helvetica Neue UltraLight"/>
          <a:cs typeface="Arial Regular"/>
          <a:sym typeface="Helvetica Neue UltraLight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egular"/>
          <a:ea typeface="Helvetica Neue UltraLight"/>
          <a:cs typeface="Arial Regular"/>
          <a:sym typeface="Helvetica Neue UltraLight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egular"/>
          <a:ea typeface="Helvetica Neue UltraLight"/>
          <a:cs typeface="Arial Regular"/>
          <a:sym typeface="Helvetica Neue UltraLight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egular"/>
          <a:ea typeface="Helvetica Neue UltraLight"/>
          <a:cs typeface="Arial Regular"/>
          <a:sym typeface="Helvetica Neue UltraLight"/>
        </a:defRPr>
      </a:lvl5pPr>
      <a:lvl6pPr marL="0" marR="0" indent="133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6pPr>
      <a:lvl7pPr marL="0" marR="0" indent="2667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7pPr>
      <a:lvl8pPr marL="0" marR="0" indent="4000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8pPr>
      <a:lvl9pPr marL="0" marR="0" indent="5334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UltraLight"/>
          <a:ea typeface="Helvetica Neue UltraLight"/>
          <a:cs typeface="Helvetica Neue UltraLight"/>
          <a:sym typeface="Helvetica Neue UltraLight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altech-ipac.github.io/irsa-tutorials/tutorials/spherex/spherex_intro.html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8"/>
          <a:stretch/>
        </p:blipFill>
        <p:spPr>
          <a:xfrm>
            <a:off x="0" y="9524"/>
            <a:ext cx="6879432" cy="68484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07844" y="2811"/>
            <a:ext cx="1257299" cy="685518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35632">
                <a:srgbClr val="000000">
                  <a:alpha val="34000"/>
                </a:srgbClr>
              </a:gs>
              <a:gs pos="73000">
                <a:srgbClr val="000000">
                  <a:alpha val="70000"/>
                </a:srgbClr>
              </a:gs>
              <a:gs pos="100000">
                <a:srgbClr val="000000"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902587" y="4982532"/>
            <a:ext cx="5022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D77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Rachel Akeson</a:t>
            </a:r>
          </a:p>
          <a:p>
            <a:pPr algn="r"/>
            <a:r>
              <a:rPr lang="en-US" sz="2000" i="1" dirty="0" err="1">
                <a:solidFill>
                  <a:srgbClr val="FFD77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SPHEREx</a:t>
            </a:r>
            <a:r>
              <a:rPr lang="en-US" sz="2000" i="1" dirty="0">
                <a:solidFill>
                  <a:srgbClr val="FFD77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Science Data Center Lead</a:t>
            </a:r>
          </a:p>
          <a:p>
            <a:pPr algn="r"/>
            <a:r>
              <a:rPr lang="en-US" sz="2000" i="1" dirty="0">
                <a:solidFill>
                  <a:srgbClr val="FFD77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Caltech/IPAC</a:t>
            </a:r>
            <a:endParaRPr lang="en-US" sz="1600" i="1" dirty="0">
              <a:solidFill>
                <a:srgbClr val="FFD77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2063" y="45371"/>
            <a:ext cx="3776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SPHER</a:t>
            </a:r>
            <a:r>
              <a:rPr lang="en-US" sz="6000" b="1" cap="small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6000" b="1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endParaRPr lang="en-US" sz="6000" baseline="300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32198-8F25-4BBB-9AE3-0679EF93D6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7" t="8880" r="20793" b="7673"/>
          <a:stretch/>
        </p:blipFill>
        <p:spPr>
          <a:xfrm rot="761992">
            <a:off x="1102870" y="792158"/>
            <a:ext cx="5680721" cy="46511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8BAF7C-B8F9-74FA-4B2A-2199612B577F}"/>
              </a:ext>
            </a:extLst>
          </p:cNvPr>
          <p:cNvSpPr/>
          <p:nvPr/>
        </p:nvSpPr>
        <p:spPr>
          <a:xfrm>
            <a:off x="0" y="6321424"/>
            <a:ext cx="10191750" cy="539496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42BCF-BF46-713D-2501-388899FA4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750" y="6321555"/>
            <a:ext cx="3116772" cy="539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665CD-A325-8E49-CAA1-07FB0C784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773" y="6356130"/>
            <a:ext cx="512965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863CA-A171-325B-168A-0479F97AF4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561" y="6362436"/>
            <a:ext cx="475596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95423-0C76-4BDC-BEA3-9DEE2C8FAC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5216" y="6362436"/>
            <a:ext cx="874059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56A75-4E8B-F98A-C4B9-723E970B17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193" y="6370320"/>
            <a:ext cx="981470" cy="411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B4B76-067B-1394-64DE-E8E1282C74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63" y="6362436"/>
            <a:ext cx="457200" cy="45720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EA347842-B210-C7D7-7695-436FDAC729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4" y="6485429"/>
            <a:ext cx="715663" cy="173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23F7C3-6C7B-FE3C-B893-955CFA7BBB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18" y="6321555"/>
            <a:ext cx="760458" cy="539365"/>
          </a:xfrm>
          <a:prstGeom prst="rect">
            <a:avLst/>
          </a:prstGeom>
        </p:spPr>
      </p:pic>
      <p:pic>
        <p:nvPicPr>
          <p:cNvPr id="23" name="Picture 22" descr="A red sign with white letters&#10;&#10;Description automatically generated">
            <a:extLst>
              <a:ext uri="{FF2B5EF4-FFF2-40B4-BE49-F238E27FC236}">
                <a16:creationId xmlns:a16="http://schemas.microsoft.com/office/drawing/2014/main" id="{3E186185-CBC9-CCDC-A3F0-9F11D9DDE1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35" y="6472341"/>
            <a:ext cx="1293294" cy="1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322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8DB0CE-45FA-70E8-B57D-E2C702A6A5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err="1"/>
              <a:t>SPHEREx</a:t>
            </a:r>
            <a:r>
              <a:rPr lang="en-US" sz="2000" dirty="0"/>
              <a:t> public data will be hosted at the NASA/IPAC Infrared Science Archive (IRSA)</a:t>
            </a:r>
          </a:p>
          <a:p>
            <a:r>
              <a:rPr lang="en-US" sz="2000" dirty="0"/>
              <a:t>Standard IRSA capabilities</a:t>
            </a:r>
          </a:p>
          <a:p>
            <a:pPr lvl="1"/>
            <a:r>
              <a:rPr lang="en-US" sz="2000" dirty="0"/>
              <a:t>Includes search, visualization and download capabilities</a:t>
            </a:r>
          </a:p>
          <a:p>
            <a:pPr lvl="1"/>
            <a:r>
              <a:rPr lang="en-US" sz="2000" dirty="0"/>
              <a:t>Web-based and application programming interfaces (APIs) </a:t>
            </a:r>
          </a:p>
          <a:p>
            <a:r>
              <a:rPr lang="en-US" sz="2000" dirty="0" err="1"/>
              <a:t>SPHEREx</a:t>
            </a:r>
            <a:r>
              <a:rPr lang="en-US" sz="2000" dirty="0"/>
              <a:t> data products will use community data access and metadata standards</a:t>
            </a:r>
          </a:p>
          <a:p>
            <a:r>
              <a:rPr lang="en-US" sz="2000" dirty="0"/>
              <a:t>Custom Tools</a:t>
            </a:r>
          </a:p>
          <a:p>
            <a:pPr lvl="1"/>
            <a:r>
              <a:rPr lang="en-US" sz="1800" dirty="0"/>
              <a:t>Spectrophotometry (uses same method as pipeline)</a:t>
            </a:r>
          </a:p>
          <a:p>
            <a:pPr lvl="1"/>
            <a:r>
              <a:rPr lang="en-US" sz="1800" dirty="0"/>
              <a:t>LVF Image Cutout</a:t>
            </a:r>
          </a:p>
          <a:p>
            <a:pPr lvl="1"/>
            <a:r>
              <a:rPr lang="en-US" sz="1800" dirty="0"/>
              <a:t>Source Discovery</a:t>
            </a:r>
          </a:p>
          <a:p>
            <a:pPr lvl="1"/>
            <a:r>
              <a:rPr lang="en-US" sz="1800" dirty="0"/>
              <a:t>Custom Mosaic</a:t>
            </a:r>
          </a:p>
          <a:p>
            <a:pPr lvl="1"/>
            <a:r>
              <a:rPr lang="en-US" sz="1800" dirty="0"/>
              <a:t>Spectral Cube Cutout</a:t>
            </a:r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DEDB0-F9BB-D357-42B2-4CB3EAD56F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092" y="923767"/>
            <a:ext cx="4346213" cy="5600023"/>
          </a:xfrm>
        </p:spPr>
        <p:txBody>
          <a:bodyPr/>
          <a:lstStyle/>
          <a:p>
            <a:r>
              <a:rPr lang="en-US" sz="2000" dirty="0"/>
              <a:t>Data Products</a:t>
            </a:r>
          </a:p>
          <a:p>
            <a:pPr defTabSz="412740">
              <a:defRPr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Calibrated Spectral Image Data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of Pipeline Level 2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Available in archive within 60 days</a:t>
            </a:r>
          </a:p>
          <a:p>
            <a:pPr defTabSz="412740">
              <a:defRPr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102 All-sky Data Cubes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Part of Year 1 and 2 Data Release</a:t>
            </a:r>
          </a:p>
          <a:p>
            <a:pPr defTabSz="412740">
              <a:defRPr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High Reliability Source Catalog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Photometry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at native wavelengths and binned over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102 spectral channels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Sources selected from input catalog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Created after 3 sky surveys</a:t>
            </a:r>
          </a:p>
          <a:p>
            <a:pPr defTabSz="412740">
              <a:defRPr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Legacy Data Products 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Released at end of mission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Legacy Deep Field Mosaics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Legacy Galaxy Catalog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Legacy Stellar Type/Ice Column Density Catalog</a:t>
            </a:r>
          </a:p>
          <a:p>
            <a:pPr lvl="1" defTabSz="412740"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Stellar, Galaxy Cluster and Solar </a:t>
            </a:r>
            <a:r>
              <a:rPr lang="en-US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UltraLight"/>
              </a:rPr>
              <a:t>System Catalogs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Helvetica Neue UltraLight"/>
            </a:endParaRPr>
          </a:p>
          <a:p>
            <a:pPr marL="342900" indent="-342900" defTabSz="41274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Helvetica Neue UltraLight"/>
            </a:endParaRPr>
          </a:p>
          <a:p>
            <a:pPr lvl="1" defTabSz="412740">
              <a:defRPr/>
            </a:pPr>
            <a:endParaRPr lang="en-US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Helvetica Neue UltraLight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D53A5F-FFD0-854F-98BF-00AA81F2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SPHEREx</a:t>
            </a:r>
            <a:r>
              <a:rPr lang="en-US" dirty="0"/>
              <a:t> Data at IRSA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1A52C9-2156-9680-6424-D68FF9C8C3E8}"/>
              </a:ext>
            </a:extLst>
          </p:cNvPr>
          <p:cNvGrpSpPr>
            <a:grpSpLocks noChangeAspect="1"/>
          </p:cNvGrpSpPr>
          <p:nvPr/>
        </p:nvGrpSpPr>
        <p:grpSpPr>
          <a:xfrm>
            <a:off x="10768204" y="1275895"/>
            <a:ext cx="1105137" cy="1082052"/>
            <a:chOff x="9743220" y="2082839"/>
            <a:chExt cx="985773" cy="965181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504FBC3-E5BD-B755-8C95-D401FAAD94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43220" y="2082839"/>
              <a:ext cx="726872" cy="71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9F40B4-37BA-00FF-15B3-FFD899984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43977" y="2166075"/>
              <a:ext cx="726872" cy="71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4267978-7D85-30A1-7F47-857C807017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13785" y="2242044"/>
              <a:ext cx="726872" cy="71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458E28A-C8F5-A193-C74D-12423390D9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02121" y="2336983"/>
              <a:ext cx="726872" cy="71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D5CE45-D652-D48D-72D6-95A2D69E89B6}"/>
              </a:ext>
            </a:extLst>
          </p:cNvPr>
          <p:cNvGrpSpPr/>
          <p:nvPr/>
        </p:nvGrpSpPr>
        <p:grpSpPr>
          <a:xfrm>
            <a:off x="10590449" y="2881186"/>
            <a:ext cx="1470526" cy="1829700"/>
            <a:chOff x="5859769" y="3608714"/>
            <a:chExt cx="2652753" cy="32547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191FB8-FC49-1E8E-F22A-DD14F13F0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9798" y="3642575"/>
              <a:ext cx="2334877" cy="11757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7039B2-4DD9-E4E3-A24D-ADF7B9C65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62" r="17220"/>
            <a:stretch/>
          </p:blipFill>
          <p:spPr>
            <a:xfrm>
              <a:off x="5859769" y="3608714"/>
              <a:ext cx="2465836" cy="15239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C9A0FE-FFED-0B8C-6AEF-4D1F7DE50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95" t="11152" r="16811" b="11386"/>
            <a:stretch/>
          </p:blipFill>
          <p:spPr>
            <a:xfrm>
              <a:off x="6019085" y="3998753"/>
              <a:ext cx="2374779" cy="119587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318D8D-FE19-B76D-EF3B-E3AB4270A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0" r="14450"/>
            <a:stretch/>
          </p:blipFill>
          <p:spPr>
            <a:xfrm>
              <a:off x="6038157" y="3994310"/>
              <a:ext cx="2465836" cy="15223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283F10-AF05-7719-404D-C9ECB1EF0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57" t="10345" r="16940" b="11409"/>
            <a:stretch/>
          </p:blipFill>
          <p:spPr>
            <a:xfrm>
              <a:off x="6079718" y="5428201"/>
              <a:ext cx="2359097" cy="120170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495900-9030-D6D5-2366-3755E8D6D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40" t="8309" r="15514" b="9966"/>
            <a:stretch/>
          </p:blipFill>
          <p:spPr>
            <a:xfrm>
              <a:off x="6088523" y="5619353"/>
              <a:ext cx="2423999" cy="1244129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019EAB-D607-93EB-3C9A-F6995504B1C0}"/>
                </a:ext>
              </a:extLst>
            </p:cNvPr>
            <p:cNvCxnSpPr>
              <a:cxnSpLocks/>
            </p:cNvCxnSpPr>
            <p:nvPr/>
          </p:nvCxnSpPr>
          <p:spPr>
            <a:xfrm>
              <a:off x="6119184" y="4815919"/>
              <a:ext cx="0" cy="1095939"/>
            </a:xfrm>
            <a:prstGeom prst="line">
              <a:avLst/>
            </a:prstGeom>
            <a:noFill/>
            <a:ln w="25400" cap="flat">
              <a:solidFill>
                <a:schemeClr val="accent5">
                  <a:alpha val="75000"/>
                </a:schemeClr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7BD19D-7091-46F8-28BE-FB756EBD9368}"/>
                </a:ext>
              </a:extLst>
            </p:cNvPr>
            <p:cNvCxnSpPr>
              <a:cxnSpLocks/>
            </p:cNvCxnSpPr>
            <p:nvPr/>
          </p:nvCxnSpPr>
          <p:spPr>
            <a:xfrm>
              <a:off x="8362715" y="4800647"/>
              <a:ext cx="0" cy="1111211"/>
            </a:xfrm>
            <a:prstGeom prst="line">
              <a:avLst/>
            </a:prstGeom>
            <a:noFill/>
            <a:ln w="25400" cap="flat">
              <a:solidFill>
                <a:schemeClr val="accent5">
                  <a:alpha val="75000"/>
                </a:schemeClr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6922734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8D69-A71B-433A-DCD9-442AA924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Search interface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183E42-6B59-40CE-BE41-10264EA7C5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342" y="812800"/>
            <a:ext cx="4409925" cy="387471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78D5A5-FD1A-F6F3-6D79-5244A43D03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3736" y="1006996"/>
            <a:ext cx="7753493" cy="55558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F92A30-34CA-E1EB-1084-A3E7AB5F55AC}"/>
              </a:ext>
            </a:extLst>
          </p:cNvPr>
          <p:cNvCxnSpPr>
            <a:cxnSpLocks/>
          </p:cNvCxnSpPr>
          <p:nvPr/>
        </p:nvCxnSpPr>
        <p:spPr>
          <a:xfrm>
            <a:off x="3055716" y="1226916"/>
            <a:ext cx="1222370" cy="552898"/>
          </a:xfrm>
          <a:prstGeom prst="straightConnector1">
            <a:avLst/>
          </a:prstGeom>
          <a:noFill/>
          <a:ln w="25400" cap="flat">
            <a:solidFill>
              <a:srgbClr val="FF0000">
                <a:alpha val="75000"/>
              </a:srgb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68938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F3EE-8EB8-4471-A117-FD15AC71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Calibrated Image Results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AE0264-357E-8A53-6F8C-F53191D68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812800"/>
            <a:ext cx="9180751" cy="5734957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D53AB3-93F6-5F7F-A250-9298184B80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29" y="812801"/>
            <a:ext cx="9307285" cy="5873566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3773A9-2553-B8B7-207B-10C3A9139A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6342" y="963386"/>
            <a:ext cx="5764005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84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A1727-95D6-ABED-9C54-8422FFB325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Calibration products</a:t>
            </a:r>
          </a:p>
          <a:p>
            <a:pPr lvl="1"/>
            <a:r>
              <a:rPr lang="en-US" dirty="0"/>
              <a:t>Absolute gain</a:t>
            </a:r>
          </a:p>
          <a:p>
            <a:pPr lvl="1"/>
            <a:r>
              <a:rPr lang="en-US" dirty="0"/>
              <a:t>PSF (also in Level 2 images</a:t>
            </a:r>
          </a:p>
          <a:p>
            <a:pPr lvl="1"/>
            <a:r>
              <a:rPr lang="en-US" dirty="0"/>
              <a:t>Dark</a:t>
            </a:r>
          </a:p>
          <a:p>
            <a:pPr lvl="1"/>
            <a:r>
              <a:rPr lang="en-US" dirty="0"/>
              <a:t>Read noise</a:t>
            </a:r>
          </a:p>
          <a:p>
            <a:pPr lvl="1"/>
            <a:r>
              <a:rPr lang="en-US" dirty="0"/>
              <a:t>Spectral WCS (per pixel wavelength and bandwidth for each detector)</a:t>
            </a:r>
          </a:p>
          <a:p>
            <a:pPr lvl="1"/>
            <a:r>
              <a:rPr lang="en-US" dirty="0"/>
              <a:t>Nonfunctional and dichroic impacted pixels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Bulk Downloads</a:t>
            </a:r>
          </a:p>
          <a:p>
            <a:pPr lvl="1"/>
            <a:r>
              <a:rPr lang="en-US" dirty="0"/>
              <a:t>On premises at IPAC and in AWS cloud</a:t>
            </a:r>
          </a:p>
          <a:p>
            <a:pPr lvl="1"/>
            <a:endParaRPr lang="en-US" dirty="0"/>
          </a:p>
          <a:p>
            <a:r>
              <a:rPr lang="en-US" dirty="0"/>
              <a:t>APIs</a:t>
            </a:r>
          </a:p>
          <a:p>
            <a:pPr lvl="1"/>
            <a:r>
              <a:rPr lang="en-US" dirty="0" err="1"/>
              <a:t>Astroquery</a:t>
            </a:r>
            <a:r>
              <a:rPr lang="en-US" dirty="0"/>
              <a:t> and </a:t>
            </a:r>
            <a:r>
              <a:rPr lang="en-US" dirty="0" err="1"/>
              <a:t>pyvo</a:t>
            </a:r>
            <a:endParaRPr lang="en-US" dirty="0"/>
          </a:p>
          <a:p>
            <a:pPr lvl="1"/>
            <a:r>
              <a:rPr lang="en-US" dirty="0"/>
              <a:t>SIA (Simple Image Access) queries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8D6A3-896F-72DE-B5CE-3964B3D38E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Notebook</a:t>
            </a:r>
          </a:p>
          <a:p>
            <a:pPr lvl="1"/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https://caltech-ipac.github.io/irsa-tutorials/tutorials/spherex/spherex_intro.html</a:t>
            </a:r>
            <a:endParaRPr lang="en-US" sz="1800" dirty="0"/>
          </a:p>
          <a:p>
            <a:pPr lvl="1"/>
            <a:r>
              <a:rPr lang="en-US" sz="1800" dirty="0"/>
              <a:t>Functionality</a:t>
            </a:r>
          </a:p>
          <a:p>
            <a:pPr lvl="2"/>
            <a:r>
              <a:rPr lang="en-US" sz="1600" dirty="0"/>
              <a:t>Query for </a:t>
            </a:r>
            <a:r>
              <a:rPr lang="en-US" sz="1600" dirty="0" err="1"/>
              <a:t>SPHEREx</a:t>
            </a:r>
            <a:r>
              <a:rPr lang="en-US" sz="1600" dirty="0"/>
              <a:t> Spectral Image Multi-Extension FITS files (MEFs) that overlap a given coordinate on the sky.</a:t>
            </a:r>
          </a:p>
          <a:p>
            <a:pPr lvl="2"/>
            <a:r>
              <a:rPr lang="en-US" sz="1600" dirty="0"/>
              <a:t>Read in a </a:t>
            </a:r>
            <a:r>
              <a:rPr lang="en-US" sz="1600" dirty="0" err="1"/>
              <a:t>SPHEREx</a:t>
            </a:r>
            <a:r>
              <a:rPr lang="en-US" sz="1600" dirty="0"/>
              <a:t> Spectral Image MEF using </a:t>
            </a:r>
            <a:r>
              <a:rPr lang="en-US" sz="1600" dirty="0" err="1"/>
              <a:t>Astropy</a:t>
            </a:r>
            <a:r>
              <a:rPr lang="en-US" sz="1600" dirty="0"/>
              <a:t> and understand its structure.</a:t>
            </a:r>
          </a:p>
          <a:p>
            <a:pPr lvl="2"/>
            <a:r>
              <a:rPr lang="en-US" sz="1600" dirty="0"/>
              <a:t>Interactively visualize a </a:t>
            </a:r>
            <a:r>
              <a:rPr lang="en-US" sz="1600" dirty="0" err="1"/>
              <a:t>SPHEREx</a:t>
            </a:r>
            <a:r>
              <a:rPr lang="en-US" sz="1600" dirty="0"/>
              <a:t> Spectral Image MEF using Firefly.</a:t>
            </a:r>
          </a:p>
          <a:p>
            <a:pPr lvl="2"/>
            <a:r>
              <a:rPr lang="en-US" sz="1600" dirty="0"/>
              <a:t>Explore each extension. For the Spectral Image extension, this includes understanding the astrometric and spectral WCS systems.</a:t>
            </a:r>
          </a:p>
          <a:p>
            <a:pPr lvl="2"/>
            <a:endParaRPr lang="en-US" sz="1600" dirty="0"/>
          </a:p>
          <a:p>
            <a:r>
              <a:rPr lang="en-US" sz="2000" dirty="0"/>
              <a:t>Photometry tool</a:t>
            </a:r>
          </a:p>
          <a:p>
            <a:pPr lvl="1"/>
            <a:r>
              <a:rPr lang="en-US" sz="1800" dirty="0"/>
              <a:t>Based on community photometry tool Tractor</a:t>
            </a:r>
          </a:p>
          <a:p>
            <a:pPr lvl="1"/>
            <a:r>
              <a:rPr lang="en-US" sz="1800" dirty="0"/>
              <a:t>Coming to IRSA in August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30192-2DE1-6B5C-F56C-EDD6B3CC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products and TOOLs</a:t>
            </a:r>
          </a:p>
        </p:txBody>
      </p:sp>
    </p:spTree>
    <p:extLst>
      <p:ext uri="{BB962C8B-B14F-4D97-AF65-F5344CB8AC3E}">
        <p14:creationId xmlns:p14="http://schemas.microsoft.com/office/powerpoint/2010/main" val="39542407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2C41-1135-FB95-0138-8C6C60A5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Explanatory </a:t>
            </a:r>
            <a:r>
              <a:rPr lang="en-US" dirty="0" err="1"/>
              <a:t>SupPlement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25B27B-D2E8-8ACD-9097-852507C9F3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957" y="812800"/>
            <a:ext cx="5469308" cy="5572502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A0E333-0EDE-DDBD-3900-4988199F44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0919" y="812799"/>
            <a:ext cx="5496691" cy="55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048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00614-72D8-98D1-F0F8-817B9B408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43" y="1762538"/>
            <a:ext cx="8926240" cy="4867268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Goals: To produce a catalog of stellar SED fits and physical properties for:</a:t>
            </a:r>
            <a:b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(1) ~2 million main sequence stars from exoplanet surveys (Kepler, K2, TESS/PLATO)</a:t>
            </a:r>
          </a:p>
          <a:p>
            <a:pPr lvl="1"/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Use survey samples for known properties, especially multiplicity</a:t>
            </a:r>
            <a:b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endParaRPr lang="en-US" sz="2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marL="228600" lvl="1" indent="0">
              <a:buNone/>
            </a:pP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(2) ~3,000 stars and brown dwarfs in a volume-complete 20-pc census, with other nearby stars and brown dwarfs at larger distances to provide a 10,000-object </a:t>
            </a:r>
            <a:r>
              <a:rPr lang="en-US" sz="2600">
                <a:solidFill>
                  <a:schemeClr val="bg1">
                    <a:lumMod val="20000"/>
                    <a:lumOff val="80000"/>
                  </a:schemeClr>
                </a:solidFill>
              </a:rPr>
              <a:t>sample.</a:t>
            </a:r>
            <a:b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7D3F2-801F-7891-15DE-48DA7A55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Stellar Properties Catalog</a:t>
            </a:r>
          </a:p>
        </p:txBody>
      </p:sp>
      <p:pic>
        <p:nvPicPr>
          <p:cNvPr id="4" name="Picture 3" descr="A planet with a black circle in the middle&#10;&#10;Description automatically generated">
            <a:extLst>
              <a:ext uri="{FF2B5EF4-FFF2-40B4-BE49-F238E27FC236}">
                <a16:creationId xmlns:a16="http://schemas.microsoft.com/office/drawing/2014/main" id="{7D4D6F46-E0B1-B422-2725-83B18C9454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973" y="3429000"/>
            <a:ext cx="2083241" cy="1171824"/>
          </a:xfrm>
          <a:prstGeom prst="rect">
            <a:avLst/>
          </a:prstGeom>
        </p:spPr>
      </p:pic>
      <p:pic>
        <p:nvPicPr>
          <p:cNvPr id="5" name="Picture 4" descr="Screen Shot 2023-10-21 at 9.57.18 AM.png">
            <a:extLst>
              <a:ext uri="{FF2B5EF4-FFF2-40B4-BE49-F238E27FC236}">
                <a16:creationId xmlns:a16="http://schemas.microsoft.com/office/drawing/2014/main" id="{518D9D64-961D-C786-BB60-1D15C50B76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973" y="5038714"/>
            <a:ext cx="2083241" cy="75598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246F734-300E-3686-A74D-0C3F4F62AED3}"/>
              </a:ext>
            </a:extLst>
          </p:cNvPr>
          <p:cNvSpPr txBox="1">
            <a:spLocks/>
          </p:cNvSpPr>
          <p:nvPr/>
        </p:nvSpPr>
        <p:spPr>
          <a:xfrm>
            <a:off x="416542" y="812800"/>
            <a:ext cx="10264709" cy="843722"/>
          </a:xfrm>
          <a:prstGeom prst="rect">
            <a:avLst/>
          </a:prstGeom>
        </p:spPr>
        <p:txBody>
          <a:bodyPr/>
          <a:lstStyle>
            <a:lvl1pPr marL="171450" marR="0" indent="-17145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1pPr>
            <a:lvl2pPr marL="400050" marR="0" indent="-171450" algn="l" defTabSz="400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2pPr>
            <a:lvl3pPr marL="514350" marR="0" indent="-114300" algn="l" defTabSz="35718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3pPr>
            <a:lvl4pPr marL="285750" marR="0" indent="-114300" algn="l" defTabSz="114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Arial" panose="020B0604020202020204" pitchFamily="34" charset="0"/>
              <a:buChar char="•"/>
              <a:tabLst>
                <a:tab pos="628650" algn="l"/>
              </a:tabLst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4pPr>
            <a:lvl5pPr marL="171450" marR="0" indent="-171450" algn="l" defTabSz="35718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lang="en-US" sz="1125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323C40"/>
                  </a:solidFill>
                </a:uFill>
                <a:latin typeface="Arial Regular"/>
                <a:ea typeface="Helvetica Neue"/>
                <a:cs typeface="Helvetica Neue"/>
                <a:sym typeface="Helvetica Neue"/>
              </a:defRPr>
            </a:lvl5pPr>
            <a:lvl6pPr marL="0" marR="0" indent="13335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6pPr>
            <a:lvl7pPr marL="0" marR="0" indent="26670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7pPr>
            <a:lvl8pPr marL="0" marR="0" indent="40005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8pPr>
            <a:lvl9pPr marL="0" marR="0" indent="53340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9pPr>
          </a:lstStyle>
          <a:p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Rachel Akeson, Davy Kirkpatrick, Michael Werner and Zafar </a:t>
            </a:r>
            <a:r>
              <a:rPr lang="en-US" sz="2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Rustamkulov</a:t>
            </a: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213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A34A5-6210-0987-ABDB-78E4686D0F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43" y="923767"/>
            <a:ext cx="7239620" cy="5600023"/>
          </a:xfrm>
        </p:spPr>
        <p:txBody>
          <a:bodyPr/>
          <a:lstStyle/>
          <a:p>
            <a:r>
              <a:rPr lang="en-US" dirty="0" err="1"/>
              <a:t>SPHEREx</a:t>
            </a:r>
            <a:r>
              <a:rPr lang="en-US" dirty="0"/>
              <a:t> will measure the flux in 102 channels for every object above the sensitivity thresholds between 0.75 and 5 microns</a:t>
            </a:r>
          </a:p>
          <a:p>
            <a:pPr lvl="1"/>
            <a:r>
              <a:rPr lang="en-US" dirty="0"/>
              <a:t>Spectral resolution is sufficient to detect (but not resolve) standard lines in the near-infrared: CO, H2O, methane</a:t>
            </a:r>
          </a:p>
          <a:p>
            <a:r>
              <a:rPr lang="en-US" dirty="0"/>
              <a:t>Considerations for YSO’s</a:t>
            </a:r>
          </a:p>
          <a:p>
            <a:pPr lvl="1"/>
            <a:r>
              <a:rPr lang="en-US" dirty="0"/>
              <a:t>Spatial resolution:  Pixel size is 6” so close binaries will be difficult to deconvolve</a:t>
            </a:r>
          </a:p>
          <a:p>
            <a:pPr lvl="1"/>
            <a:r>
              <a:rPr lang="en-US" dirty="0"/>
              <a:t>Temporal sampling: Per object measurements are NOT contemporaneous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999E5-B1B3-D546-60B5-90498B5E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8" y="124885"/>
            <a:ext cx="8245880" cy="687915"/>
          </a:xfrm>
        </p:spPr>
        <p:txBody>
          <a:bodyPr/>
          <a:lstStyle/>
          <a:p>
            <a:r>
              <a:rPr lang="en-US" dirty="0"/>
              <a:t>What Will </a:t>
            </a:r>
            <a:r>
              <a:rPr lang="en-US" dirty="0" err="1"/>
              <a:t>SPHEREx</a:t>
            </a:r>
            <a:r>
              <a:rPr lang="en-US" dirty="0"/>
              <a:t> do for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32AA8-B840-FD86-7927-33B4754141D4}"/>
              </a:ext>
            </a:extLst>
          </p:cNvPr>
          <p:cNvSpPr txBox="1"/>
          <p:nvPr/>
        </p:nvSpPr>
        <p:spPr>
          <a:xfrm>
            <a:off x="416543" y="5896093"/>
            <a:ext cx="3563942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4"/>
                </a:solidFill>
                <a:latin typeface="+mn-lt"/>
              </a:rPr>
              <a:t>Example of spectral sampling timing over 1 year for two sources:  near the deep field (orange) and in the all-sky survey (blue)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93188F5-0707-49C8-5F25-5CC57B88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706" y="3939066"/>
            <a:ext cx="7753171" cy="2807712"/>
          </a:xfrm>
          <a:prstGeom prst="rect">
            <a:avLst/>
          </a:prstGeom>
        </p:spPr>
      </p:pic>
      <p:pic>
        <p:nvPicPr>
          <p:cNvPr id="7" name="Picture 6" descr="A graph of 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66832558-E866-1861-4049-99A5A1F35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200" y="468842"/>
            <a:ext cx="3799334" cy="33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4500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C888EEFE-81B5-F641-487C-1A6AE9CF3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7" y="8483"/>
            <a:ext cx="11064422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6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675F232E-E393-6454-F690-2A660283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8483"/>
            <a:ext cx="10001844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716774D-9AF8-1279-9998-44CDE7DD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8483"/>
            <a:ext cx="10001844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7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147462-1F58-001D-4DEC-88A2A7172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43" y="923767"/>
            <a:ext cx="11432128" cy="5161347"/>
          </a:xfrm>
        </p:spPr>
        <p:txBody>
          <a:bodyPr/>
          <a:lstStyle/>
          <a:p>
            <a:r>
              <a:rPr lang="en-US" sz="2400" dirty="0" err="1"/>
              <a:t>SPHEREx</a:t>
            </a:r>
            <a:r>
              <a:rPr lang="en-US" sz="2400" dirty="0"/>
              <a:t> Overview and Launch</a:t>
            </a:r>
          </a:p>
          <a:p>
            <a:r>
              <a:rPr lang="en-US" sz="2400" dirty="0"/>
              <a:t>Data Products and Tools</a:t>
            </a:r>
          </a:p>
          <a:p>
            <a:r>
              <a:rPr lang="en-US" sz="2400" dirty="0"/>
              <a:t>Stellar and Brown Dwarf Catalog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6D2A4E-A7C7-42DD-18DC-304BDAAC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652C60-27C9-643F-DDAE-91EE3FC360A3}"/>
              </a:ext>
            </a:extLst>
          </p:cNvPr>
          <p:cNvGrpSpPr/>
          <p:nvPr/>
        </p:nvGrpSpPr>
        <p:grpSpPr>
          <a:xfrm>
            <a:off x="5997532" y="774302"/>
            <a:ext cx="5611299" cy="5639176"/>
            <a:chOff x="1614334" y="954109"/>
            <a:chExt cx="5416630" cy="5413272"/>
          </a:xfrm>
        </p:grpSpPr>
        <p:pic>
          <p:nvPicPr>
            <p:cNvPr id="6" name="Picture 20" descr="http://www.astronomy.com/-/media/Images/News%20and%20Observing/News/2014/08/TriangulumGalaxy.jpg?mw=600">
              <a:extLst>
                <a:ext uri="{FF2B5EF4-FFF2-40B4-BE49-F238E27FC236}">
                  <a16:creationId xmlns:a16="http://schemas.microsoft.com/office/drawing/2014/main" id="{82DDCE15-3C75-012F-DF85-94C543B1F4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16432" y="1770206"/>
              <a:ext cx="1170432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randomwallpapers.net/quasar-scene-space-scenery-art-1920x1080-wallpaper115422.jpg">
              <a:extLst>
                <a:ext uri="{FF2B5EF4-FFF2-40B4-BE49-F238E27FC236}">
                  <a16:creationId xmlns:a16="http://schemas.microsoft.com/office/drawing/2014/main" id="{F4A8A475-D936-CD7E-F392-E902BCAB01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83666" y="5452981"/>
              <a:ext cx="116575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www.nasa.gov/sites/default/files/thumbnails/image/edu_asteroid_large.jpg">
              <a:extLst>
                <a:ext uri="{FF2B5EF4-FFF2-40B4-BE49-F238E27FC236}">
                  <a16:creationId xmlns:a16="http://schemas.microsoft.com/office/drawing/2014/main" id="{B1163742-A70D-2DBC-2EE7-643F05262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16432" y="5452981"/>
              <a:ext cx="117407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s://upload.wikimedia.org/wikipedia/commons/thumb/c/c5/M101_hires_STScI-PRC2006-10a.jpg/1280px-M101_hires_STScI-PRC2006-10a.jpg">
              <a:extLst>
                <a:ext uri="{FF2B5EF4-FFF2-40B4-BE49-F238E27FC236}">
                  <a16:creationId xmlns:a16="http://schemas.microsoft.com/office/drawing/2014/main" id="{66B829E9-489D-9266-2000-4A451DC45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834" y="1770205"/>
              <a:ext cx="1169029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://images.fineartamerica.com/images-medium-large/galaxy-cluster-abell-1689-satellite-view-stocktrek.jpg">
              <a:extLst>
                <a:ext uri="{FF2B5EF4-FFF2-40B4-BE49-F238E27FC236}">
                  <a16:creationId xmlns:a16="http://schemas.microsoft.com/office/drawing/2014/main" id="{5AB39619-0367-0D9A-A6DA-EB0FFB6D0F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38473" y="1777965"/>
              <a:ext cx="117043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upload.wikimedia.org/wikipedia/commons/b/b4/The_Sun_by_the_Atmospheric_Imaging_Assembly_of_NASA's_Solar_Dynamics_Observatory_-_20100819.jpg">
              <a:extLst>
                <a:ext uri="{FF2B5EF4-FFF2-40B4-BE49-F238E27FC236}">
                  <a16:creationId xmlns:a16="http://schemas.microsoft.com/office/drawing/2014/main" id="{C71610FE-8699-D135-CD6A-6E5DEED958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83666" y="3637472"/>
              <a:ext cx="1170432" cy="909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https://upload.wikimedia.org/wikipedia/commons/4/49/Curious_spiral_spotted_by_ALMA_around_red_giant_star_R_Sculptoris_(data_visualisation).jpg">
              <a:extLst>
                <a:ext uri="{FF2B5EF4-FFF2-40B4-BE49-F238E27FC236}">
                  <a16:creationId xmlns:a16="http://schemas.microsoft.com/office/drawing/2014/main" id="{CB9E24A3-5A97-8E18-403F-85A9D2DC93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8834" y="3637472"/>
              <a:ext cx="1167415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s://upload.wikimedia.org/wikipedia/commons/5/5b/2MASSJ22282889-431026.jpg">
              <a:extLst>
                <a:ext uri="{FF2B5EF4-FFF2-40B4-BE49-F238E27FC236}">
                  <a16:creationId xmlns:a16="http://schemas.microsoft.com/office/drawing/2014/main" id="{9AD5E9D3-AFF0-AEED-546D-2FD1ADBD05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16432" y="3637472"/>
              <a:ext cx="1170432" cy="91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ttp://www.teachastronomy.com/astropediaimages/Redshift_high.jpg">
              <a:extLst>
                <a:ext uri="{FF2B5EF4-FFF2-40B4-BE49-F238E27FC236}">
                  <a16:creationId xmlns:a16="http://schemas.microsoft.com/office/drawing/2014/main" id="{6B89E296-D8CF-9BEA-86CF-92AB1D2F4C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416432" y="2631465"/>
              <a:ext cx="1170432" cy="65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8" descr="https://upload.wikimedia.org/wikipedia/commons/4/4a/Artist's_concept_of_collision_at_HD_172555.jpg">
              <a:extLst>
                <a:ext uri="{FF2B5EF4-FFF2-40B4-BE49-F238E27FC236}">
                  <a16:creationId xmlns:a16="http://schemas.microsoft.com/office/drawing/2014/main" id="{E1C2BF53-3B3C-56C4-E32C-F9757CEFF2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38473" y="3637472"/>
              <a:ext cx="1170432" cy="91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2" descr="https://s-media-cache-ak0.pinimg.com/736x/73/1c/1d/731c1dc1a1242a53ac2199047ed15ea1.jpg">
              <a:extLst>
                <a:ext uri="{FF2B5EF4-FFF2-40B4-BE49-F238E27FC236}">
                  <a16:creationId xmlns:a16="http://schemas.microsoft.com/office/drawing/2014/main" id="{1AC3C8CC-2D21-35D5-8B7A-78C233CD08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83666" y="1770206"/>
              <a:ext cx="1170432" cy="91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61B7A6-2F85-1329-BDC7-DFD965CC11C7}"/>
                </a:ext>
              </a:extLst>
            </p:cNvPr>
            <p:cNvSpPr txBox="1"/>
            <p:nvPr/>
          </p:nvSpPr>
          <p:spPr>
            <a:xfrm>
              <a:off x="2061806" y="1313181"/>
              <a:ext cx="953476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Detected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FFCC"/>
                  </a:solidFill>
                </a:rPr>
                <a:t>&gt; 1 billion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3508E2-0781-F3D7-E9BC-6DC17FF172F2}"/>
                </a:ext>
              </a:extLst>
            </p:cNvPr>
            <p:cNvSpPr txBox="1"/>
            <p:nvPr/>
          </p:nvSpPr>
          <p:spPr>
            <a:xfrm>
              <a:off x="3055842" y="954109"/>
              <a:ext cx="1382435" cy="81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Medium-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Accuracy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Spectra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FFCC"/>
                  </a:solidFill>
                </a:rPr>
                <a:t>&gt; 100 million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869DD8-1921-BE17-092A-1670E949CB42}"/>
                </a:ext>
              </a:extLst>
            </p:cNvPr>
            <p:cNvSpPr txBox="1"/>
            <p:nvPr/>
          </p:nvSpPr>
          <p:spPr>
            <a:xfrm>
              <a:off x="1879363" y="2812372"/>
              <a:ext cx="1357017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99CCFF"/>
                  </a:solidFill>
                </a:rPr>
                <a:t>Main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99CCFF"/>
                  </a:solidFill>
                </a:rPr>
                <a:t>Sequence Spectra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99CCFF"/>
                  </a:solidFill>
                </a:rPr>
                <a:t>&gt; 100 million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8CF66B-A143-D4DF-2C75-9F46287E50A6}"/>
                </a:ext>
              </a:extLst>
            </p:cNvPr>
            <p:cNvSpPr txBox="1"/>
            <p:nvPr/>
          </p:nvSpPr>
          <p:spPr>
            <a:xfrm>
              <a:off x="4325449" y="956609"/>
              <a:ext cx="1382435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High-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Accuracy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Spectra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FFCC"/>
                  </a:solidFill>
                </a:rPr>
                <a:t>10 million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AE74AB-6C99-8C4A-9AED-6D5F82B6E733}"/>
                </a:ext>
              </a:extLst>
            </p:cNvPr>
            <p:cNvSpPr txBox="1"/>
            <p:nvPr/>
          </p:nvSpPr>
          <p:spPr>
            <a:xfrm>
              <a:off x="3125222" y="3171444"/>
              <a:ext cx="1282985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99CCFF"/>
                  </a:solidFill>
                </a:rPr>
                <a:t>Dust-forming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99CCFF"/>
                  </a:solidFill>
                </a:rPr>
                <a:t>10,000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C2BE27-1A8D-463D-C69B-A97E26AC9618}"/>
                </a:ext>
              </a:extLst>
            </p:cNvPr>
            <p:cNvSpPr txBox="1"/>
            <p:nvPr/>
          </p:nvSpPr>
          <p:spPr>
            <a:xfrm>
              <a:off x="4342821" y="2991908"/>
              <a:ext cx="12829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99CCFF"/>
                  </a:solidFill>
                </a:rPr>
                <a:t>Brown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99CCFF"/>
                  </a:solidFill>
                </a:rPr>
                <a:t>Dwarfs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99CCFF"/>
                  </a:solidFill>
                </a:rPr>
                <a:t>&gt; 400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5BF01C-1FC2-B999-DB50-587972F0BC01}"/>
                </a:ext>
              </a:extLst>
            </p:cNvPr>
            <p:cNvSpPr txBox="1"/>
            <p:nvPr/>
          </p:nvSpPr>
          <p:spPr>
            <a:xfrm>
              <a:off x="5407746" y="3171444"/>
              <a:ext cx="16232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99CCFF"/>
                  </a:solidFill>
                </a:rPr>
                <a:t>Cataclysms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99CCFF"/>
                  </a:solidFill>
                </a:rPr>
                <a:t>&gt; 1,000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A6D543-82C6-4F07-E2BA-7CAD29E65934}"/>
                </a:ext>
              </a:extLst>
            </p:cNvPr>
            <p:cNvSpPr txBox="1"/>
            <p:nvPr/>
          </p:nvSpPr>
          <p:spPr>
            <a:xfrm>
              <a:off x="2003192" y="5022083"/>
              <a:ext cx="112271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Quasars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CCFF"/>
                  </a:solidFill>
                </a:rPr>
                <a:t>&gt; 1.5 million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799DC3-65AB-FA19-090C-0B17ADC134BF}"/>
                </a:ext>
              </a:extLst>
            </p:cNvPr>
            <p:cNvSpPr txBox="1"/>
            <p:nvPr/>
          </p:nvSpPr>
          <p:spPr>
            <a:xfrm>
              <a:off x="3205357" y="5022083"/>
              <a:ext cx="112271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Quasars z &gt;7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CCFF"/>
                  </a:solidFill>
                </a:rPr>
                <a:t>2 – 300?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4B6C7-3FE4-2078-1F3A-B3FCFAE37332}"/>
                </a:ext>
              </a:extLst>
            </p:cNvPr>
            <p:cNvSpPr txBox="1"/>
            <p:nvPr/>
          </p:nvSpPr>
          <p:spPr>
            <a:xfrm>
              <a:off x="5664347" y="1315681"/>
              <a:ext cx="112271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FFCC"/>
                  </a:solidFill>
                </a:rPr>
                <a:t>Clusters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FFCC"/>
                  </a:solidFill>
                </a:rPr>
                <a:t>25,000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1F8227-6762-A4A6-EB09-779BB2C6835F}"/>
                </a:ext>
              </a:extLst>
            </p:cNvPr>
            <p:cNvSpPr txBox="1"/>
            <p:nvPr/>
          </p:nvSpPr>
          <p:spPr>
            <a:xfrm>
              <a:off x="4356632" y="4663011"/>
              <a:ext cx="129087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Asteroid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&amp; Comet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Spectra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CCFF"/>
                  </a:solidFill>
                </a:rPr>
                <a:t>10,000</a:t>
              </a:r>
            </a:p>
          </p:txBody>
        </p:sp>
        <p:pic>
          <p:nvPicPr>
            <p:cNvPr id="28" name="Picture 16" descr="http://www.teachastronomy.com/astropediaimages/Redshift_high.jpg">
              <a:extLst>
                <a:ext uri="{FF2B5EF4-FFF2-40B4-BE49-F238E27FC236}">
                  <a16:creationId xmlns:a16="http://schemas.microsoft.com/office/drawing/2014/main" id="{A80D7275-6A96-CD5C-FCDF-78A41E6452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3198833" y="2626719"/>
              <a:ext cx="1170432" cy="65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" descr="https://upload.wikimedia.org/wikipedia/commons/3/38/Artist's_rendering_ULAS_J1120%2B0641.jpg">
              <a:extLst>
                <a:ext uri="{FF2B5EF4-FFF2-40B4-BE49-F238E27FC236}">
                  <a16:creationId xmlns:a16="http://schemas.microsoft.com/office/drawing/2014/main" id="{13F38A45-B111-A319-ABA7-E9ACEEF9A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8834" y="5452981"/>
              <a:ext cx="1170085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asted-image.tiff">
              <a:extLst>
                <a:ext uri="{FF2B5EF4-FFF2-40B4-BE49-F238E27FC236}">
                  <a16:creationId xmlns:a16="http://schemas.microsoft.com/office/drawing/2014/main" id="{77FA36BD-7D7A-D4B7-2A88-E9F213632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8473" y="5452981"/>
              <a:ext cx="1170432" cy="9134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2CEA30-BE8E-BFDB-5EBD-54383A7306D2}"/>
                </a:ext>
              </a:extLst>
            </p:cNvPr>
            <p:cNvSpPr txBox="1"/>
            <p:nvPr/>
          </p:nvSpPr>
          <p:spPr>
            <a:xfrm>
              <a:off x="5565250" y="4842547"/>
              <a:ext cx="141181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Galactic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b="1" dirty="0">
                  <a:solidFill>
                    <a:srgbClr val="FFCCFF"/>
                  </a:solidFill>
                </a:rPr>
                <a:t>Line Maps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 dirty="0">
                  <a:solidFill>
                    <a:srgbClr val="FFCCFF"/>
                  </a:solidFill>
                </a:rPr>
                <a:t>PAH, HI, H</a:t>
              </a:r>
              <a:r>
                <a:rPr lang="en-US" sz="1400" baseline="-25000" dirty="0">
                  <a:solidFill>
                    <a:srgbClr val="FFCCFF"/>
                  </a:solidFill>
                </a:rPr>
                <a:t>2</a:t>
              </a:r>
              <a:endParaRPr lang="en-US" sz="1400" dirty="0">
                <a:solidFill>
                  <a:srgbClr val="FFCCFF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B0E5D8-50BF-164F-2D8E-16815947B233}"/>
                </a:ext>
              </a:extLst>
            </p:cNvPr>
            <p:cNvSpPr txBox="1"/>
            <p:nvPr/>
          </p:nvSpPr>
          <p:spPr>
            <a:xfrm rot="16200000">
              <a:off x="1257826" y="1988870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Galaxies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1FAE1E-FC34-1148-3513-807C20CED908}"/>
                </a:ext>
              </a:extLst>
            </p:cNvPr>
            <p:cNvSpPr txBox="1"/>
            <p:nvPr/>
          </p:nvSpPr>
          <p:spPr>
            <a:xfrm rot="16200000">
              <a:off x="1437363" y="388877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9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2F286A-5FB3-5A60-8FF8-E1D42ABAE44F}"/>
                </a:ext>
              </a:extLst>
            </p:cNvPr>
            <p:cNvSpPr txBox="1"/>
            <p:nvPr/>
          </p:nvSpPr>
          <p:spPr>
            <a:xfrm rot="16200000">
              <a:off x="1418128" y="572584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59170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8E4BB4CF-987F-8927-5CBD-D4EFF531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8483"/>
            <a:ext cx="10001844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40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ECD4622-D2AF-C0DA-57B7-9F592114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8483"/>
            <a:ext cx="10001844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07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5EB40AD-138D-3A3A-DDC3-F0538533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8483"/>
            <a:ext cx="10001844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78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13A4906-E23C-3A6E-64EF-2735FF8C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8483"/>
            <a:ext cx="10001844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80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>
            <a:extLst>
              <a:ext uri="{FF2B5EF4-FFF2-40B4-BE49-F238E27FC236}">
                <a16:creationId xmlns:a16="http://schemas.microsoft.com/office/drawing/2014/main" id="{D226C0AF-B1C2-D461-7BCF-9676B867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2" y="8483"/>
            <a:ext cx="10776211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47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AAA1DDB-5582-B85F-DF1A-3EE19A46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2" y="8483"/>
            <a:ext cx="10776211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02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09D07-25E4-198E-DA97-AD938AE8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97" y="351713"/>
            <a:ext cx="8376930" cy="58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13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5E71C-C0E0-C211-8BFE-F9C7DE9E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90" y="8483"/>
            <a:ext cx="975285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747DCC-3100-2F0C-9676-138FF80B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30" y="8483"/>
            <a:ext cx="8907595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4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C8E2-8834-AD84-C7BA-621E6140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44" y="8483"/>
            <a:ext cx="1026155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0DD4F-AB1C-1BDA-1772-67CDDA3E9C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9757" y="985602"/>
            <a:ext cx="7183809" cy="5600023"/>
          </a:xfrm>
        </p:spPr>
        <p:txBody>
          <a:bodyPr/>
          <a:lstStyle/>
          <a:p>
            <a:r>
              <a:rPr lang="en-US" sz="2400" dirty="0"/>
              <a:t>A NASA MIDEX Astrophysics mission selected on Feb. 19 2019</a:t>
            </a:r>
          </a:p>
          <a:p>
            <a:pPr lvl="1"/>
            <a:r>
              <a:rPr lang="en-US" sz="2000" dirty="0"/>
              <a:t>Same mission class as Swift, WMAP, WISE, TESS, and UVEX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Investigating Three Fundamental Questions </a:t>
            </a:r>
          </a:p>
          <a:p>
            <a:r>
              <a:rPr lang="en-US" sz="2400" dirty="0"/>
              <a:t>What are the Conditions for Life Outside the Solar System?</a:t>
            </a:r>
          </a:p>
          <a:p>
            <a:pPr lvl="1"/>
            <a:r>
              <a:rPr lang="en-US" sz="2000" dirty="0"/>
              <a:t>Survey the Milky Way for water ices and other biogenic molecules</a:t>
            </a:r>
            <a:endParaRPr lang="en-US" sz="2400" dirty="0"/>
          </a:p>
          <a:p>
            <a:r>
              <a:rPr lang="en-US" sz="2400" dirty="0"/>
              <a:t>How did Galaxies begin?</a:t>
            </a:r>
          </a:p>
          <a:p>
            <a:pPr lvl="1"/>
            <a:r>
              <a:rPr lang="en-US" sz="2000" dirty="0"/>
              <a:t>Study the cosmic history of light production through near-infrared background fluctuations</a:t>
            </a:r>
            <a:endParaRPr lang="en-US" sz="2400" dirty="0"/>
          </a:p>
          <a:p>
            <a:r>
              <a:rPr lang="en-US" sz="2400" dirty="0"/>
              <a:t>How did the Universe begin?</a:t>
            </a:r>
          </a:p>
          <a:p>
            <a:pPr lvl="1"/>
            <a:r>
              <a:rPr lang="en-US" sz="2000" dirty="0"/>
              <a:t>Probe the physics of the young inflationary Universe through the 3D spatial distribution of galaxies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18CF41-4180-0E7A-7957-7C1EB832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SPHEREX IS DESIGNED TO ADDRESS THE MOST</a:t>
            </a:r>
            <a:br>
              <a:rPr lang="en-US" dirty="0"/>
            </a:br>
            <a:r>
              <a:rPr lang="en-US" dirty="0"/>
              <a:t>IMPORTANT QUESTIONS IN ASTROPHYSICS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planet with a ring around it&#10;&#10;AI-generated content may be incorrect.">
            <a:extLst>
              <a:ext uri="{FF2B5EF4-FFF2-40B4-BE49-F238E27FC236}">
                <a16:creationId xmlns:a16="http://schemas.microsoft.com/office/drawing/2014/main" id="{48087584-CAA8-D315-1059-CFD9268123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8501" y="1316343"/>
            <a:ext cx="4603337" cy="459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16036F-7D52-1622-5C68-CEA81F01C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15" y="8484"/>
            <a:ext cx="10272409" cy="68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80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16367-8FDF-51D9-8678-C3A89CE2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44" y="8483"/>
            <a:ext cx="1026155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72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293455-27D8-E9DF-3C5C-D4F949D7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44" y="8483"/>
            <a:ext cx="1026155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37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B4D18-0198-EF7C-63E5-A4BE851C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44" y="8483"/>
            <a:ext cx="1026155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5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6C2B4-44D4-22A6-9B8D-5868B7678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44" y="8483"/>
            <a:ext cx="1026155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97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D415-4309-CE64-7AEE-FE85C5E7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57" y="62777"/>
            <a:ext cx="9675454" cy="6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F113127-A82A-B46C-5909-AEA8451F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21" y="8483"/>
            <a:ext cx="9908413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71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3DC5EC-0456-AC9E-AF40-14CCF283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1" r="15231" b="6084"/>
          <a:stretch/>
        </p:blipFill>
        <p:spPr>
          <a:xfrm>
            <a:off x="3772934" y="-996640"/>
            <a:ext cx="7620734" cy="7846157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24AC73A-FF3D-61E1-5DF7-DACFA4AD2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2934" y="1121015"/>
            <a:ext cx="2460008" cy="246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algn="l" defTabSz="912114" hangingPunct="1">
              <a:defRPr/>
            </a:pPr>
            <a:endParaRPr lang="en-US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B28F5-E4F2-BAEB-7004-68420CC97B2F}"/>
              </a:ext>
            </a:extLst>
          </p:cNvPr>
          <p:cNvSpPr txBox="1"/>
          <p:nvPr/>
        </p:nvSpPr>
        <p:spPr>
          <a:xfrm>
            <a:off x="422663" y="936806"/>
            <a:ext cx="6080919" cy="36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2114" hangingPunct="1">
              <a:defRPr/>
            </a:pPr>
            <a:r>
              <a:rPr lang="en-US" sz="1795" b="1" i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So, do we see the White Bear?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CC8D-FE60-6C84-DD3B-1C106A68D002}"/>
              </a:ext>
            </a:extLst>
          </p:cNvPr>
          <p:cNvSpPr txBox="1"/>
          <p:nvPr/>
        </p:nvSpPr>
        <p:spPr>
          <a:xfrm>
            <a:off x="422663" y="2334926"/>
            <a:ext cx="6080919" cy="36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2114" hangingPunct="1">
              <a:defRPr/>
            </a:pPr>
            <a:r>
              <a:rPr lang="en-US" sz="1795" b="1" i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Band 4, 100-image deep stack</a:t>
            </a:r>
            <a:endParaRPr lang="en-US" sz="179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944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24AC73A-FF3D-61E1-5DF7-DACFA4AD2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2934" y="1121015"/>
            <a:ext cx="2460008" cy="246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algn="l" defTabSz="912114" hangingPunct="1">
              <a:defRPr/>
            </a:pPr>
            <a:endParaRPr lang="en-US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717DC-C1F4-F6E0-2C73-7869BBE0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832" y="8483"/>
            <a:ext cx="7363915" cy="6841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B28F5-E4F2-BAEB-7004-68420CC97B2F}"/>
              </a:ext>
            </a:extLst>
          </p:cNvPr>
          <p:cNvSpPr txBox="1"/>
          <p:nvPr/>
        </p:nvSpPr>
        <p:spPr>
          <a:xfrm>
            <a:off x="422663" y="936806"/>
            <a:ext cx="6080919" cy="36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2114" hangingPunct="1">
              <a:defRPr/>
            </a:pPr>
            <a:r>
              <a:rPr lang="en-US" sz="1795" b="1" i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So, do we see the White Bear?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CC8D-FE60-6C84-DD3B-1C106A68D002}"/>
              </a:ext>
            </a:extLst>
          </p:cNvPr>
          <p:cNvSpPr txBox="1"/>
          <p:nvPr/>
        </p:nvSpPr>
        <p:spPr>
          <a:xfrm>
            <a:off x="422663" y="2334926"/>
            <a:ext cx="6080919" cy="36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2114" hangingPunct="1">
              <a:defRPr/>
            </a:pPr>
            <a:r>
              <a:rPr lang="en-US" sz="1795" b="1" i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Band 5, 100-image deep stack</a:t>
            </a:r>
            <a:endParaRPr lang="en-US" sz="179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74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24AC73A-FF3D-61E1-5DF7-DACFA4AD2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2934" y="1121015"/>
            <a:ext cx="2460008" cy="246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algn="l" defTabSz="912114" hangingPunct="1">
              <a:defRPr/>
            </a:pPr>
            <a:endParaRPr lang="en-US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B28F5-E4F2-BAEB-7004-68420CC97B2F}"/>
              </a:ext>
            </a:extLst>
          </p:cNvPr>
          <p:cNvSpPr txBox="1"/>
          <p:nvPr/>
        </p:nvSpPr>
        <p:spPr>
          <a:xfrm>
            <a:off x="422663" y="936806"/>
            <a:ext cx="6080919" cy="36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2114" hangingPunct="1">
              <a:defRPr/>
            </a:pPr>
            <a:r>
              <a:rPr lang="en-US" sz="1795" b="1" i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So, do we see the White Bear?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CC8D-FE60-6C84-DD3B-1C106A68D002}"/>
              </a:ext>
            </a:extLst>
          </p:cNvPr>
          <p:cNvSpPr txBox="1"/>
          <p:nvPr/>
        </p:nvSpPr>
        <p:spPr>
          <a:xfrm>
            <a:off x="422663" y="2334926"/>
            <a:ext cx="6080919" cy="36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2114" hangingPunct="1">
              <a:defRPr/>
            </a:pPr>
            <a:r>
              <a:rPr lang="en-US" sz="1795" b="1" i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Band 6, 100-image deep stack</a:t>
            </a:r>
            <a:endParaRPr lang="en-US" sz="179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EEE41EC6-3362-8FEE-4810-DA85D641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44" y="8483"/>
            <a:ext cx="7235343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2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38012A-1CE2-5426-F170-FA98C8C1FBFF}"/>
              </a:ext>
            </a:extLst>
          </p:cNvPr>
          <p:cNvSpPr/>
          <p:nvPr/>
        </p:nvSpPr>
        <p:spPr>
          <a:xfrm>
            <a:off x="561014" y="784240"/>
            <a:ext cx="6723967" cy="3748392"/>
          </a:xfrm>
          <a:prstGeom prst="rect">
            <a:avLst/>
          </a:prstGeom>
          <a:solidFill>
            <a:srgbClr val="E1F4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FA3FF3-2DD0-473A-9DAD-DDACC514BF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10488613" cy="687387"/>
          </a:xfrm>
          <a:prstGeom prst="rect">
            <a:avLst/>
          </a:prstGeom>
        </p:spPr>
        <p:txBody>
          <a:bodyPr anchor="ctr"/>
          <a:lstStyle/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</a:rPr>
              <a:t>SPHERE</a:t>
            </a:r>
            <a:r>
              <a:rPr lang="en-US" sz="3000" baseline="30000" dirty="0"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</a:rPr>
              <a:t> IN A NUTSHELL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1B7B4D-4CAB-4F7E-A2EE-BB47F6B5A6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7" t="5925" r="52527" b="1885"/>
          <a:stretch/>
        </p:blipFill>
        <p:spPr>
          <a:xfrm>
            <a:off x="7503000" y="687003"/>
            <a:ext cx="3780818" cy="52260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A8A429-E313-4840-8F07-E5677CAC4D38}"/>
              </a:ext>
            </a:extLst>
          </p:cNvPr>
          <p:cNvSpPr txBox="1"/>
          <p:nvPr/>
        </p:nvSpPr>
        <p:spPr>
          <a:xfrm>
            <a:off x="7839732" y="448082"/>
            <a:ext cx="325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 Narrow" panose="020B0606020202030204" pitchFamily="34" charset="0"/>
              </a:rPr>
              <a:t>Reflected by Dichroic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2A4E5-BD89-4794-BBCC-87671925A9C3}"/>
              </a:ext>
            </a:extLst>
          </p:cNvPr>
          <p:cNvSpPr txBox="1"/>
          <p:nvPr/>
        </p:nvSpPr>
        <p:spPr>
          <a:xfrm>
            <a:off x="7910718" y="2133549"/>
            <a:ext cx="328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 Narrow" panose="020B0606020202030204" pitchFamily="34" charset="0"/>
              </a:rPr>
              <a:t>Transmitted by Dichroic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17F392-523D-4F78-9206-3040E0565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736" l="9770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235" y="5411027"/>
            <a:ext cx="1123951" cy="124735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AFCAA3-C7D0-4665-9C67-96CA2736B677}"/>
              </a:ext>
            </a:extLst>
          </p:cNvPr>
          <p:cNvCxnSpPr/>
          <p:nvPr/>
        </p:nvCxnSpPr>
        <p:spPr>
          <a:xfrm flipH="1">
            <a:off x="3418138" y="5903068"/>
            <a:ext cx="1782698" cy="0"/>
          </a:xfrm>
          <a:prstGeom prst="straightConnector1">
            <a:avLst/>
          </a:prstGeom>
          <a:ln>
            <a:solidFill>
              <a:srgbClr val="1606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6207F2-A956-4112-BA70-8181EB622F1F}"/>
              </a:ext>
            </a:extLst>
          </p:cNvPr>
          <p:cNvCxnSpPr/>
          <p:nvPr/>
        </p:nvCxnSpPr>
        <p:spPr>
          <a:xfrm flipH="1">
            <a:off x="3418138" y="6034706"/>
            <a:ext cx="178269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1C280F-53FD-47C7-8A6E-6E8D8F80E1CA}"/>
              </a:ext>
            </a:extLst>
          </p:cNvPr>
          <p:cNvCxnSpPr/>
          <p:nvPr/>
        </p:nvCxnSpPr>
        <p:spPr>
          <a:xfrm flipH="1">
            <a:off x="3418138" y="6166343"/>
            <a:ext cx="17826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90D0A82-BD19-49B9-9A51-4BDC57164C8B}"/>
              </a:ext>
            </a:extLst>
          </p:cNvPr>
          <p:cNvSpPr txBox="1"/>
          <p:nvPr/>
        </p:nvSpPr>
        <p:spPr>
          <a:xfrm>
            <a:off x="7837030" y="822177"/>
            <a:ext cx="317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Symbol" panose="05050102010706020507" pitchFamily="18" charset="2"/>
              </a:rPr>
              <a:t>l</a:t>
            </a:r>
            <a:r>
              <a:rPr lang="en-US" sz="1400" dirty="0">
                <a:solidFill>
                  <a:srgbClr val="FFFFFF"/>
                </a:solidFill>
              </a:rPr>
              <a:t>/</a:t>
            </a:r>
            <a:r>
              <a:rPr lang="en-US" sz="1400" dirty="0">
                <a:solidFill>
                  <a:srgbClr val="FFFFFF"/>
                </a:solidFill>
                <a:latin typeface="Symbol" panose="05050102010706020507" pitchFamily="18" charset="2"/>
              </a:rPr>
              <a:t>Dl</a:t>
            </a:r>
            <a:r>
              <a:rPr lang="en-US" sz="1400" dirty="0">
                <a:solidFill>
                  <a:srgbClr val="FFFFFF"/>
                </a:solidFill>
              </a:rPr>
              <a:t> = 41                   41                  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F90F34-BDD4-4500-AF14-DB6D1C777E0C}"/>
              </a:ext>
            </a:extLst>
          </p:cNvPr>
          <p:cNvSpPr txBox="1"/>
          <p:nvPr/>
        </p:nvSpPr>
        <p:spPr>
          <a:xfrm>
            <a:off x="7837030" y="2560275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Symbol" panose="05050102010706020507" pitchFamily="18" charset="2"/>
              </a:rPr>
              <a:t>l</a:t>
            </a:r>
            <a:r>
              <a:rPr lang="en-US" sz="1400" dirty="0">
                <a:solidFill>
                  <a:srgbClr val="FFFFFF"/>
                </a:solidFill>
              </a:rPr>
              <a:t>/</a:t>
            </a:r>
            <a:r>
              <a:rPr lang="en-US" sz="1400" dirty="0">
                <a:solidFill>
                  <a:srgbClr val="FFFFFF"/>
                </a:solidFill>
                <a:latin typeface="Symbol" panose="05050102010706020507" pitchFamily="18" charset="2"/>
              </a:rPr>
              <a:t>Dl</a:t>
            </a:r>
            <a:r>
              <a:rPr lang="en-US" sz="1400" dirty="0">
                <a:solidFill>
                  <a:srgbClr val="FFFFFF"/>
                </a:solidFill>
              </a:rPr>
              <a:t> = 35                  110               130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3D0DB8-4A69-4324-A1E0-FFA34630D92A}"/>
              </a:ext>
            </a:extLst>
          </p:cNvPr>
          <p:cNvSpPr txBox="1"/>
          <p:nvPr/>
        </p:nvSpPr>
        <p:spPr>
          <a:xfrm>
            <a:off x="7837030" y="5903068"/>
            <a:ext cx="4267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+mn-lt"/>
              </a:rPr>
              <a:t>A complete spectrum in 51 exposures</a:t>
            </a:r>
          </a:p>
          <a:p>
            <a:pPr algn="l"/>
            <a:r>
              <a:rPr lang="en-US" sz="1400" dirty="0">
                <a:latin typeface="+mn-lt"/>
              </a:rPr>
              <a:t>Each exposure takes 115s</a:t>
            </a:r>
          </a:p>
          <a:p>
            <a:pPr algn="l"/>
            <a:r>
              <a:rPr lang="en-US" sz="1400" dirty="0">
                <a:latin typeface="+mn-lt"/>
              </a:rPr>
              <a:t>1 complete spectrum every 6 months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2DE7B-BFD4-6EBE-89EC-F04084451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23" t="25615" r="10751" b="35617"/>
          <a:stretch/>
        </p:blipFill>
        <p:spPr>
          <a:xfrm>
            <a:off x="881631" y="4996947"/>
            <a:ext cx="2293385" cy="1734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2569D-A7A5-F15E-0AA0-708F6ED969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08" t="15137" r="28782" b="9202"/>
          <a:stretch/>
        </p:blipFill>
        <p:spPr>
          <a:xfrm>
            <a:off x="2013601" y="1018460"/>
            <a:ext cx="4266947" cy="324803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D97014-FFC6-8E9F-EA4C-594581D29079}"/>
              </a:ext>
            </a:extLst>
          </p:cNvPr>
          <p:cNvCxnSpPr>
            <a:cxnSpLocks/>
          </p:cNvCxnSpPr>
          <p:nvPr/>
        </p:nvCxnSpPr>
        <p:spPr>
          <a:xfrm>
            <a:off x="819094" y="1388398"/>
            <a:ext cx="11628" cy="248969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B9FBAD-DDE6-7892-F498-03E7091259D4}"/>
              </a:ext>
            </a:extLst>
          </p:cNvPr>
          <p:cNvSpPr txBox="1"/>
          <p:nvPr/>
        </p:nvSpPr>
        <p:spPr>
          <a:xfrm>
            <a:off x="561014" y="2438443"/>
            <a:ext cx="553454" cy="246221"/>
          </a:xfrm>
          <a:prstGeom prst="rect">
            <a:avLst/>
          </a:prstGeom>
          <a:solidFill>
            <a:srgbClr val="E1F4FF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2.0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95EBA-C88A-C97B-54D4-378653C7404B}"/>
              </a:ext>
            </a:extLst>
          </p:cNvPr>
          <p:cNvSpPr txBox="1"/>
          <p:nvPr/>
        </p:nvSpPr>
        <p:spPr>
          <a:xfrm>
            <a:off x="618008" y="801473"/>
            <a:ext cx="135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Photon shields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(shown cutaway)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11251-D59F-0D4E-A24F-FDB139843B98}"/>
              </a:ext>
            </a:extLst>
          </p:cNvPr>
          <p:cNvSpPr txBox="1"/>
          <p:nvPr/>
        </p:nvSpPr>
        <p:spPr>
          <a:xfrm>
            <a:off x="1134330" y="3598730"/>
            <a:ext cx="172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Passive cooling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C3305-5E0B-B2FF-50EB-E8A6C3DC1D25}"/>
              </a:ext>
            </a:extLst>
          </p:cNvPr>
          <p:cNvSpPr txBox="1"/>
          <p:nvPr/>
        </p:nvSpPr>
        <p:spPr>
          <a:xfrm>
            <a:off x="1508587" y="2427228"/>
            <a:ext cx="927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20 cm wide-field telescope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11979-903B-6FFD-664D-5992BE34256F}"/>
              </a:ext>
            </a:extLst>
          </p:cNvPr>
          <p:cNvSpPr txBox="1"/>
          <p:nvPr/>
        </p:nvSpPr>
        <p:spPr>
          <a:xfrm>
            <a:off x="5275765" y="3937419"/>
            <a:ext cx="1256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LEO spacecraft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(BAE Systems)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0CEB6-7D3B-297C-9A5E-25C3F2DDF78B}"/>
              </a:ext>
            </a:extLst>
          </p:cNvPr>
          <p:cNvSpPr txBox="1"/>
          <p:nvPr/>
        </p:nvSpPr>
        <p:spPr>
          <a:xfrm>
            <a:off x="5754023" y="2055841"/>
            <a:ext cx="151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Detectors and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LVF spectrometers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53CA3-15CC-92B4-653F-53D043EAA09A}"/>
              </a:ext>
            </a:extLst>
          </p:cNvPr>
          <p:cNvSpPr txBox="1"/>
          <p:nvPr/>
        </p:nvSpPr>
        <p:spPr>
          <a:xfrm>
            <a:off x="5889600" y="2500663"/>
            <a:ext cx="119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= 0.75 – 5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m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Dl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= 35 – 130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6.2″ pixels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2BB861-890D-4083-209C-29D721F1B2A9}"/>
              </a:ext>
            </a:extLst>
          </p:cNvPr>
          <p:cNvCxnSpPr>
            <a:cxnSpLocks/>
          </p:cNvCxnSpPr>
          <p:nvPr/>
        </p:nvCxnSpPr>
        <p:spPr>
          <a:xfrm flipH="1">
            <a:off x="4801931" y="2315555"/>
            <a:ext cx="952092" cy="22225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A80357-2F47-383B-240E-B9539CBBA98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687233" y="2218631"/>
            <a:ext cx="1066790" cy="9882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073C65-26A2-325D-714E-EC214E16360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864093" y="3332590"/>
            <a:ext cx="724098" cy="42002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28899C-F79A-467C-3A81-E772380111ED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35747" y="2172754"/>
            <a:ext cx="1186862" cy="62380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54B287-F9FE-736C-8DD9-B4A2745EE42F}"/>
              </a:ext>
            </a:extLst>
          </p:cNvPr>
          <p:cNvCxnSpPr>
            <a:cxnSpLocks/>
          </p:cNvCxnSpPr>
          <p:nvPr/>
        </p:nvCxnSpPr>
        <p:spPr>
          <a:xfrm>
            <a:off x="1871235" y="1040280"/>
            <a:ext cx="625107" cy="1387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6225984-A2CF-A802-EBD0-05A875362D96}"/>
              </a:ext>
            </a:extLst>
          </p:cNvPr>
          <p:cNvSpPr txBox="1"/>
          <p:nvPr/>
        </p:nvSpPr>
        <p:spPr>
          <a:xfrm>
            <a:off x="1602754" y="3839134"/>
            <a:ext cx="949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200" baseline="-25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scope</a:t>
            </a: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 &lt; 80 K</a:t>
            </a:r>
          </a:p>
          <a:p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FPU</a:t>
            </a: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 &lt; 55 K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C4B89C6-FA33-7F39-F8BD-E6E2EBA31EBA}"/>
              </a:ext>
            </a:extLst>
          </p:cNvPr>
          <p:cNvCxnSpPr>
            <a:cxnSpLocks/>
          </p:cNvCxnSpPr>
          <p:nvPr/>
        </p:nvCxnSpPr>
        <p:spPr>
          <a:xfrm flipH="1" flipV="1">
            <a:off x="4801931" y="3903168"/>
            <a:ext cx="542712" cy="15946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1DCF1F-6212-4AFE-BE19-B7D9B8D00CBF}"/>
              </a:ext>
            </a:extLst>
          </p:cNvPr>
          <p:cNvSpPr txBox="1"/>
          <p:nvPr/>
        </p:nvSpPr>
        <p:spPr>
          <a:xfrm>
            <a:off x="1103303" y="4654484"/>
            <a:ext cx="4977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Pointing modulates the wavelength of observation</a:t>
            </a:r>
          </a:p>
        </p:txBody>
      </p:sp>
    </p:spTree>
    <p:extLst>
      <p:ext uri="{BB962C8B-B14F-4D97-AF65-F5344CB8AC3E}">
        <p14:creationId xmlns:p14="http://schemas.microsoft.com/office/powerpoint/2010/main" val="2665035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12FF1-D6E0-B196-6469-36FA9064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960" y="-690592"/>
            <a:ext cx="12463798" cy="7870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D9505-637F-8EAB-190A-508CDA6D8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157" y="193377"/>
            <a:ext cx="6738315" cy="124494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45269-FF6D-BF98-CFAC-24F3CF14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157" y="4270916"/>
            <a:ext cx="9952090" cy="2100680"/>
          </a:xfrm>
          <a:solidFill>
            <a:schemeClr val="tx1">
              <a:lumMod val="75000"/>
              <a:lumOff val="25000"/>
              <a:alpha val="68000"/>
            </a:schemeClr>
          </a:solidFill>
        </p:spPr>
        <p:txBody>
          <a:bodyPr>
            <a:normAutofit lnSpcReduction="10000"/>
          </a:bodyPr>
          <a:lstStyle/>
          <a:p>
            <a:pPr marL="342043" indent="-342043" algn="l">
              <a:buFont typeface="Courier New" panose="02070309020205020404" pitchFamily="49" charset="0"/>
              <a:buChar char="o"/>
            </a:pPr>
            <a:r>
              <a:rPr lang="en-US" sz="2793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flags extremely effective at removing outliers</a:t>
            </a:r>
          </a:p>
          <a:p>
            <a:pPr marL="342043" indent="-342043" algn="l">
              <a:buFont typeface="Courier New" panose="02070309020205020404" pitchFamily="49" charset="0"/>
              <a:buChar char="o"/>
            </a:pPr>
            <a:r>
              <a:rPr lang="en-US" sz="2793" dirty="0">
                <a:solidFill>
                  <a:srgbClr val="75B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Visit-to-visit scatter is mostly accounted for by variance layer (systematics at the ~0.05 mag level)</a:t>
            </a:r>
          </a:p>
          <a:p>
            <a:pPr marL="342043" indent="-342043" algn="l">
              <a:buFont typeface="Courier New" panose="02070309020205020404" pitchFamily="49" charset="0"/>
              <a:buChar char="o"/>
            </a:pPr>
            <a:r>
              <a:rPr lang="en-US" sz="2793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aperture photometry works well, to ~0.05 mag</a:t>
            </a:r>
          </a:p>
          <a:p>
            <a:pPr marL="342043" indent="-342043" algn="l">
              <a:buFont typeface="Courier New" panose="02070309020205020404" pitchFamily="49" charset="0"/>
              <a:buChar char="o"/>
            </a:pPr>
            <a:r>
              <a:rPr lang="en-US" sz="2793" dirty="0">
                <a:solidFill>
                  <a:srgbClr val="75B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stack images to search for faint brown dwarfs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33187-FC90-673D-CD34-1882C0E15864}"/>
              </a:ext>
            </a:extLst>
          </p:cNvPr>
          <p:cNvSpPr txBox="1"/>
          <p:nvPr/>
        </p:nvSpPr>
        <p:spPr>
          <a:xfrm>
            <a:off x="5251703" y="1059449"/>
            <a:ext cx="5575543" cy="1934195"/>
          </a:xfrm>
          <a:prstGeom prst="rect">
            <a:avLst/>
          </a:prstGeom>
          <a:solidFill>
            <a:schemeClr val="tx1">
              <a:lumMod val="75000"/>
              <a:lumOff val="25000"/>
              <a:alpha val="56000"/>
            </a:schemeClr>
          </a:solidFill>
        </p:spPr>
        <p:txBody>
          <a:bodyPr wrap="square">
            <a:spAutoFit/>
          </a:bodyPr>
          <a:lstStyle/>
          <a:p>
            <a:pPr marL="342043" indent="-342043" algn="l" defTabSz="912114" hangingPunct="1">
              <a:buFont typeface="Courier New" panose="02070309020205020404" pitchFamily="49" charset="0"/>
              <a:buChar char="o"/>
              <a:defRPr/>
            </a:pPr>
            <a:r>
              <a:rPr lang="en-US" sz="2394" kern="1200" dirty="0" err="1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SPHEREx</a:t>
            </a:r>
            <a:r>
              <a:rPr lang="en-US" sz="2394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Gaia give </a:t>
            </a:r>
            <a:r>
              <a:rPr lang="en-US" sz="2394" b="1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~15K T</a:t>
            </a:r>
            <a:r>
              <a:rPr lang="en-US" sz="2394" b="1" kern="1200" baseline="-250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</a:t>
            </a:r>
            <a:r>
              <a:rPr lang="en-US" sz="2394" b="1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94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sz="2394" b="1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&lt;1% R</a:t>
            </a:r>
            <a:r>
              <a:rPr lang="en-US" sz="2394" b="1" kern="1200" baseline="-250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lang="en-US" sz="2394" b="1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94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constraints for FGK</a:t>
            </a:r>
          </a:p>
          <a:p>
            <a:pPr marL="342043" indent="-342043" algn="l" defTabSz="912114" hangingPunct="1">
              <a:buFont typeface="Courier New" panose="02070309020205020404" pitchFamily="49" charset="0"/>
              <a:buChar char="o"/>
              <a:defRPr/>
            </a:pPr>
            <a:r>
              <a:rPr lang="en-US" sz="2394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Sensitive to spectra of nearby BDs and cool M dwarfs</a:t>
            </a:r>
          </a:p>
          <a:p>
            <a:pPr marL="342043" indent="-342043" algn="l" defTabSz="912114" hangingPunct="1">
              <a:buFont typeface="Courier New" panose="02070309020205020404" pitchFamily="49" charset="0"/>
              <a:buChar char="o"/>
              <a:defRPr/>
            </a:pPr>
            <a:r>
              <a:rPr lang="en-US" sz="2394" kern="1200" dirty="0">
                <a:solidFill>
                  <a:srgbClr val="75B5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Spectra agree with WISE/2MASS</a:t>
            </a:r>
          </a:p>
        </p:txBody>
      </p:sp>
    </p:spTree>
    <p:extLst>
      <p:ext uri="{BB962C8B-B14F-4D97-AF65-F5344CB8AC3E}">
        <p14:creationId xmlns:p14="http://schemas.microsoft.com/office/powerpoint/2010/main" val="367127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F9F9-74DF-5A4D-ABE1-BC396ADD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3" y="0"/>
            <a:ext cx="10488612" cy="1325563"/>
          </a:xfrm>
        </p:spPr>
        <p:txBody>
          <a:bodyPr/>
          <a:lstStyle/>
          <a:p>
            <a:r>
              <a:rPr lang="en-US" dirty="0"/>
              <a:t>Survey strategy:  Whole sky plus deep fields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E0CC78-14DB-1423-F571-162C3FBB2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256" y="1680885"/>
            <a:ext cx="5059081" cy="4924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C4FEF-CE56-B3A9-CE19-79B3C6F327E6}"/>
              </a:ext>
            </a:extLst>
          </p:cNvPr>
          <p:cNvSpPr txBox="1"/>
          <p:nvPr/>
        </p:nvSpPr>
        <p:spPr>
          <a:xfrm>
            <a:off x="5534239" y="2503306"/>
            <a:ext cx="5584335" cy="267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SPHEREx</a:t>
            </a:r>
            <a:r>
              <a:rPr lang="en-US" dirty="0">
                <a:latin typeface="+mn-lt"/>
              </a:rPr>
              <a:t> will survey the whole sky every 6 months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 visits for every point on sky during prime mission</a:t>
            </a:r>
          </a:p>
          <a:p>
            <a:pPr algn="l"/>
            <a:r>
              <a:rPr lang="en-US" dirty="0">
                <a:latin typeface="+mn-lt"/>
              </a:rPr>
              <a:t>North and south deep fields will have up to 400 visits each</a:t>
            </a:r>
          </a:p>
        </p:txBody>
      </p:sp>
    </p:spTree>
    <p:extLst>
      <p:ext uri="{BB962C8B-B14F-4D97-AF65-F5344CB8AC3E}">
        <p14:creationId xmlns:p14="http://schemas.microsoft.com/office/powerpoint/2010/main" val="52141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C200-ADEE-8332-AC68-0CC8F918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SPHEREx</a:t>
            </a:r>
            <a:r>
              <a:rPr lang="en-US" dirty="0"/>
              <a:t> Launched on March 11, 2025</a:t>
            </a:r>
          </a:p>
        </p:txBody>
      </p:sp>
      <p:pic>
        <p:nvPicPr>
          <p:cNvPr id="1026" name="Picture 2" descr="Larger">
            <a:extLst>
              <a:ext uri="{FF2B5EF4-FFF2-40B4-BE49-F238E27FC236}">
                <a16:creationId xmlns:a16="http://schemas.microsoft.com/office/drawing/2014/main" id="{D1FBD0FA-AF1B-C501-7D48-C5C46D6A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944" y="1042434"/>
            <a:ext cx="4269328" cy="5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rger">
            <a:extLst>
              <a:ext uri="{FF2B5EF4-FFF2-40B4-BE49-F238E27FC236}">
                <a16:creationId xmlns:a16="http://schemas.microsoft.com/office/drawing/2014/main" id="{420ECB84-0AB6-F910-BD6E-84791DEA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202" y="1042434"/>
            <a:ext cx="3877044" cy="58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4571A-E187-6D6C-36EC-A44A535252F6}"/>
              </a:ext>
            </a:extLst>
          </p:cNvPr>
          <p:cNvSpPr txBox="1"/>
          <p:nvPr/>
        </p:nvSpPr>
        <p:spPr>
          <a:xfrm>
            <a:off x="4568390" y="6476635"/>
            <a:ext cx="91371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Credit:Space</a:t>
            </a: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0972295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1EBF-00F8-6E14-90A1-9B2CF005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Followed by first light on March 27</a:t>
            </a:r>
          </a:p>
        </p:txBody>
      </p:sp>
      <p:pic>
        <p:nvPicPr>
          <p:cNvPr id="2050" name="Picture 2" descr="First light black background">
            <a:extLst>
              <a:ext uri="{FF2B5EF4-FFF2-40B4-BE49-F238E27FC236}">
                <a16:creationId xmlns:a16="http://schemas.microsoft.com/office/drawing/2014/main" id="{41E73A1A-EC98-FA0E-3B47-AC56E00F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14" y="706753"/>
            <a:ext cx="11186809" cy="60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909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4ECC-D1C7-4994-4C48-E020005C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Survey started on May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7399D-17D8-C977-4B30-FD25A5B888CF}"/>
              </a:ext>
            </a:extLst>
          </p:cNvPr>
          <p:cNvSpPr txBox="1"/>
          <p:nvPr/>
        </p:nvSpPr>
        <p:spPr>
          <a:xfrm>
            <a:off x="-2375202" y="945322"/>
            <a:ext cx="1280466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Instrument performance meets or exceeds requirements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C3BE87-1053-A034-B40A-6AB4F63B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53" y="1694909"/>
            <a:ext cx="53848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88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4669-1BA0-05FC-C451-5685765C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line detection</a:t>
            </a:r>
          </a:p>
        </p:txBody>
      </p:sp>
      <p:pic>
        <p:nvPicPr>
          <p:cNvPr id="3074" name="Picture 2" descr="Lmc n11 v2">
            <a:extLst>
              <a:ext uri="{FF2B5EF4-FFF2-40B4-BE49-F238E27FC236}">
                <a16:creationId xmlns:a16="http://schemas.microsoft.com/office/drawing/2014/main" id="{68967E68-75EA-84CE-3392-B3DECA71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57" y="1467861"/>
            <a:ext cx="6973752" cy="392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EB1AA-AD14-54D7-73F8-C9991211F226}"/>
              </a:ext>
            </a:extLst>
          </p:cNvPr>
          <p:cNvSpPr txBox="1"/>
          <p:nvPr/>
        </p:nvSpPr>
        <p:spPr>
          <a:xfrm>
            <a:off x="211433" y="6322746"/>
            <a:ext cx="458619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See other examples at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spherex.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altech.edu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Ultra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9504B-FFCE-192B-6CAA-6E3934E3AC61}"/>
              </a:ext>
            </a:extLst>
          </p:cNvPr>
          <p:cNvSpPr txBox="1"/>
          <p:nvPr/>
        </p:nvSpPr>
        <p:spPr>
          <a:xfrm>
            <a:off x="7593496" y="1531044"/>
            <a:ext cx="440931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825500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color mosaic of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SPHEREx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images from channels centered at 0.98 um (blue), 0.96 um (green) and 3.29 um (red). The green areas show ionization regions near a cluster of young stars in blue, traced out in the doubly ionized sulfur line, while red traces emission from the surrounding dusty PAHs.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24430410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Master">
  <a:themeElements>
    <a:clrScheme name="Custom 5">
      <a:dk1>
        <a:srgbClr val="424242"/>
      </a:dk1>
      <a:lt1>
        <a:srgbClr val="797979"/>
      </a:lt1>
      <a:dk2>
        <a:srgbClr val="323C40"/>
      </a:dk2>
      <a:lt2>
        <a:srgbClr val="A9A9A9"/>
      </a:lt2>
      <a:accent1>
        <a:srgbClr val="9E58FF"/>
      </a:accent1>
      <a:accent2>
        <a:srgbClr val="658AAA"/>
      </a:accent2>
      <a:accent3>
        <a:srgbClr val="284156"/>
      </a:accent3>
      <a:accent4>
        <a:srgbClr val="ECECEC"/>
      </a:accent4>
      <a:accent5>
        <a:srgbClr val="485E70"/>
      </a:accent5>
      <a:accent6>
        <a:srgbClr val="658AAA"/>
      </a:accent6>
      <a:hlink>
        <a:srgbClr val="323C40"/>
      </a:hlink>
      <a:folHlink>
        <a:srgbClr val="323C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22884</TotalTime>
  <Words>1066</Words>
  <Application>Microsoft Macintosh PowerPoint</Application>
  <PresentationFormat>Custom</PresentationFormat>
  <Paragraphs>177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Arial Narrow</vt:lpstr>
      <vt:lpstr>Arial Regular</vt:lpstr>
      <vt:lpstr>Calibri</vt:lpstr>
      <vt:lpstr>Calibri Light</vt:lpstr>
      <vt:lpstr>Courier New</vt:lpstr>
      <vt:lpstr>Helvetica</vt:lpstr>
      <vt:lpstr>Helvetica Neue UltraLight</vt:lpstr>
      <vt:lpstr>Roboto</vt:lpstr>
      <vt:lpstr>Roboto Light</vt:lpstr>
      <vt:lpstr>Symbol</vt:lpstr>
      <vt:lpstr>Wingdings</vt:lpstr>
      <vt:lpstr>1_Custom Design</vt:lpstr>
      <vt:lpstr>Dark Master</vt:lpstr>
      <vt:lpstr>PowerPoint Presentation</vt:lpstr>
      <vt:lpstr>Contents</vt:lpstr>
      <vt:lpstr>SPHEREX IS DESIGNED TO ADDRESS THE MOST IMPORTANT QUESTIONS IN ASTROPHYSICS </vt:lpstr>
      <vt:lpstr>SPHEREx IN A NUTSHELL</vt:lpstr>
      <vt:lpstr>Survey strategy:  Whole sky plus deep fields</vt:lpstr>
      <vt:lpstr>SPHEREx Launched on March 11, 2025</vt:lpstr>
      <vt:lpstr>Followed by first light on March 27</vt:lpstr>
      <vt:lpstr>Science Survey started on May 1</vt:lpstr>
      <vt:lpstr>Example line detection</vt:lpstr>
      <vt:lpstr>SPHEREx Data at IRSA</vt:lpstr>
      <vt:lpstr>Image Search interface</vt:lpstr>
      <vt:lpstr>Calibrated Image Results</vt:lpstr>
      <vt:lpstr>Other products and TOOLs</vt:lpstr>
      <vt:lpstr>Explanatory SupPlement </vt:lpstr>
      <vt:lpstr>Precision Stellar Properties Catalog</vt:lpstr>
      <vt:lpstr>What Will SPHEREx do for YOU?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Rocca, Jennifer M (US 3120)</dc:creator>
  <cp:lastModifiedBy>Zafar</cp:lastModifiedBy>
  <cp:revision>596</cp:revision>
  <dcterms:modified xsi:type="dcterms:W3CDTF">2025-08-07T23:44:16Z</dcterms:modified>
</cp:coreProperties>
</file>