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70" r:id="rId5"/>
    <p:sldId id="261" r:id="rId6"/>
    <p:sldId id="259"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115" d="100"/>
          <a:sy n="115" d="100"/>
        </p:scale>
        <p:origin x="3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0C82E0-249F-4BC8-B9E7-EDC67696ED0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164469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C82E0-249F-4BC8-B9E7-EDC67696ED0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144502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C82E0-249F-4BC8-B9E7-EDC67696ED0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37843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C82E0-249F-4BC8-B9E7-EDC67696ED0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1138546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0C82E0-249F-4BC8-B9E7-EDC67696ED0A}" type="datetimeFigureOut">
              <a:rPr lang="en-US" smtClean="0"/>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360646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C82E0-249F-4BC8-B9E7-EDC67696ED0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61072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C82E0-249F-4BC8-B9E7-EDC67696ED0A}" type="datetimeFigureOut">
              <a:rPr lang="en-US" smtClean="0"/>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46744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C82E0-249F-4BC8-B9E7-EDC67696ED0A}" type="datetimeFigureOut">
              <a:rPr lang="en-US" smtClean="0"/>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290924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C82E0-249F-4BC8-B9E7-EDC67696ED0A}" type="datetimeFigureOut">
              <a:rPr lang="en-US" smtClean="0"/>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348308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C82E0-249F-4BC8-B9E7-EDC67696ED0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230853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0C82E0-249F-4BC8-B9E7-EDC67696ED0A}" type="datetimeFigureOut">
              <a:rPr lang="en-US" smtClean="0"/>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0019A-3588-4B0C-A2F3-B078C47CA0ED}" type="slidenum">
              <a:rPr lang="en-US" smtClean="0"/>
              <a:t>‹#›</a:t>
            </a:fld>
            <a:endParaRPr lang="en-US"/>
          </a:p>
        </p:txBody>
      </p:sp>
    </p:spTree>
    <p:extLst>
      <p:ext uri="{BB962C8B-B14F-4D97-AF65-F5344CB8AC3E}">
        <p14:creationId xmlns:p14="http://schemas.microsoft.com/office/powerpoint/2010/main" val="91994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C82E0-249F-4BC8-B9E7-EDC67696ED0A}" type="datetimeFigureOut">
              <a:rPr lang="en-US" smtClean="0"/>
              <a:t>4/14/2019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0019A-3588-4B0C-A2F3-B078C47CA0ED}" type="slidenum">
              <a:rPr lang="en-US" smtClean="0"/>
              <a:t>‹#›</a:t>
            </a:fld>
            <a:endParaRPr lang="en-US"/>
          </a:p>
        </p:txBody>
      </p:sp>
    </p:spTree>
    <p:extLst>
      <p:ext uri="{BB962C8B-B14F-4D97-AF65-F5344CB8AC3E}">
        <p14:creationId xmlns:p14="http://schemas.microsoft.com/office/powerpoint/2010/main" val="347887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Status Report on Search for Double Degenerates with ZTF</a:t>
            </a:r>
            <a:endParaRPr lang="en-US" dirty="0"/>
          </a:p>
        </p:txBody>
      </p:sp>
      <p:sp>
        <p:nvSpPr>
          <p:cNvPr id="3" name="Subtitle 2"/>
          <p:cNvSpPr>
            <a:spLocks noGrp="1"/>
          </p:cNvSpPr>
          <p:nvPr>
            <p:ph type="subTitle" idx="1"/>
          </p:nvPr>
        </p:nvSpPr>
        <p:spPr/>
        <p:txBody>
          <a:bodyPr/>
          <a:lstStyle/>
          <a:p>
            <a:r>
              <a:rPr lang="en-US" dirty="0" smtClean="0"/>
              <a:t>Kevin Burdge</a:t>
            </a:r>
          </a:p>
          <a:p>
            <a:r>
              <a:rPr lang="en-US" dirty="0" smtClean="0"/>
              <a:t>California Institute of Technology</a:t>
            </a:r>
          </a:p>
        </p:txBody>
      </p:sp>
    </p:spTree>
    <p:extLst>
      <p:ext uri="{BB962C8B-B14F-4D97-AF65-F5344CB8AC3E}">
        <p14:creationId xmlns:p14="http://schemas.microsoft.com/office/powerpoint/2010/main" val="297047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candidate at ~8 minutes</a:t>
            </a:r>
            <a:endParaRPr lang="en-US" dirty="0"/>
          </a:p>
        </p:txBody>
      </p:sp>
      <p:sp>
        <p:nvSpPr>
          <p:cNvPr id="3" name="Content Placeholder 2"/>
          <p:cNvSpPr>
            <a:spLocks noGrp="1"/>
          </p:cNvSpPr>
          <p:nvPr>
            <p:ph idx="1"/>
          </p:nvPr>
        </p:nvSpPr>
        <p:spPr>
          <a:xfrm>
            <a:off x="838200" y="1825625"/>
            <a:ext cx="4149436" cy="4351338"/>
          </a:xfrm>
        </p:spPr>
        <p:txBody>
          <a:bodyPr/>
          <a:lstStyle/>
          <a:p>
            <a:r>
              <a:rPr lang="en-US" dirty="0" smtClean="0"/>
              <a:t>Appears likely to be a binary candidate based on position on HR diagram.</a:t>
            </a:r>
          </a:p>
          <a:p>
            <a:r>
              <a:rPr lang="en-US" dirty="0" smtClean="0"/>
              <a:t>More follow up still needed. If real, would be highest SNR LISA source known (has a reasonably good parallax measurement)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943" y="1190176"/>
            <a:ext cx="5063473" cy="5622235"/>
          </a:xfrm>
          <a:prstGeom prst="rect">
            <a:avLst/>
          </a:prstGeom>
        </p:spPr>
      </p:pic>
    </p:spTree>
    <p:extLst>
      <p:ext uri="{BB962C8B-B14F-4D97-AF65-F5344CB8AC3E}">
        <p14:creationId xmlns:p14="http://schemas.microsoft.com/office/powerpoint/2010/main" val="102910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24 Minute Eclipsing System</a:t>
            </a:r>
            <a:endParaRPr lang="en-US" dirty="0"/>
          </a:p>
        </p:txBody>
      </p:sp>
      <p:sp>
        <p:nvSpPr>
          <p:cNvPr id="3" name="Content Placeholder 2"/>
          <p:cNvSpPr>
            <a:spLocks noGrp="1"/>
          </p:cNvSpPr>
          <p:nvPr>
            <p:ph sz="half" idx="1"/>
          </p:nvPr>
        </p:nvSpPr>
        <p:spPr>
          <a:xfrm>
            <a:off x="838200" y="1386237"/>
            <a:ext cx="5181600" cy="5097689"/>
          </a:xfrm>
        </p:spPr>
        <p:txBody>
          <a:bodyPr>
            <a:normAutofit lnSpcReduction="10000"/>
          </a:bodyPr>
          <a:lstStyle/>
          <a:p>
            <a:r>
              <a:rPr lang="en-US" dirty="0" smtClean="0"/>
              <a:t>Eclipses are comparable depth, indicating that the two components contribute comparable luminosity</a:t>
            </a:r>
          </a:p>
          <a:p>
            <a:endParaRPr lang="en-US" dirty="0"/>
          </a:p>
          <a:p>
            <a:r>
              <a:rPr lang="en-US" dirty="0" smtClean="0"/>
              <a:t>Appears to be double lines from spectrum, but will be very challenging to fit due to two blended broad absorption lines</a:t>
            </a:r>
          </a:p>
          <a:p>
            <a:endParaRPr lang="en-US" dirty="0"/>
          </a:p>
          <a:p>
            <a:r>
              <a:rPr lang="en-US" dirty="0" smtClean="0"/>
              <a:t>Estimated LISA signal quite marginal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8947" y="1690688"/>
            <a:ext cx="6635363" cy="4163847"/>
          </a:xfrm>
          <a:prstGeom prst="rect">
            <a:avLst/>
          </a:prstGeom>
        </p:spPr>
      </p:pic>
    </p:spTree>
    <p:extLst>
      <p:ext uri="{BB962C8B-B14F-4D97-AF65-F5344CB8AC3E}">
        <p14:creationId xmlns:p14="http://schemas.microsoft.com/office/powerpoint/2010/main" val="1888998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 Minute Eclipsing System</a:t>
            </a:r>
            <a:endParaRPr lang="en-US" dirty="0"/>
          </a:p>
        </p:txBody>
      </p:sp>
      <p:sp>
        <p:nvSpPr>
          <p:cNvPr id="3" name="Content Placeholder 2"/>
          <p:cNvSpPr>
            <a:spLocks noGrp="1"/>
          </p:cNvSpPr>
          <p:nvPr>
            <p:ph sz="half" idx="1"/>
          </p:nvPr>
        </p:nvSpPr>
        <p:spPr>
          <a:xfrm>
            <a:off x="838200" y="1825625"/>
            <a:ext cx="4157749" cy="4351338"/>
          </a:xfrm>
        </p:spPr>
        <p:txBody>
          <a:bodyPr/>
          <a:lstStyle/>
          <a:p>
            <a:r>
              <a:rPr lang="en-US" dirty="0" smtClean="0"/>
              <a:t>Again, eclipses appear to be comparable in depth, suggesting comparable luminosity contribution</a:t>
            </a:r>
          </a:p>
          <a:p>
            <a:endParaRPr lang="en-US" dirty="0"/>
          </a:p>
          <a:p>
            <a:r>
              <a:rPr lang="en-US" dirty="0" smtClean="0"/>
              <a:t>No spectrum yet.</a:t>
            </a:r>
          </a:p>
          <a:p>
            <a:endParaRPr lang="en-US" dirty="0"/>
          </a:p>
          <a:p>
            <a:r>
              <a:rPr lang="en-US" dirty="0" smtClean="0"/>
              <a:t>Likely to have a </a:t>
            </a:r>
            <a:r>
              <a:rPr lang="en-US" dirty="0" smtClean="0"/>
              <a:t>marginal LISA </a:t>
            </a:r>
            <a:r>
              <a:rPr lang="en-US" dirty="0" smtClean="0"/>
              <a:t>signal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586" y="2683823"/>
            <a:ext cx="7991264" cy="2938454"/>
          </a:xfrm>
          <a:prstGeom prst="rect">
            <a:avLst/>
          </a:prstGeom>
        </p:spPr>
      </p:pic>
    </p:spTree>
    <p:extLst>
      <p:ext uri="{BB962C8B-B14F-4D97-AF65-F5344CB8AC3E}">
        <p14:creationId xmlns:p14="http://schemas.microsoft.com/office/powerpoint/2010/main" val="170124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these fall as LISA sources?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1" y="1591733"/>
            <a:ext cx="12124180" cy="4919134"/>
          </a:xfrm>
          <a:prstGeom prst="rect">
            <a:avLst/>
          </a:prstGeom>
        </p:spPr>
      </p:pic>
    </p:spTree>
    <p:extLst>
      <p:ext uri="{BB962C8B-B14F-4D97-AF65-F5344CB8AC3E}">
        <p14:creationId xmlns:p14="http://schemas.microsoft.com/office/powerpoint/2010/main" val="320637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SDSS V and Beyond</a:t>
            </a:r>
            <a:endParaRPr lang="en-US" dirty="0"/>
          </a:p>
        </p:txBody>
      </p:sp>
      <p:sp>
        <p:nvSpPr>
          <p:cNvPr id="3" name="Content Placeholder 2"/>
          <p:cNvSpPr>
            <a:spLocks noGrp="1"/>
          </p:cNvSpPr>
          <p:nvPr>
            <p:ph sz="half" idx="1"/>
          </p:nvPr>
        </p:nvSpPr>
        <p:spPr/>
        <p:txBody>
          <a:bodyPr/>
          <a:lstStyle/>
          <a:p>
            <a:r>
              <a:rPr lang="en-US" dirty="0" smtClean="0"/>
              <a:t>Spectroscopic follow up of these systems is challenging. The 24 minute for example, because of its double lined nature, does not appear to have significant Doppler shifts, but rather seems to change in log(g) and </a:t>
            </a:r>
            <a:r>
              <a:rPr lang="en-US" dirty="0" err="1" smtClean="0"/>
              <a:t>Teff</a:t>
            </a:r>
            <a:r>
              <a:rPr lang="en-US" dirty="0" smtClean="0"/>
              <a:t> as the </a:t>
            </a:r>
            <a:r>
              <a:rPr lang="en-US" dirty="0" err="1" smtClean="0"/>
              <a:t>Balmer</a:t>
            </a:r>
            <a:r>
              <a:rPr lang="en-US" dirty="0" smtClean="0"/>
              <a:t> lines “widen” and “narrow”. This could perhaps be used to target such systems.</a:t>
            </a:r>
            <a:endParaRPr lang="en-US" dirty="0"/>
          </a:p>
        </p:txBody>
      </p:sp>
      <p:sp>
        <p:nvSpPr>
          <p:cNvPr id="5" name="Content Placeholder 2"/>
          <p:cNvSpPr>
            <a:spLocks noGrp="1"/>
          </p:cNvSpPr>
          <p:nvPr>
            <p:ph sz="half" idx="1"/>
          </p:nvPr>
        </p:nvSpPr>
        <p:spPr>
          <a:xfrm>
            <a:off x="6019800" y="1825625"/>
            <a:ext cx="5181600" cy="4351338"/>
          </a:xfrm>
        </p:spPr>
        <p:txBody>
          <a:bodyPr/>
          <a:lstStyle/>
          <a:p>
            <a:r>
              <a:rPr lang="en-US" dirty="0" smtClean="0"/>
              <a:t>Systems like the 20 minute binary, which are single lined, exhibit enormous radial velocity variations (620 km/s semi-amplitude in the case of this example). Even for low resolution surveys, this should be easy to resolve. However, exposures must be short.</a:t>
            </a:r>
            <a:endParaRPr lang="en-US" dirty="0"/>
          </a:p>
        </p:txBody>
      </p:sp>
    </p:spTree>
    <p:extLst>
      <p:ext uri="{BB962C8B-B14F-4D97-AF65-F5344CB8AC3E}">
        <p14:creationId xmlns:p14="http://schemas.microsoft.com/office/powerpoint/2010/main" val="372514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find White Dwarf Binaries</a:t>
            </a:r>
            <a:endParaRPr lang="en-US" dirty="0"/>
          </a:p>
        </p:txBody>
      </p:sp>
      <p:sp>
        <p:nvSpPr>
          <p:cNvPr id="3" name="Content Placeholder 2"/>
          <p:cNvSpPr>
            <a:spLocks noGrp="1"/>
          </p:cNvSpPr>
          <p:nvPr>
            <p:ph sz="half" idx="1"/>
          </p:nvPr>
        </p:nvSpPr>
        <p:spPr/>
        <p:txBody>
          <a:bodyPr/>
          <a:lstStyle/>
          <a:p>
            <a:r>
              <a:rPr lang="en-US" dirty="0" smtClean="0"/>
              <a:t>Eclipses</a:t>
            </a:r>
          </a:p>
          <a:p>
            <a:pPr marL="0" indent="0">
              <a:buNone/>
            </a:pPr>
            <a:endParaRPr lang="en-US" dirty="0"/>
          </a:p>
          <a:p>
            <a:r>
              <a:rPr lang="en-US" dirty="0" smtClean="0"/>
              <a:t>Ellipsoidal modulation</a:t>
            </a:r>
          </a:p>
          <a:p>
            <a:endParaRPr lang="en-US" dirty="0"/>
          </a:p>
          <a:p>
            <a:r>
              <a:rPr lang="en-US" dirty="0" smtClean="0"/>
              <a:t>Irradiation of companion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002" y="1324395"/>
            <a:ext cx="5715798" cy="5353797"/>
          </a:xfrm>
          <a:prstGeom prst="rect">
            <a:avLst/>
          </a:prstGeom>
        </p:spPr>
      </p:pic>
      <p:sp>
        <p:nvSpPr>
          <p:cNvPr id="4" name="Slide Number Placeholder 3"/>
          <p:cNvSpPr>
            <a:spLocks noGrp="1"/>
          </p:cNvSpPr>
          <p:nvPr>
            <p:ph type="sldNum" sz="quarter" idx="12"/>
          </p:nvPr>
        </p:nvSpPr>
        <p:spPr/>
        <p:txBody>
          <a:bodyPr/>
          <a:lstStyle/>
          <a:p>
            <a:fld id="{C3B78D86-9ED7-468E-875B-58C456005DE8}" type="slidenum">
              <a:rPr lang="en-US" smtClean="0"/>
              <a:t>2</a:t>
            </a:fld>
            <a:endParaRPr lang="en-US"/>
          </a:p>
        </p:txBody>
      </p:sp>
      <p:sp>
        <p:nvSpPr>
          <p:cNvPr id="6" name="TextBox 5"/>
          <p:cNvSpPr txBox="1"/>
          <p:nvPr/>
        </p:nvSpPr>
        <p:spPr>
          <a:xfrm>
            <a:off x="6505303" y="6493526"/>
            <a:ext cx="5264332" cy="369332"/>
          </a:xfrm>
          <a:prstGeom prst="rect">
            <a:avLst/>
          </a:prstGeom>
          <a:noFill/>
        </p:spPr>
        <p:txBody>
          <a:bodyPr wrap="square" rtlCol="0">
            <a:spAutoFit/>
          </a:bodyPr>
          <a:lstStyle/>
          <a:p>
            <a:r>
              <a:rPr lang="en-US" dirty="0" smtClean="0"/>
              <a:t>J0651, a 12.75 minute binary (Brown et al. 2011)</a:t>
            </a:r>
            <a:endParaRPr lang="en-US" dirty="0"/>
          </a:p>
        </p:txBody>
      </p:sp>
    </p:spTree>
    <p:extLst>
      <p:ext uri="{BB962C8B-B14F-4D97-AF65-F5344CB8AC3E}">
        <p14:creationId xmlns:p14="http://schemas.microsoft.com/office/powerpoint/2010/main" val="9271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ZTF</a:t>
            </a:r>
            <a:endParaRPr lang="en-US" dirty="0"/>
          </a:p>
        </p:txBody>
      </p:sp>
      <p:sp>
        <p:nvSpPr>
          <p:cNvPr id="3" name="Content Placeholder 2"/>
          <p:cNvSpPr>
            <a:spLocks noGrp="1"/>
          </p:cNvSpPr>
          <p:nvPr>
            <p:ph sz="half" idx="1"/>
          </p:nvPr>
        </p:nvSpPr>
        <p:spPr>
          <a:xfrm>
            <a:off x="838200" y="1825625"/>
            <a:ext cx="3805052" cy="4351338"/>
          </a:xfrm>
        </p:spPr>
        <p:txBody>
          <a:bodyPr/>
          <a:lstStyle/>
          <a:p>
            <a:r>
              <a:rPr lang="en-US" dirty="0" smtClean="0"/>
              <a:t>Discovered one double degenerate in PTF</a:t>
            </a:r>
          </a:p>
          <a:p>
            <a:endParaRPr lang="en-US" dirty="0"/>
          </a:p>
          <a:p>
            <a:r>
              <a:rPr lang="en-US" dirty="0" smtClean="0"/>
              <a:t>The system exhibits a 20 minute orbital period, ellipsoidal modulation, Doppler boosting, and significant orbital decay</a:t>
            </a:r>
            <a:endParaRPr lang="en-US" dirty="0"/>
          </a:p>
        </p:txBody>
      </p:sp>
      <p:sp>
        <p:nvSpPr>
          <p:cNvPr id="4" name="Slide Number Placeholder 3"/>
          <p:cNvSpPr>
            <a:spLocks noGrp="1"/>
          </p:cNvSpPr>
          <p:nvPr>
            <p:ph type="sldNum" sz="quarter" idx="12"/>
          </p:nvPr>
        </p:nvSpPr>
        <p:spPr/>
        <p:txBody>
          <a:bodyPr/>
          <a:lstStyle/>
          <a:p>
            <a:fld id="{C3B78D86-9ED7-468E-875B-58C456005DE8}" type="slidenum">
              <a:rPr lang="en-US" smtClean="0"/>
              <a:t>3</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3252" y="804636"/>
            <a:ext cx="7226614" cy="5551714"/>
          </a:xfrm>
          <a:prstGeom prst="rect">
            <a:avLst/>
          </a:prstGeom>
        </p:spPr>
      </p:pic>
    </p:spTree>
    <p:extLst>
      <p:ext uri="{BB962C8B-B14F-4D97-AF65-F5344CB8AC3E}">
        <p14:creationId xmlns:p14="http://schemas.microsoft.com/office/powerpoint/2010/main" val="3367630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Decay</a:t>
            </a:r>
            <a:endParaRPr lang="en-US" dirty="0"/>
          </a:p>
        </p:txBody>
      </p:sp>
      <p:sp>
        <p:nvSpPr>
          <p:cNvPr id="3" name="Content Placeholder 2"/>
          <p:cNvSpPr>
            <a:spLocks noGrp="1"/>
          </p:cNvSpPr>
          <p:nvPr>
            <p:ph sz="half" idx="1"/>
          </p:nvPr>
        </p:nvSpPr>
        <p:spPr/>
        <p:txBody>
          <a:bodyPr/>
          <a:lstStyle/>
          <a:p>
            <a:r>
              <a:rPr lang="en-US" dirty="0" smtClean="0"/>
              <a:t>After waiting 1.5 years, we have measured, with significance, the orbital decay of this system.</a:t>
            </a:r>
          </a:p>
          <a:p>
            <a:endParaRPr lang="en-US" dirty="0"/>
          </a:p>
          <a:p>
            <a:r>
              <a:rPr lang="en-US" dirty="0" smtClean="0"/>
              <a:t>The inferred chirp mass is rather large (~0.4 solar masses), indicating that this is likely a loud LISA source given its parallax measurement.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275" y="1690688"/>
            <a:ext cx="6292725" cy="3760527"/>
          </a:xfrm>
          <a:prstGeom prst="rect">
            <a:avLst/>
          </a:prstGeom>
        </p:spPr>
      </p:pic>
    </p:spTree>
    <p:extLst>
      <p:ext uri="{BB962C8B-B14F-4D97-AF65-F5344CB8AC3E}">
        <p14:creationId xmlns:p14="http://schemas.microsoft.com/office/powerpoint/2010/main" val="127248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 and Solutions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Searching for short periods in long baseline data is computationally expensive</a:t>
            </a:r>
          </a:p>
          <a:p>
            <a:endParaRPr lang="en-US" dirty="0"/>
          </a:p>
          <a:p>
            <a:r>
              <a:rPr lang="en-US" dirty="0"/>
              <a:t>Graphics Processing Units (GPUs) can largely outperform CPUs in such searches</a:t>
            </a:r>
          </a:p>
          <a:p>
            <a:pPr marL="0" indent="0">
              <a:buNone/>
            </a:pPr>
            <a:endParaRPr lang="en-US" dirty="0"/>
          </a:p>
          <a:p>
            <a:r>
              <a:rPr lang="en-US" dirty="0" smtClean="0"/>
              <a:t>For the shortest orbital period systems, we must account for orbital period decay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3B78D86-9ED7-468E-875B-58C456005DE8}" type="slidenum">
              <a:rPr lang="en-US" smtClean="0"/>
              <a:t>5</a:t>
            </a:fld>
            <a:endParaRPr lang="en-US"/>
          </a:p>
        </p:txBody>
      </p:sp>
      <p:sp>
        <p:nvSpPr>
          <p:cNvPr id="6" name="TextBox 5"/>
          <p:cNvSpPr txBox="1"/>
          <p:nvPr/>
        </p:nvSpPr>
        <p:spPr>
          <a:xfrm>
            <a:off x="7931332" y="5053382"/>
            <a:ext cx="2597331" cy="646331"/>
          </a:xfrm>
          <a:prstGeom prst="rect">
            <a:avLst/>
          </a:prstGeom>
          <a:noFill/>
        </p:spPr>
        <p:txBody>
          <a:bodyPr wrap="square" rtlCol="0">
            <a:spAutoFit/>
          </a:bodyPr>
          <a:lstStyle/>
          <a:p>
            <a:r>
              <a:rPr lang="en-US" dirty="0" err="1" smtClean="0"/>
              <a:t>Nvidia</a:t>
            </a:r>
            <a:r>
              <a:rPr lang="en-US" dirty="0" smtClean="0"/>
              <a:t> 1080 </a:t>
            </a:r>
            <a:r>
              <a:rPr lang="en-US" dirty="0" err="1" smtClean="0"/>
              <a:t>Ti</a:t>
            </a:r>
            <a:r>
              <a:rPr lang="en-US" dirty="0" smtClean="0"/>
              <a:t> GPU</a:t>
            </a:r>
          </a:p>
          <a:p>
            <a:r>
              <a:rPr lang="en-US" dirty="0" smtClean="0"/>
              <a:t>(image from Nvidia.com)</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658" y="1426884"/>
            <a:ext cx="5518591" cy="3616194"/>
          </a:xfrm>
          <a:prstGeom prst="rect">
            <a:avLst/>
          </a:prstGeom>
        </p:spPr>
      </p:pic>
    </p:spTree>
    <p:extLst>
      <p:ext uri="{BB962C8B-B14F-4D97-AF65-F5344CB8AC3E}">
        <p14:creationId xmlns:p14="http://schemas.microsoft.com/office/powerpoint/2010/main" val="1969279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4594" y="1005840"/>
            <a:ext cx="5760720" cy="5734594"/>
          </a:xfrm>
          <a:prstGeom prst="rect">
            <a:avLst/>
          </a:prstGeom>
        </p:spPr>
      </p:pic>
      <p:sp>
        <p:nvSpPr>
          <p:cNvPr id="2" name="Title 1"/>
          <p:cNvSpPr>
            <a:spLocks noGrp="1"/>
          </p:cNvSpPr>
          <p:nvPr>
            <p:ph type="title"/>
          </p:nvPr>
        </p:nvSpPr>
        <p:spPr/>
        <p:txBody>
          <a:bodyPr/>
          <a:lstStyle/>
          <a:p>
            <a:r>
              <a:rPr lang="en-US" dirty="0" smtClean="0"/>
              <a:t>Our Test Run with ZTF</a:t>
            </a:r>
            <a:endParaRPr lang="en-US" dirty="0"/>
          </a:p>
        </p:txBody>
      </p:sp>
      <p:sp>
        <p:nvSpPr>
          <p:cNvPr id="3" name="Content Placeholder 2"/>
          <p:cNvSpPr>
            <a:spLocks noGrp="1"/>
          </p:cNvSpPr>
          <p:nvPr>
            <p:ph sz="half" idx="1"/>
          </p:nvPr>
        </p:nvSpPr>
        <p:spPr/>
        <p:txBody>
          <a:bodyPr>
            <a:normAutofit/>
          </a:bodyPr>
          <a:lstStyle/>
          <a:p>
            <a:r>
              <a:rPr lang="en-US" dirty="0" smtClean="0"/>
              <a:t>On the right, is a ZTF commissioning </a:t>
            </a:r>
            <a:r>
              <a:rPr lang="en-US" dirty="0" err="1" smtClean="0"/>
              <a:t>lightcurve</a:t>
            </a:r>
            <a:r>
              <a:rPr lang="en-US" dirty="0" smtClean="0"/>
              <a:t> of J0651, the 12.75 minute binary</a:t>
            </a:r>
          </a:p>
          <a:p>
            <a:endParaRPr lang="en-US" dirty="0"/>
          </a:p>
          <a:p>
            <a:r>
              <a:rPr lang="en-US" dirty="0" smtClean="0"/>
              <a:t>The primary eclipse is clearly visible</a:t>
            </a:r>
          </a:p>
          <a:p>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C3B78D86-9ED7-468E-875B-58C456005DE8}" type="slidenum">
              <a:rPr lang="en-US" smtClean="0"/>
              <a:t>6</a:t>
            </a:fld>
            <a:endParaRPr lang="en-US"/>
          </a:p>
        </p:txBody>
      </p:sp>
      <p:sp>
        <p:nvSpPr>
          <p:cNvPr id="6" name="TextBox 5"/>
          <p:cNvSpPr txBox="1"/>
          <p:nvPr/>
        </p:nvSpPr>
        <p:spPr>
          <a:xfrm>
            <a:off x="7648301" y="6420406"/>
            <a:ext cx="1515291" cy="369332"/>
          </a:xfrm>
          <a:prstGeom prst="rect">
            <a:avLst/>
          </a:prstGeom>
          <a:noFill/>
        </p:spPr>
        <p:txBody>
          <a:bodyPr wrap="square" rtlCol="0">
            <a:spAutoFit/>
          </a:bodyPr>
          <a:lstStyle/>
          <a:p>
            <a:r>
              <a:rPr lang="en-US" dirty="0" smtClean="0"/>
              <a:t>J0651 in ZTF</a:t>
            </a:r>
            <a:endParaRPr lang="en-US" dirty="0"/>
          </a:p>
        </p:txBody>
      </p:sp>
    </p:spTree>
    <p:extLst>
      <p:ext uri="{BB962C8B-B14F-4D97-AF65-F5344CB8AC3E}">
        <p14:creationId xmlns:p14="http://schemas.microsoft.com/office/powerpoint/2010/main" val="2011975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ZTF Science Results</a:t>
            </a:r>
            <a:endParaRPr lang="en-US" dirty="0"/>
          </a:p>
        </p:txBody>
      </p:sp>
      <p:sp>
        <p:nvSpPr>
          <p:cNvPr id="3" name="Content Placeholder 2"/>
          <p:cNvSpPr>
            <a:spLocks noGrp="1"/>
          </p:cNvSpPr>
          <p:nvPr>
            <p:ph idx="1"/>
          </p:nvPr>
        </p:nvSpPr>
        <p:spPr/>
        <p:txBody>
          <a:bodyPr/>
          <a:lstStyle/>
          <a:p>
            <a:r>
              <a:rPr lang="en-US" dirty="0" smtClean="0"/>
              <a:t>There are 6 published eclipsing detached DWDs</a:t>
            </a:r>
          </a:p>
          <a:p>
            <a:endParaRPr lang="en-US" dirty="0"/>
          </a:p>
          <a:p>
            <a:r>
              <a:rPr lang="en-US" dirty="0" smtClean="0"/>
              <a:t>So far with ZTF, we have discovered 5 new eclipsing systems (with a possible 6</a:t>
            </a:r>
            <a:r>
              <a:rPr lang="en-US" baseline="30000" dirty="0" smtClean="0"/>
              <a:t>th</a:t>
            </a:r>
            <a:r>
              <a:rPr lang="en-US" dirty="0" smtClean="0"/>
              <a:t> candidate)</a:t>
            </a:r>
          </a:p>
          <a:p>
            <a:endParaRPr lang="en-US" dirty="0"/>
          </a:p>
          <a:p>
            <a:r>
              <a:rPr lang="en-US" dirty="0" smtClean="0"/>
              <a:t>In the remainder of this talk, we will highlight them</a:t>
            </a:r>
            <a:endParaRPr lang="en-US" dirty="0"/>
          </a:p>
        </p:txBody>
      </p:sp>
    </p:spTree>
    <p:extLst>
      <p:ext uri="{BB962C8B-B14F-4D97-AF65-F5344CB8AC3E}">
        <p14:creationId xmlns:p14="http://schemas.microsoft.com/office/powerpoint/2010/main" val="82269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7 Minute Binary	</a:t>
            </a:r>
            <a:endParaRPr lang="en-US" dirty="0"/>
          </a:p>
        </p:txBody>
      </p:sp>
      <p:sp>
        <p:nvSpPr>
          <p:cNvPr id="3" name="Content Placeholder 2"/>
          <p:cNvSpPr>
            <a:spLocks noGrp="1"/>
          </p:cNvSpPr>
          <p:nvPr>
            <p:ph idx="1"/>
          </p:nvPr>
        </p:nvSpPr>
        <p:spPr>
          <a:xfrm>
            <a:off x="838200" y="2711752"/>
            <a:ext cx="10515600" cy="4351338"/>
          </a:xfrm>
        </p:spPr>
        <p:txBody>
          <a:bodyPr/>
          <a:lstStyle/>
          <a:p>
            <a:r>
              <a:rPr lang="en-US" dirty="0" smtClean="0"/>
              <a:t>Paper submitted</a:t>
            </a:r>
          </a:p>
          <a:p>
            <a:endParaRPr lang="en-US" dirty="0"/>
          </a:p>
          <a:p>
            <a:r>
              <a:rPr lang="en-US" dirty="0" smtClean="0"/>
              <a:t>First candidate we found</a:t>
            </a:r>
          </a:p>
          <a:p>
            <a:endParaRPr lang="en-US" dirty="0"/>
          </a:p>
          <a:p>
            <a:r>
              <a:rPr lang="en-US" dirty="0" smtClean="0"/>
              <a:t>Exhibits strong reflection effect and eclipses</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510" y="1439933"/>
            <a:ext cx="7248490" cy="3096442"/>
          </a:xfrm>
          <a:prstGeom prst="rect">
            <a:avLst/>
          </a:prstGeom>
        </p:spPr>
      </p:pic>
    </p:spTree>
    <p:extLst>
      <p:ext uri="{BB962C8B-B14F-4D97-AF65-F5344CB8AC3E}">
        <p14:creationId xmlns:p14="http://schemas.microsoft.com/office/powerpoint/2010/main" val="114188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Decay Measurement on the 7-minute</a:t>
            </a:r>
            <a:endParaRPr lang="en-US" dirty="0"/>
          </a:p>
        </p:txBody>
      </p:sp>
      <p:sp>
        <p:nvSpPr>
          <p:cNvPr id="3" name="Content Placeholder 2"/>
          <p:cNvSpPr>
            <a:spLocks noGrp="1"/>
          </p:cNvSpPr>
          <p:nvPr>
            <p:ph idx="1"/>
          </p:nvPr>
        </p:nvSpPr>
        <p:spPr/>
        <p:txBody>
          <a:bodyPr/>
          <a:lstStyle/>
          <a:p>
            <a:r>
              <a:rPr lang="en-US" dirty="0" smtClean="0"/>
              <a:t>Using archival PTF data, we managed to make a highly precise measurement of the orbital decay due to GR in this system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236" y="2601031"/>
            <a:ext cx="9379527" cy="4044921"/>
          </a:xfrm>
          <a:prstGeom prst="rect">
            <a:avLst/>
          </a:prstGeom>
        </p:spPr>
      </p:pic>
    </p:spTree>
    <p:extLst>
      <p:ext uri="{BB962C8B-B14F-4D97-AF65-F5344CB8AC3E}">
        <p14:creationId xmlns:p14="http://schemas.microsoft.com/office/powerpoint/2010/main" val="3925165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528</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Status Report on Search for Double Degenerates with ZTF</vt:lpstr>
      <vt:lpstr>How do we find White Dwarf Binaries</vt:lpstr>
      <vt:lpstr>Before ZTF</vt:lpstr>
      <vt:lpstr>Orbital Decay</vt:lpstr>
      <vt:lpstr>Technical Challenges and Solutions</vt:lpstr>
      <vt:lpstr>Our Test Run with ZTF</vt:lpstr>
      <vt:lpstr>ZTF Science Results</vt:lpstr>
      <vt:lpstr>The 7 Minute Binary </vt:lpstr>
      <vt:lpstr>Orbital Decay Measurement on the 7-minute</vt:lpstr>
      <vt:lpstr>A new candidate at ~8 minutes</vt:lpstr>
      <vt:lpstr>24 Minute Eclipsing System</vt:lpstr>
      <vt:lpstr>40 Minute Eclipsing System</vt:lpstr>
      <vt:lpstr>Where do these fall as LISA sources?</vt:lpstr>
      <vt:lpstr>The future: SDSS V and Beyond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 on Search for Double Degenerates with ZTF</dc:title>
  <dc:creator>Kevin Burdge</dc:creator>
  <cp:lastModifiedBy>Kevin Burdge</cp:lastModifiedBy>
  <cp:revision>8</cp:revision>
  <dcterms:created xsi:type="dcterms:W3CDTF">2019-04-14T20:38:17Z</dcterms:created>
  <dcterms:modified xsi:type="dcterms:W3CDTF">2019-04-15T05:32:36Z</dcterms:modified>
</cp:coreProperties>
</file>