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7943fe37_2_52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407943fe37_2_52:notes"/>
          <p:cNvSpPr/>
          <p:nvPr>
            <p:ph idx="2" type="sldImg"/>
          </p:nvPr>
        </p:nvSpPr>
        <p:spPr>
          <a:xfrm>
            <a:off x="381504" y="685795"/>
            <a:ext cx="6095654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1047f1081_0_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51047f1081_0_3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5bc7fca0_0_8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565bc7fca0_0_84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5bc7fca0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65bc7fca0_0_24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65bc7fca0_0_3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565bc7fca0_0_30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65bc7fca0_0_12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565bc7fca0_0_126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65bc7fca0_0_13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565bc7fca0_0_131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65bc7fca0_0_1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565bc7fca0_0_138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65bc7fca0_0_14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565bc7fca0_0_145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1047f1081_0_14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51047f1081_0_147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1047f1081_0_1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51047f1081_0_159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1047f108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1047f108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1047f1081_0_13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51047f1081_0_134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658f53fc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658f53f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65bc7fca0_0_1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565bc7fca0_0_12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65bc7fca0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565bc7fca0_0_92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65bc7fca0_0_10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565bc7fca0_0_100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658f53fce_0_11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5658f53fce_0_115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658f53fce_0_14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5658f53fce_0_141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65bc7fca0_0_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565bc7fca0_0_1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658f53fce_0_13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5658f53fce_0_136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58f53fce_0_10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5658f53fce_0_102:notes"/>
          <p:cNvSpPr/>
          <p:nvPr>
            <p:ph idx="2" type="sldImg"/>
          </p:nvPr>
        </p:nvSpPr>
        <p:spPr>
          <a:xfrm>
            <a:off x="381504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047f108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047f108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65bc7fca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65bc7fca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047f10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1047f10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1047f108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1047f108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58f53f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58f53f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658f53fce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5658f53fce_0_0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65bc7fca0_0_16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565bc7fca0_0_161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58f53fce_0_9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5658f53fce_0_91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172" y="1203631"/>
            <a:ext cx="40155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4673927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63" name="Google Shape;63;p15"/>
          <p:cNvSpPr txBox="1"/>
          <p:nvPr>
            <p:ph idx="3" type="body"/>
          </p:nvPr>
        </p:nvSpPr>
        <p:spPr>
          <a:xfrm>
            <a:off x="4673927" y="2761933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172" y="1203631"/>
            <a:ext cx="40155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73927" y="1203631"/>
            <a:ext cx="40155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idx="1" type="subTitle"/>
          </p:nvPr>
        </p:nvSpPr>
        <p:spPr>
          <a:xfrm>
            <a:off x="457172" y="205014"/>
            <a:ext cx="82287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457172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457172" y="2761933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3" type="body"/>
          </p:nvPr>
        </p:nvSpPr>
        <p:spPr>
          <a:xfrm>
            <a:off x="4673927" y="1203631"/>
            <a:ext cx="40155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172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4673927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3" type="body"/>
          </p:nvPr>
        </p:nvSpPr>
        <p:spPr>
          <a:xfrm>
            <a:off x="457172" y="2761933"/>
            <a:ext cx="82287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457172" y="1203631"/>
            <a:ext cx="82287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457172" y="2761933"/>
            <a:ext cx="82287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7172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3" name="Google Shape;93;p24"/>
          <p:cNvSpPr txBox="1"/>
          <p:nvPr>
            <p:ph idx="2" type="body"/>
          </p:nvPr>
        </p:nvSpPr>
        <p:spPr>
          <a:xfrm>
            <a:off x="4673927" y="1203631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4" name="Google Shape;94;p24"/>
          <p:cNvSpPr txBox="1"/>
          <p:nvPr>
            <p:ph idx="3" type="body"/>
          </p:nvPr>
        </p:nvSpPr>
        <p:spPr>
          <a:xfrm>
            <a:off x="4673927" y="2761933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4" type="body"/>
          </p:nvPr>
        </p:nvSpPr>
        <p:spPr>
          <a:xfrm>
            <a:off x="457172" y="2761933"/>
            <a:ext cx="401550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100" name="Google Shape;100;p25"/>
          <p:cNvSpPr/>
          <p:nvPr/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/>
          <p:nvPr/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172" y="1203631"/>
            <a:ext cx="82287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17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16.jp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94250" y="333150"/>
            <a:ext cx="8584200" cy="22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latin typeface="Droid Sans"/>
                <a:ea typeface="Droid Sans"/>
                <a:cs typeface="Droid Sans"/>
                <a:sym typeface="Droid Sans"/>
              </a:rPr>
              <a:t>Light Curves and Data Products from the Transiting Exoplanet </a:t>
            </a:r>
            <a:endParaRPr b="1" i="1" sz="4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latin typeface="Droid Sans"/>
                <a:ea typeface="Droid Sans"/>
                <a:cs typeface="Droid Sans"/>
                <a:sym typeface="Droid Sans"/>
              </a:rPr>
              <a:t>Survey Satellite (TESS) </a:t>
            </a:r>
            <a:endParaRPr b="1" i="1" sz="40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-10890" y="2211310"/>
            <a:ext cx="90408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Ryan J. Oelkers</a:t>
            </a:r>
            <a:endParaRPr b="1" i="0" sz="3000" u="none" cap="none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alatino"/>
                <a:ea typeface="Palatino"/>
                <a:cs typeface="Palatino"/>
                <a:sym typeface="Palatino"/>
              </a:rPr>
              <a:t>Vanderbilt University | Rice University</a:t>
            </a:r>
            <a:endParaRPr b="1" sz="3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Carnegie</a:t>
            </a:r>
            <a:r>
              <a:rPr b="0" i="1" lang="en" sz="2000" u="none" cap="none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Observatories 201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9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Stellar/AGN Photometric Astronomy in the Era of SDSS-V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82944" y="62215"/>
            <a:ext cx="8957952" cy="4977163"/>
          </a:xfrm>
          <a:prstGeom prst="frame">
            <a:avLst>
              <a:gd fmla="val 277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>
            <a:off x="1038873" y="2675225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72450" y="1041900"/>
            <a:ext cx="8925000" cy="4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MAST:</a:t>
            </a:r>
            <a:r>
              <a:rPr lang="en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Primary location of most mission data products, and provides a variety of tools to access the data.</a:t>
            </a:r>
            <a:endParaRPr sz="15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NASA:</a:t>
            </a:r>
            <a:r>
              <a:rPr lang="en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Official NASA-SPOC data to produce all </a:t>
            </a:r>
            <a:r>
              <a:rPr i="1" lang="en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NASA-TESS</a:t>
            </a:r>
            <a:r>
              <a:rPr lang="en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data products (Jenkins et al. 2016)</a:t>
            </a:r>
            <a:endParaRPr sz="15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Eleanor: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500">
                <a:latin typeface="Palatino"/>
                <a:ea typeface="Palatino"/>
                <a:cs typeface="Palatino"/>
                <a:sym typeface="Palatino"/>
              </a:rPr>
              <a:t>Open access PSF-fitting pipeline led by </a:t>
            </a:r>
            <a:r>
              <a:rPr lang="en" sz="1500">
                <a:latin typeface="Palatino"/>
                <a:ea typeface="Palatino"/>
                <a:cs typeface="Palatino"/>
                <a:sym typeface="Palatino"/>
              </a:rPr>
              <a:t>University</a:t>
            </a:r>
            <a:r>
              <a:rPr lang="en" sz="1500">
                <a:latin typeface="Palatino"/>
                <a:ea typeface="Palatino"/>
                <a:cs typeface="Palatino"/>
                <a:sym typeface="Palatino"/>
              </a:rPr>
              <a:t> of Chicago (Feinstein et al. 2019)</a:t>
            </a:r>
            <a:endParaRPr sz="15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Filtergraph:</a:t>
            </a:r>
            <a:r>
              <a:rPr b="1" lang="en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Open access difference imaging pipeline led by Vanderbilt University (Oelkers &amp; Stassun (2018 &amp; 2019)</a:t>
            </a:r>
            <a:endParaRPr sz="15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LightKurve:</a:t>
            </a:r>
            <a:r>
              <a:rPr b="1" lang="en" sz="1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 package for Kepler &amp; TESS time-series analysis (Barensten et al. 2019)</a:t>
            </a:r>
            <a:endParaRPr sz="16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Quick-Look Pipeline (QLP):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>
                <a:latin typeface="Palatino"/>
                <a:ea typeface="Palatino"/>
                <a:cs typeface="Palatino"/>
                <a:sym typeface="Palatino"/>
              </a:rPr>
              <a:t>Aperture photometry pipeline led by MIT (Huang et al. 2018)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TASOC Pipeline:</a:t>
            </a:r>
            <a:r>
              <a:rPr lang="en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PSF photometry data reduction pipeline led by the TESS Asteroseismic Consortium</a:t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17625" y="5600"/>
            <a:ext cx="9040800" cy="10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A Variety of Official &amp; Community-led Pipelines are Available to Access the Data</a:t>
            </a:r>
            <a:endParaRPr sz="30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95" name="Google Shape;195;p35"/>
          <p:cNvCxnSpPr/>
          <p:nvPr/>
        </p:nvCxnSpPr>
        <p:spPr>
          <a:xfrm>
            <a:off x="1063251" y="1080719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35"/>
          <p:cNvCxnSpPr/>
          <p:nvPr/>
        </p:nvCxnSpPr>
        <p:spPr>
          <a:xfrm>
            <a:off x="2130051" y="2223719"/>
            <a:ext cx="4551000" cy="1200"/>
          </a:xfrm>
          <a:prstGeom prst="straightConnector1">
            <a:avLst/>
          </a:prstGeom>
          <a:noFill/>
          <a:ln cap="flat" cmpd="sng" w="36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/>
        </p:nvSpPr>
        <p:spPr>
          <a:xfrm>
            <a:off x="331775" y="1194300"/>
            <a:ext cx="8128500" cy="3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MAST: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Primary location of most mission data products, and provides a variety of tools to access the data.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Eleanor: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Open access PSF-fitting pipeline led by University of Chicago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Filtergraph:</a:t>
            </a:r>
            <a:r>
              <a:rPr b="1"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Open access difference imaging pipeline led by Vanderbilt University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LightKurve:</a:t>
            </a:r>
            <a:r>
              <a:rPr b="1"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A package for Kepler &amp; TESS time-series analysis.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NASA: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Aperture based pipeline with 2-minute cadence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Quick-look Pipeline: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Aperture photometry pipeline led by MIT</a:t>
            </a:r>
            <a:endParaRPr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TASOC:</a:t>
            </a:r>
            <a:r>
              <a:rPr lang="en" sz="18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16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PSF photometry data reduction pipeline led by the TESS Asteroseismic Consortium</a:t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17625" y="5600"/>
            <a:ext cx="9040800" cy="10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A Variety of Community-led Pipelines are  </a:t>
            </a:r>
            <a:endParaRPr b="1" i="1" sz="3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Available to Access the Data</a:t>
            </a:r>
            <a:endParaRPr sz="30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03" name="Google Shape;203;p36"/>
          <p:cNvCxnSpPr/>
          <p:nvPr/>
        </p:nvCxnSpPr>
        <p:spPr>
          <a:xfrm>
            <a:off x="1063251" y="1080719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36"/>
          <p:cNvCxnSpPr/>
          <p:nvPr/>
        </p:nvCxnSpPr>
        <p:spPr>
          <a:xfrm>
            <a:off x="2130051" y="1995119"/>
            <a:ext cx="4551000" cy="1200"/>
          </a:xfrm>
          <a:prstGeom prst="straightConnector1">
            <a:avLst/>
          </a:prstGeom>
          <a:noFill/>
          <a:ln cap="flat" cmpd="sng" w="36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36"/>
          <p:cNvSpPr txBox="1"/>
          <p:nvPr/>
        </p:nvSpPr>
        <p:spPr>
          <a:xfrm>
            <a:off x="1604225" y="2080000"/>
            <a:ext cx="5969400" cy="1315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latino"/>
                <a:ea typeface="Palatino"/>
                <a:cs typeface="Palatino"/>
                <a:sym typeface="Palatino"/>
              </a:rPr>
              <a:t>There may be many more pipelines I have missed!</a:t>
            </a:r>
            <a:endParaRPr sz="36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82950" y="1370925"/>
            <a:ext cx="8975700" cy="4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alatino"/>
                <a:ea typeface="Palatino"/>
                <a:cs typeface="Palatino"/>
                <a:sym typeface="Palatino"/>
              </a:rPr>
              <a:t>Bulk Downloads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2-minute cadence light curves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2-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30-minute fill frame images (both calibrated, and un-calibrated)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3- Target pixel files for 2-minute data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4- Data validation files (TCE summary and full reports)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5- Co-trending basis vectors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6- Simulated data (ETE-6)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7- The TESS Input Catalog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alatino"/>
                <a:ea typeface="Palatino"/>
                <a:cs typeface="Palatino"/>
                <a:sym typeface="Palatino"/>
              </a:rPr>
              <a:t>Data interaction tools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Search through data: MAST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portal, exo.MAST, Astroquery.MAST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2- Make FFI cut-outs: TESScut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TESS Data on MAST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12" name="Google Shape;212;p37"/>
          <p:cNvCxnSpPr/>
          <p:nvPr/>
        </p:nvCxnSpPr>
        <p:spPr>
          <a:xfrm>
            <a:off x="1063251" y="658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37"/>
          <p:cNvSpPr txBox="1"/>
          <p:nvPr/>
        </p:nvSpPr>
        <p:spPr>
          <a:xfrm>
            <a:off x="860750" y="796875"/>
            <a:ext cx="7316700" cy="492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http://archive.stsci.edu/tess/all_products.html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4437050" y="4748100"/>
            <a:ext cx="46002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Slides adapted from a presentation by Scott Fleming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 b="55325" l="0" r="0" t="0"/>
          <a:stretch/>
        </p:blipFill>
        <p:spPr>
          <a:xfrm>
            <a:off x="114025" y="384375"/>
            <a:ext cx="5824825" cy="2495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5988" l="0" r="0" t="53930"/>
          <a:stretch/>
        </p:blipFill>
        <p:spPr>
          <a:xfrm>
            <a:off x="3044175" y="2800525"/>
            <a:ext cx="5917374" cy="227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38"/>
          <p:cNvSpPr txBox="1"/>
          <p:nvPr/>
        </p:nvSpPr>
        <p:spPr>
          <a:xfrm>
            <a:off x="115925" y="4690125"/>
            <a:ext cx="46002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Slides adapted from a presentation by Scott Fleming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4012150" y="160675"/>
            <a:ext cx="4949400" cy="492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http://archive.stsci.edu/tess/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/>
        </p:nvSpPr>
        <p:spPr>
          <a:xfrm>
            <a:off x="278875" y="-176095"/>
            <a:ext cx="85608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Official </a:t>
            </a: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NASA-SPOC Data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28" name="Google Shape;228;p39"/>
          <p:cNvCxnSpPr/>
          <p:nvPr/>
        </p:nvCxnSpPr>
        <p:spPr>
          <a:xfrm>
            <a:off x="1063251" y="8112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39"/>
          <p:cNvSpPr txBox="1"/>
          <p:nvPr/>
        </p:nvSpPr>
        <p:spPr>
          <a:xfrm>
            <a:off x="159150" y="837525"/>
            <a:ext cx="8975700" cy="4255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alatino"/>
                <a:ea typeface="Palatino"/>
                <a:cs typeface="Palatino"/>
                <a:sym typeface="Palatino"/>
              </a:rPr>
              <a:t>Stars provided in the official releases</a:t>
            </a: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: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The main data product from NASA-SPOC are light curves for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2-minute cadence targets.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2-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Typically there are ~15,000 stars per sector which receive 2-minute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cadence. These stars were selected based on priority in the candidate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target list (CTL) of the TIC, the Asteroseismic Target List (ATL),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GI/GO targets, and other special target lists.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3- The pipeline is heavily based on the 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Kepler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 pipeline.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Data Products:</a:t>
            </a:r>
            <a:r>
              <a:rPr lang="en" sz="1500"/>
              <a:t>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Hosted on MAST</a:t>
            </a: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b="1" lang="en" sz="1800" strike="noStrike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(DATA </a:t>
            </a:r>
            <a:r>
              <a:rPr b="1" lang="en" sz="180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available through Sector-7 as of 4/13/19)</a:t>
            </a:r>
            <a:endParaRPr b="0" sz="18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2-minute light curves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2- Data validation reports and TCE reports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3- 30-minute (un-)calibrated Full Frame Images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	4- Co-basis detrending vectors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6563675" y="4715250"/>
            <a:ext cx="24885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Jenkins et al. 2016 &amp; 2018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00" y="488975"/>
            <a:ext cx="7599101" cy="44025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p40"/>
          <p:cNvSpPr txBox="1"/>
          <p:nvPr/>
        </p:nvSpPr>
        <p:spPr>
          <a:xfrm>
            <a:off x="7281400" y="4715250"/>
            <a:ext cx="16185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Jones et al. 2019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5338025" y="91225"/>
            <a:ext cx="3687000" cy="1136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2-minute light curve of HD2685b</a:t>
            </a:r>
            <a:endParaRPr sz="32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750" y="175275"/>
            <a:ext cx="6565975" cy="48805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3" name="Google Shape;243;p41"/>
          <p:cNvSpPr txBox="1"/>
          <p:nvPr/>
        </p:nvSpPr>
        <p:spPr>
          <a:xfrm>
            <a:off x="7205200" y="4715250"/>
            <a:ext cx="17862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Jenkins et al. 2018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4" name="Google Shape;244;p41"/>
          <p:cNvSpPr txBox="1"/>
          <p:nvPr/>
        </p:nvSpPr>
        <p:spPr>
          <a:xfrm>
            <a:off x="5338025" y="91225"/>
            <a:ext cx="3687000" cy="1136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An example of a validation report</a:t>
            </a:r>
            <a:endParaRPr sz="32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/>
        </p:nvSpPr>
        <p:spPr>
          <a:xfrm>
            <a:off x="291600" y="1447201"/>
            <a:ext cx="8560800" cy="2249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Community Generated </a:t>
            </a:r>
            <a:endParaRPr b="1" i="1" sz="4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Light Curves </a:t>
            </a: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a</a:t>
            </a: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nd Ancillary Data Products</a:t>
            </a:r>
            <a:endParaRPr b="1" i="1" sz="48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/>
        </p:nvSpPr>
        <p:spPr>
          <a:xfrm>
            <a:off x="82950" y="1315425"/>
            <a:ext cx="4546200" cy="35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alatino"/>
              <a:buChar char="●"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Creating light curves for all stars &lt; 16 magnitude in the FFIs and searching them for exoplanets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alatino"/>
              <a:buChar char="●"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Open-source software and light curves for Sector 1 are ready for use for all your time-series photometry needs.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alatino"/>
              <a:buChar char="●"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We remove noticeable background noise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alatino"/>
              <a:buChar char="●"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Principal Component Analysis of thousands of stars enables contending to remove shared Systematics.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Palatino"/>
              <a:buChar char="●"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PSF modeling is also available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278875" y="128689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30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ELEANOR Pipeline </a:t>
            </a:r>
            <a:endParaRPr b="1" i="1" sz="30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(Feinstein, Montet, Bedell, Christiansen, Foreman-Mackey, Hedges, Luger, Saunders, Cardoso)</a:t>
            </a:r>
            <a:endParaRPr b="1" i="1" sz="3000"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56" name="Google Shape;256;p43"/>
          <p:cNvCxnSpPr/>
          <p:nvPr/>
        </p:nvCxnSpPr>
        <p:spPr>
          <a:xfrm>
            <a:off x="1063251" y="1039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87542"/>
            <a:ext cx="4267675" cy="1343758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213" y="3094050"/>
            <a:ext cx="4210051" cy="184113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59" name="Google Shape;259;p43"/>
          <p:cNvCxnSpPr/>
          <p:nvPr/>
        </p:nvCxnSpPr>
        <p:spPr>
          <a:xfrm flipH="1" rot="10800000">
            <a:off x="3984400" y="4172800"/>
            <a:ext cx="507000" cy="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43"/>
          <p:cNvCxnSpPr/>
          <p:nvPr/>
        </p:nvCxnSpPr>
        <p:spPr>
          <a:xfrm flipH="1" rot="10800000">
            <a:off x="4223475" y="2818125"/>
            <a:ext cx="376800" cy="27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43"/>
          <p:cNvSpPr txBox="1"/>
          <p:nvPr/>
        </p:nvSpPr>
        <p:spPr>
          <a:xfrm>
            <a:off x="58925" y="42100"/>
            <a:ext cx="2475000" cy="353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Courtesy of Adina Feinstein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/>
        </p:nvSpPr>
        <p:spPr>
          <a:xfrm>
            <a:off x="82950" y="1467825"/>
            <a:ext cx="4329000" cy="352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alatino"/>
              <a:buChar char="●"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We already have new exoplanet, eclipsing binary, and other candidates!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alatino"/>
              <a:buChar char="●"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Light curves will be hosted on MAST soon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alatino"/>
              <a:buChar char="●"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New exoplanet candidates are already being uploaded to ExoFOP-TESS!</a:t>
            </a:r>
            <a:endParaRPr b="1"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alatino"/>
                <a:ea typeface="Palatino"/>
                <a:cs typeface="Palatino"/>
                <a:sym typeface="Palatino"/>
              </a:rPr>
              <a:t>Can’t wait until the light curves are uploaded?</a:t>
            </a:r>
            <a:r>
              <a:rPr b="1" i="1" lang="en" sz="1800">
                <a:latin typeface="Palatino"/>
                <a:ea typeface="Palatino"/>
                <a:cs typeface="Palatino"/>
                <a:sym typeface="Palatino"/>
              </a:rPr>
              <a:t> Make your own!</a:t>
            </a:r>
            <a:endParaRPr b="1" i="1"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-130400" y="281100"/>
            <a:ext cx="95844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ELEANOR Pipeline 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68" name="Google Shape;268;p44"/>
          <p:cNvCxnSpPr/>
          <p:nvPr/>
        </p:nvCxnSpPr>
        <p:spPr>
          <a:xfrm>
            <a:off x="1063251" y="1039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200" y="1210949"/>
            <a:ext cx="4007676" cy="29280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0" name="Google Shape;270;p44"/>
          <p:cNvSpPr txBox="1"/>
          <p:nvPr/>
        </p:nvSpPr>
        <p:spPr>
          <a:xfrm>
            <a:off x="4752300" y="4299400"/>
            <a:ext cx="3571200" cy="7215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pip install eleanor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https://adina.feinste.in/eleanor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44"/>
          <p:cNvCxnSpPr/>
          <p:nvPr/>
        </p:nvCxnSpPr>
        <p:spPr>
          <a:xfrm flipH="1" rot="10800000">
            <a:off x="3984400" y="4706200"/>
            <a:ext cx="507000" cy="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44"/>
          <p:cNvSpPr txBox="1"/>
          <p:nvPr/>
        </p:nvSpPr>
        <p:spPr>
          <a:xfrm>
            <a:off x="58925" y="42100"/>
            <a:ext cx="2475000" cy="353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Courtesy of Adina Feinstein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696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/>
        </p:nvSpPr>
        <p:spPr>
          <a:xfrm>
            <a:off x="2822225" y="1250600"/>
            <a:ext cx="6245700" cy="3558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lang="en" sz="2100">
                <a:latin typeface="Palatino"/>
                <a:ea typeface="Palatino"/>
                <a:cs typeface="Palatino"/>
                <a:sym typeface="Palatino"/>
              </a:rPr>
              <a:t> is an all-sky, wide-field survey of solar-type and cooler stars for Earth and Neptune-sized planets.</a:t>
            </a:r>
            <a:endParaRPr sz="21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The survey expects to find ~2000 candidates 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(300 Earth-sized objects) using the transit method.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Palatino"/>
                <a:ea typeface="Palatino"/>
                <a:cs typeface="Palatino"/>
                <a:sym typeface="Palatino"/>
              </a:rPr>
              <a:t>There are 4 cameras, each with 4 CCDs, for a combined field-of-view of 24° x 96° per pointing.</a:t>
            </a:r>
            <a:endParaRPr sz="21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100 mm effective pupil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16.7 megapixel cameras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600-1000 nm bandpass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27"/>
          <p:cNvCxnSpPr/>
          <p:nvPr/>
        </p:nvCxnSpPr>
        <p:spPr>
          <a:xfrm>
            <a:off x="3273975" y="2455150"/>
            <a:ext cx="403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27"/>
          <p:cNvCxnSpPr/>
          <p:nvPr/>
        </p:nvCxnSpPr>
        <p:spPr>
          <a:xfrm>
            <a:off x="3273975" y="3997675"/>
            <a:ext cx="403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27"/>
          <p:cNvCxnSpPr/>
          <p:nvPr/>
        </p:nvCxnSpPr>
        <p:spPr>
          <a:xfrm>
            <a:off x="3273975" y="4281875"/>
            <a:ext cx="403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27"/>
          <p:cNvCxnSpPr/>
          <p:nvPr/>
        </p:nvCxnSpPr>
        <p:spPr>
          <a:xfrm>
            <a:off x="3273975" y="4552700"/>
            <a:ext cx="403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27"/>
          <p:cNvSpPr txBox="1"/>
          <p:nvPr/>
        </p:nvSpPr>
        <p:spPr>
          <a:xfrm>
            <a:off x="1887500" y="77225"/>
            <a:ext cx="5973600" cy="126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The Transiting Exoplanet 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Survey Satellite (TESS)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6049050" y="4692475"/>
            <a:ext cx="3028200" cy="32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alatino"/>
                <a:ea typeface="Palatino"/>
                <a:cs typeface="Palatino"/>
                <a:sym typeface="Palatino"/>
              </a:rPr>
              <a:t>Ricker et al. 2014, Sullivan et al. 2015</a:t>
            </a:r>
            <a:endParaRPr i="1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/>
        </p:nvSpPr>
        <p:spPr>
          <a:xfrm>
            <a:off x="82950" y="837525"/>
            <a:ext cx="8975700" cy="414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Pipeline Availability: 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https://github.com/ryanoelkers/DIA/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1- Difference imaging C-code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2- Wrappers and various routines for background subtraction, alignment, </a:t>
            </a:r>
            <a:endParaRPr b="0" sz="20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     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master frame combination, de-trending and photometry.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Data Products:</a:t>
            </a:r>
            <a:r>
              <a:rPr lang="en" sz="1500"/>
              <a:t> 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https://filtergraph/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tess_ffi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/</a:t>
            </a: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b="1" lang="en" sz="2000" strike="noStrike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(DATA </a:t>
            </a:r>
            <a:r>
              <a:rPr b="1" lang="en" sz="200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available through Sector-5)</a:t>
            </a:r>
            <a:endParaRPr b="0" sz="15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b="0" i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- TESS </a:t>
            </a: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Input Catalog information </a:t>
            </a:r>
            <a:r>
              <a:rPr lang="en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(Stassun,Oelkers+2018)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2- Variability metrics and basic periodicity information</a:t>
            </a:r>
            <a:endParaRPr b="0" sz="20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-317500" lvl="0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Palatino"/>
              <a:buChar char="➔"/>
            </a:pPr>
            <a:r>
              <a:rPr lang="en">
                <a:latin typeface="Palatino"/>
                <a:ea typeface="Palatino"/>
                <a:cs typeface="Palatino"/>
                <a:sym typeface="Palatino"/>
              </a:rPr>
              <a:t>Box-Least-Squares output from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VARTOOLS </a:t>
            </a:r>
            <a:r>
              <a:rPr lang="en">
                <a:latin typeface="Palatino"/>
                <a:ea typeface="Palatino"/>
                <a:cs typeface="Palatino"/>
                <a:sym typeface="Palatino"/>
              </a:rPr>
              <a:t>(Kovacs+2002; Hartman &amp; Bakos 2016)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indent="-317500" lvl="0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Palatino"/>
              <a:buChar char="➔"/>
            </a:pPr>
            <a:r>
              <a:rPr lang="en">
                <a:latin typeface="Palatino"/>
                <a:ea typeface="Palatino"/>
                <a:cs typeface="Palatino"/>
                <a:sym typeface="Palatino"/>
              </a:rPr>
              <a:t>Lomb-Scargle output from </a:t>
            </a:r>
            <a:r>
              <a:rPr lang="en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VARTOOLS </a:t>
            </a:r>
            <a:r>
              <a:rPr lang="en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(Lomb 1976; Scargle 1982; Hartman &amp; Bakos 2016)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tino"/>
              <a:buChar char="➔"/>
            </a:pPr>
            <a:r>
              <a:rPr lang="en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Welch-Stetson J &amp; L metrics and rms on 30m and 60m timescales (Stetson 1996; Oelkers+2018)</a:t>
            </a:r>
            <a:endParaRPr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3- Light curves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-317500" lvl="0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alatino"/>
              <a:buChar char="➔"/>
            </a:pPr>
            <a:r>
              <a:rPr lang="en">
                <a:latin typeface="Palatino"/>
                <a:ea typeface="Palatino"/>
                <a:cs typeface="Palatino"/>
                <a:sym typeface="Palatino"/>
              </a:rPr>
              <a:t>Raw light curves for every star, cleaned light curves for a subset of low-contamination stars</a:t>
            </a:r>
            <a:endParaRPr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4- Differenced images</a:t>
            </a:r>
            <a:endParaRPr b="0" sz="20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-317500" lvl="0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Palatino"/>
              <a:buChar char="➔"/>
            </a:pPr>
            <a:r>
              <a:rPr lang="en">
                <a:latin typeface="Palatino"/>
                <a:ea typeface="Palatino"/>
                <a:cs typeface="Palatino"/>
                <a:sym typeface="Palatino"/>
              </a:rPr>
              <a:t>Useful for discovering transients, and/or variable stars previously unknown.</a:t>
            </a: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Filtergraph Pipeline (Oelkers &amp; Stassun)</a:t>
            </a:r>
            <a:endParaRPr sz="30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79" name="Google Shape;279;p45"/>
          <p:cNvCxnSpPr/>
          <p:nvPr/>
        </p:nvCxnSpPr>
        <p:spPr>
          <a:xfrm>
            <a:off x="1063251" y="658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025" y="1803186"/>
            <a:ext cx="2264576" cy="1698432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5" name="Google Shape;285;p46"/>
          <p:cNvPicPr preferRelativeResize="0"/>
          <p:nvPr/>
        </p:nvPicPr>
        <p:blipFill rotWithShape="1">
          <a:blip r:embed="rId4">
            <a:alphaModFix/>
          </a:blip>
          <a:srcRect b="921" l="16429" r="802" t="21612"/>
          <a:stretch/>
        </p:blipFill>
        <p:spPr>
          <a:xfrm>
            <a:off x="2423000" y="1602175"/>
            <a:ext cx="4094501" cy="1904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46"/>
          <p:cNvPicPr preferRelativeResize="0"/>
          <p:nvPr/>
        </p:nvPicPr>
        <p:blipFill rotWithShape="1">
          <a:blip r:embed="rId5">
            <a:alphaModFix/>
          </a:blip>
          <a:srcRect b="56820" l="0" r="0" t="0"/>
          <a:stretch/>
        </p:blipFill>
        <p:spPr>
          <a:xfrm>
            <a:off x="2423000" y="86498"/>
            <a:ext cx="4094501" cy="1456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46"/>
          <p:cNvPicPr preferRelativeResize="0"/>
          <p:nvPr/>
        </p:nvPicPr>
        <p:blipFill rotWithShape="1">
          <a:blip r:embed="rId6">
            <a:alphaModFix/>
          </a:blip>
          <a:srcRect b="27724" l="0" r="1516" t="0"/>
          <a:stretch/>
        </p:blipFill>
        <p:spPr>
          <a:xfrm>
            <a:off x="2308975" y="3565750"/>
            <a:ext cx="6723750" cy="1456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025" y="60550"/>
            <a:ext cx="2264575" cy="1678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625" y="60550"/>
            <a:ext cx="2089625" cy="4961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0" name="Google Shape;290;p46"/>
          <p:cNvCxnSpPr/>
          <p:nvPr/>
        </p:nvCxnSpPr>
        <p:spPr>
          <a:xfrm flipH="1">
            <a:off x="901925" y="943625"/>
            <a:ext cx="551100" cy="133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46"/>
          <p:cNvCxnSpPr/>
          <p:nvPr/>
        </p:nvCxnSpPr>
        <p:spPr>
          <a:xfrm rot="10800000">
            <a:off x="1882275" y="2171250"/>
            <a:ext cx="214800" cy="64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46"/>
          <p:cNvCxnSpPr/>
          <p:nvPr/>
        </p:nvCxnSpPr>
        <p:spPr>
          <a:xfrm rot="10800000">
            <a:off x="1253875" y="2636900"/>
            <a:ext cx="8265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46"/>
          <p:cNvCxnSpPr/>
          <p:nvPr/>
        </p:nvCxnSpPr>
        <p:spPr>
          <a:xfrm flipH="1">
            <a:off x="1462475" y="2820450"/>
            <a:ext cx="601200" cy="18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46"/>
          <p:cNvCxnSpPr/>
          <p:nvPr/>
        </p:nvCxnSpPr>
        <p:spPr>
          <a:xfrm flipH="1">
            <a:off x="1278525" y="2845500"/>
            <a:ext cx="793500" cy="1678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46"/>
          <p:cNvCxnSpPr/>
          <p:nvPr/>
        </p:nvCxnSpPr>
        <p:spPr>
          <a:xfrm flipH="1" rot="10800000">
            <a:off x="5346300" y="460850"/>
            <a:ext cx="1106100" cy="44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46"/>
          <p:cNvCxnSpPr/>
          <p:nvPr/>
        </p:nvCxnSpPr>
        <p:spPr>
          <a:xfrm>
            <a:off x="5512200" y="1152225"/>
            <a:ext cx="1138200" cy="177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46"/>
          <p:cNvSpPr txBox="1"/>
          <p:nvPr/>
        </p:nvSpPr>
        <p:spPr>
          <a:xfrm>
            <a:off x="6463000" y="76200"/>
            <a:ext cx="1077900" cy="522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5. Grab data files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98" name="Google Shape;298;p46"/>
          <p:cNvSpPr txBox="1"/>
          <p:nvPr/>
        </p:nvSpPr>
        <p:spPr>
          <a:xfrm>
            <a:off x="6438725" y="2991250"/>
            <a:ext cx="1230300" cy="574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6. Plot light curves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1156575" y="570975"/>
            <a:ext cx="1192200" cy="574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1. </a:t>
            </a: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Change sectors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0" name="Google Shape;300;p46"/>
          <p:cNvSpPr txBox="1"/>
          <p:nvPr/>
        </p:nvSpPr>
        <p:spPr>
          <a:xfrm>
            <a:off x="1922750" y="2620950"/>
            <a:ext cx="1106100" cy="574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2. Bulk Download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1" name="Google Shape;301;p46"/>
          <p:cNvSpPr txBox="1"/>
          <p:nvPr/>
        </p:nvSpPr>
        <p:spPr>
          <a:xfrm>
            <a:off x="2267450" y="4496825"/>
            <a:ext cx="1966800" cy="574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4. Investigate variability metrics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2" name="Google Shape;302;p46"/>
          <p:cNvSpPr txBox="1"/>
          <p:nvPr/>
        </p:nvSpPr>
        <p:spPr>
          <a:xfrm>
            <a:off x="2267450" y="1543225"/>
            <a:ext cx="1394400" cy="574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3. Plot stellar parameters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03" name="Google Shape;303;p46"/>
          <p:cNvSpPr txBox="1"/>
          <p:nvPr/>
        </p:nvSpPr>
        <p:spPr>
          <a:xfrm>
            <a:off x="5058875" y="4176900"/>
            <a:ext cx="3990000" cy="89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Filtergraph Pipeline</a:t>
            </a:r>
            <a:endParaRPr b="1" i="1" sz="3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ans"/>
                <a:ea typeface="Droid Sans"/>
                <a:cs typeface="Droid Sans"/>
                <a:sym typeface="Droid Sans"/>
              </a:rPr>
              <a:t>https://filtergraph.com/tess_ffi</a:t>
            </a:r>
            <a:r>
              <a:rPr b="1" i="1" lang="en" sz="3000">
                <a:latin typeface="Droid Sans"/>
                <a:ea typeface="Droid Sans"/>
                <a:cs typeface="Droid Sans"/>
                <a:sym typeface="Droid Sans"/>
              </a:rPr>
              <a:t> </a:t>
            </a:r>
            <a:endParaRPr sz="30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Filtergraph Pipeline</a:t>
            </a:r>
            <a:endParaRPr sz="36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09" name="Google Shape;309;p47"/>
          <p:cNvCxnSpPr/>
          <p:nvPr/>
        </p:nvCxnSpPr>
        <p:spPr>
          <a:xfrm>
            <a:off x="1063251" y="658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0" name="Google Shape;3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913" y="747014"/>
            <a:ext cx="4592180" cy="412441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1" name="Google Shape;311;p47"/>
          <p:cNvSpPr txBox="1"/>
          <p:nvPr/>
        </p:nvSpPr>
        <p:spPr>
          <a:xfrm>
            <a:off x="5817225" y="4689850"/>
            <a:ext cx="32094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Figure courtesy of Canas et al. 2019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12" name="Google Shape;312;p47"/>
          <p:cNvSpPr txBox="1"/>
          <p:nvPr/>
        </p:nvSpPr>
        <p:spPr>
          <a:xfrm>
            <a:off x="609600" y="714675"/>
            <a:ext cx="1879800" cy="538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TOI-150b</a:t>
            </a:r>
            <a:endParaRPr sz="32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/>
        </p:nvSpPr>
        <p:spPr>
          <a:xfrm>
            <a:off x="82950" y="1370925"/>
            <a:ext cx="8975700" cy="414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Availability: </a:t>
            </a:r>
            <a:r>
              <a:rPr i="1" lang="en" sz="2400">
                <a:latin typeface="Palatino"/>
                <a:ea typeface="Palatino"/>
                <a:cs typeface="Palatino"/>
                <a:sym typeface="Palatino"/>
              </a:rPr>
              <a:t>https://docs.lightkurve.org/index.html</a:t>
            </a:r>
            <a:endParaRPr i="1" sz="24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Lightkurve provides a user-friendly, low-barrier-to-entry, method of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interacting with data from 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Kepler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 and 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.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Written in </a:t>
            </a:r>
            <a:r>
              <a:rPr lang="en" sz="2000">
                <a:latin typeface="Courier"/>
                <a:ea typeface="Courier"/>
                <a:cs typeface="Courier"/>
                <a:sym typeface="Courier"/>
              </a:rPr>
              <a:t>PYTHON 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it can be installed, and used quickly.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Provides users opportunities to access 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Kepler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 and </a:t>
            </a:r>
            <a:r>
              <a:rPr i="1" lang="en" sz="2000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 data, plot light 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latino"/>
                <a:ea typeface="Palatino"/>
                <a:cs typeface="Palatino"/>
                <a:sym typeface="Palatino"/>
              </a:rPr>
              <a:t>curves, correct for systematics, identify trends, and find periodic signals.</a:t>
            </a:r>
            <a:endParaRPr sz="20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8" name="Google Shape;318;p48"/>
          <p:cNvSpPr txBox="1"/>
          <p:nvPr/>
        </p:nvSpPr>
        <p:spPr>
          <a:xfrm>
            <a:off x="-27125" y="357300"/>
            <a:ext cx="9197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LightKurve Package</a:t>
            </a:r>
            <a:endParaRPr b="1" i="1" sz="48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Droid Sans"/>
                <a:ea typeface="Droid Sans"/>
                <a:cs typeface="Droid Sans"/>
                <a:sym typeface="Droid Sans"/>
              </a:rPr>
              <a:t>(Cardoso, Barentsen, Cody, Hedges, Gully-Santiago, Barclay, Mighell, Bell, Zhang, Tzanidakis. Sagear, Turtelboom, Coughlin, Berta-Thompson, Sundaram, Hall, Saunders, Lerma, Evensberget, Gosnell, Williams, Elkins, Davies, Foreman-Mackey, Hey)</a:t>
            </a:r>
            <a:endParaRPr b="1" i="1"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19" name="Google Shape;319;p48"/>
          <p:cNvCxnSpPr/>
          <p:nvPr/>
        </p:nvCxnSpPr>
        <p:spPr>
          <a:xfrm>
            <a:off x="1063251" y="1420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48"/>
          <p:cNvCxnSpPr/>
          <p:nvPr/>
        </p:nvCxnSpPr>
        <p:spPr>
          <a:xfrm>
            <a:off x="162350" y="2530825"/>
            <a:ext cx="369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48"/>
          <p:cNvCxnSpPr/>
          <p:nvPr/>
        </p:nvCxnSpPr>
        <p:spPr>
          <a:xfrm>
            <a:off x="162350" y="3445225"/>
            <a:ext cx="369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p48"/>
          <p:cNvCxnSpPr/>
          <p:nvPr/>
        </p:nvCxnSpPr>
        <p:spPr>
          <a:xfrm>
            <a:off x="162350" y="4054825"/>
            <a:ext cx="369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48"/>
          <p:cNvSpPr txBox="1"/>
          <p:nvPr/>
        </p:nvSpPr>
        <p:spPr>
          <a:xfrm>
            <a:off x="63475" y="4661450"/>
            <a:ext cx="3567300" cy="372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Slide adapted from</a:t>
            </a: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u="sng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https://docs.lightkurve.org/</a:t>
            </a:r>
            <a:endParaRPr i="1" u="sng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5" y="2449274"/>
            <a:ext cx="6700774" cy="343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LightKurve Package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30" name="Google Shape;330;p49"/>
          <p:cNvCxnSpPr/>
          <p:nvPr/>
        </p:nvCxnSpPr>
        <p:spPr>
          <a:xfrm>
            <a:off x="1063251" y="8112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1" name="Google Shape;33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9825"/>
            <a:ext cx="6700776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01250"/>
            <a:ext cx="6700776" cy="32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825" y="3841448"/>
            <a:ext cx="6676357" cy="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675" y="2947449"/>
            <a:ext cx="6700774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5775" y="3132896"/>
            <a:ext cx="3760275" cy="18470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6" name="Google Shape;336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6143" y="1156175"/>
            <a:ext cx="2179900" cy="16318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7" name="Google Shape;337;p49"/>
          <p:cNvSpPr txBox="1"/>
          <p:nvPr/>
        </p:nvSpPr>
        <p:spPr>
          <a:xfrm>
            <a:off x="8692500" y="1033475"/>
            <a:ext cx="340500" cy="372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2.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8670900" y="3030750"/>
            <a:ext cx="383700" cy="372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5</a:t>
            </a: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.</a:t>
            </a:r>
            <a:endParaRPr b="1">
              <a:solidFill>
                <a:srgbClr val="FF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39" name="Google Shape;339;p49"/>
          <p:cNvSpPr txBox="1"/>
          <p:nvPr/>
        </p:nvSpPr>
        <p:spPr>
          <a:xfrm>
            <a:off x="215875" y="4585250"/>
            <a:ext cx="4627500" cy="372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Slide adapted from</a:t>
            </a:r>
            <a:r>
              <a:rPr b="1" lang="en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u="sng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https://docs.lightkurve.org/quickstart.html</a:t>
            </a:r>
            <a:endParaRPr i="1" u="sng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TASOC Pipeline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45" name="Google Shape;345;p50"/>
          <p:cNvCxnSpPr/>
          <p:nvPr/>
        </p:nvCxnSpPr>
        <p:spPr>
          <a:xfrm>
            <a:off x="1063251" y="658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/>
          <p:nvPr/>
        </p:nvSpPr>
        <p:spPr>
          <a:xfrm>
            <a:off x="278875" y="-99911"/>
            <a:ext cx="85608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TASOC Pipeline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51" name="Google Shape;351;p51"/>
          <p:cNvCxnSpPr/>
          <p:nvPr/>
        </p:nvCxnSpPr>
        <p:spPr>
          <a:xfrm>
            <a:off x="1063251" y="6588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" name="Google Shape;356;p52"/>
          <p:cNvCxnSpPr/>
          <p:nvPr/>
        </p:nvCxnSpPr>
        <p:spPr>
          <a:xfrm>
            <a:off x="1063251" y="9636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52"/>
          <p:cNvSpPr txBox="1"/>
          <p:nvPr/>
        </p:nvSpPr>
        <p:spPr>
          <a:xfrm>
            <a:off x="278875" y="-7774"/>
            <a:ext cx="85608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MIT Quick-Look Pipeline (QLP)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ans"/>
                <a:ea typeface="Droid Sans"/>
                <a:cs typeface="Droid Sans"/>
                <a:sym typeface="Droid Sans"/>
              </a:rPr>
              <a:t>(Huang, Pál, Vanderburg, Yu, Fausnaugh, Shporer, and the TESS team)</a:t>
            </a:r>
            <a:endParaRPr b="1" i="1" sz="18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3223750" y="4704600"/>
            <a:ext cx="58605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Huang et al. 2018; </a:t>
            </a: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Slides adapted from a presentation by Lizhou Sha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659225" y="13591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Calibrated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Images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3554825" y="13591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Modified 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Aperture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Photometry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6450425" y="13591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Spline-fit Light Curve</a:t>
            </a: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Detrending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6450425" y="34165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BLS Planet 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Search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3554825" y="34165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QLP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Reports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659225" y="3416550"/>
            <a:ext cx="2043000" cy="122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Droid Serif"/>
                <a:ea typeface="Droid Serif"/>
                <a:cs typeface="Droid Serif"/>
                <a:sym typeface="Droid Serif"/>
              </a:rPr>
              <a:t>TESS</a:t>
            </a: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 Vetting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365" name="Google Shape;365;p52"/>
          <p:cNvCxnSpPr/>
          <p:nvPr/>
        </p:nvCxnSpPr>
        <p:spPr>
          <a:xfrm>
            <a:off x="2853275" y="1971300"/>
            <a:ext cx="55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52"/>
          <p:cNvCxnSpPr/>
          <p:nvPr/>
        </p:nvCxnSpPr>
        <p:spPr>
          <a:xfrm>
            <a:off x="5748875" y="1971300"/>
            <a:ext cx="55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52"/>
          <p:cNvCxnSpPr/>
          <p:nvPr/>
        </p:nvCxnSpPr>
        <p:spPr>
          <a:xfrm rot="10800000">
            <a:off x="5770775" y="4025100"/>
            <a:ext cx="528600" cy="7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52"/>
          <p:cNvCxnSpPr/>
          <p:nvPr/>
        </p:nvCxnSpPr>
        <p:spPr>
          <a:xfrm rot="10800000">
            <a:off x="2875175" y="4025100"/>
            <a:ext cx="528600" cy="7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52"/>
          <p:cNvCxnSpPr/>
          <p:nvPr/>
        </p:nvCxnSpPr>
        <p:spPr>
          <a:xfrm>
            <a:off x="7505175" y="2779050"/>
            <a:ext cx="7200" cy="492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"/>
          <p:cNvSpPr txBox="1"/>
          <p:nvPr/>
        </p:nvSpPr>
        <p:spPr>
          <a:xfrm>
            <a:off x="278875" y="-83975"/>
            <a:ext cx="85608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MIT Quick-Look Pipeline (QLP)</a:t>
            </a:r>
            <a:endParaRPr b="1" i="1" sz="1800"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75" name="Google Shape;375;p53"/>
          <p:cNvCxnSpPr/>
          <p:nvPr/>
        </p:nvCxnSpPr>
        <p:spPr>
          <a:xfrm>
            <a:off x="1063251" y="582686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6" name="Google Shape;3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97" y="1612950"/>
            <a:ext cx="4730324" cy="29587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7" name="Google Shape;377;p53"/>
          <p:cNvSpPr txBox="1"/>
          <p:nvPr/>
        </p:nvSpPr>
        <p:spPr>
          <a:xfrm>
            <a:off x="76200" y="1171875"/>
            <a:ext cx="1749300" cy="538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π</a:t>
            </a: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 Men c</a:t>
            </a:r>
            <a:endParaRPr sz="32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78" name="Google Shape;37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525" y="1394151"/>
            <a:ext cx="3598549" cy="31782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9" name="Google Shape;379;p53"/>
          <p:cNvSpPr txBox="1"/>
          <p:nvPr/>
        </p:nvSpPr>
        <p:spPr>
          <a:xfrm>
            <a:off x="5109425" y="1150350"/>
            <a:ext cx="1984500" cy="538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Droid Sans"/>
                <a:ea typeface="Droid Sans"/>
                <a:cs typeface="Droid Sans"/>
                <a:sym typeface="Droid Sans"/>
              </a:rPr>
              <a:t>TOI-172b</a:t>
            </a:r>
            <a:endParaRPr sz="32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1905925" y="692513"/>
            <a:ext cx="51000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ⲡ</a:t>
            </a: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 Men c: Huang et al. 2018; TOI-271b: Rodriguez at el. 2019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4766800" y="4715250"/>
            <a:ext cx="43032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Slides adapted from a presentation by Lizhou Sha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50" y="148450"/>
            <a:ext cx="2974375" cy="2230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7" name="Google Shape;387;p54"/>
          <p:cNvSpPr txBox="1"/>
          <p:nvPr/>
        </p:nvSpPr>
        <p:spPr>
          <a:xfrm>
            <a:off x="3223025" y="74900"/>
            <a:ext cx="58452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latin typeface="Droid Sans"/>
                <a:ea typeface="Droid Sans"/>
                <a:cs typeface="Droid Sans"/>
                <a:sym typeface="Droid Sans"/>
              </a:rPr>
              <a:t>Examples of TESS stellar and extragalactic light curves showing variability </a:t>
            </a:r>
            <a:endParaRPr sz="2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388" name="Google Shape;388;p54"/>
          <p:cNvCxnSpPr/>
          <p:nvPr/>
        </p:nvCxnSpPr>
        <p:spPr>
          <a:xfrm flipH="1" rot="10800000">
            <a:off x="3242225" y="1338450"/>
            <a:ext cx="5806800" cy="1950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9" name="Google Shape;38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837" y="1462599"/>
            <a:ext cx="2974375" cy="223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0" name="Google Shape;39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550" y="2736750"/>
            <a:ext cx="2974375" cy="2230788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1" name="Google Shape;39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4050" y="1843525"/>
            <a:ext cx="4313726" cy="26739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2" name="Google Shape;392;p54"/>
          <p:cNvSpPr txBox="1"/>
          <p:nvPr/>
        </p:nvSpPr>
        <p:spPr>
          <a:xfrm>
            <a:off x="109425" y="4671650"/>
            <a:ext cx="2163600" cy="358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Oelkers &amp; Stassun 2019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93" name="Google Shape;393;p54"/>
          <p:cNvSpPr txBox="1"/>
          <p:nvPr/>
        </p:nvSpPr>
        <p:spPr>
          <a:xfrm>
            <a:off x="7100000" y="1516075"/>
            <a:ext cx="1869000" cy="358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Feinstein et al. 2019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696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2822225" y="1250600"/>
            <a:ext cx="6245700" cy="3614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alatino"/>
                <a:ea typeface="Palatino"/>
                <a:cs typeface="Palatino"/>
                <a:sym typeface="Palatino"/>
              </a:rPr>
              <a:t>200,000-400,000 stars will be observed every 2 minutes, and nearly 420 million stars will be observed every 30 minutes.</a:t>
            </a:r>
            <a:endParaRPr sz="21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The stars observed every 30 mins will not have light curves provided by the mission, instead NASA will provide full-frame-images.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Palatino"/>
                <a:ea typeface="Palatino"/>
                <a:cs typeface="Palatino"/>
                <a:sym typeface="Palatino"/>
              </a:rPr>
              <a:t>There is no proprietary period on the data, and most data products will be available ~4-6 months after downlink. First release was in December, as of early April, 7 Sectors have been released.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28"/>
          <p:cNvCxnSpPr/>
          <p:nvPr/>
        </p:nvCxnSpPr>
        <p:spPr>
          <a:xfrm>
            <a:off x="3273975" y="2455150"/>
            <a:ext cx="403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8"/>
          <p:cNvSpPr txBox="1"/>
          <p:nvPr/>
        </p:nvSpPr>
        <p:spPr>
          <a:xfrm>
            <a:off x="1887500" y="77225"/>
            <a:ext cx="5973600" cy="126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The Transiting Exoplanet 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Survey Satellite (TESS)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4572000" y="4768675"/>
            <a:ext cx="4505100" cy="32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alatino"/>
                <a:ea typeface="Palatino"/>
                <a:cs typeface="Palatino"/>
                <a:sym typeface="Palatino"/>
              </a:rPr>
              <a:t>Ricker et al. 2014; Sullivan et al. 2015; Stassun et al. 2018</a:t>
            </a:r>
            <a:endParaRPr i="1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696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5"/>
          <p:cNvSpPr txBox="1"/>
          <p:nvPr/>
        </p:nvSpPr>
        <p:spPr>
          <a:xfrm>
            <a:off x="2746025" y="793400"/>
            <a:ext cx="6316800" cy="4151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 is currently observing in Sector 10, with 7 sectors of data already released.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Most of the available data products can be found on MAST.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	2-minute light curves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	30-minute full frame images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	TESS Input Catalog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	Data validation reports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There are numerous community-led pipelines, already producing data light curves for 30-minute full frame images.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TESS has shown capabilities of detecting variability in stars and extra-galactic sources!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5"/>
          <p:cNvSpPr txBox="1"/>
          <p:nvPr/>
        </p:nvSpPr>
        <p:spPr>
          <a:xfrm>
            <a:off x="1887500" y="77225"/>
            <a:ext cx="2422800" cy="748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Droid Sans"/>
                <a:ea typeface="Droid Sans"/>
                <a:cs typeface="Droid Sans"/>
                <a:sym typeface="Droid Sans"/>
              </a:rPr>
              <a:t>Summary</a:t>
            </a:r>
            <a:endParaRPr b="1" sz="3600"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401" name="Google Shape;401;p55"/>
          <p:cNvCxnSpPr/>
          <p:nvPr/>
        </p:nvCxnSpPr>
        <p:spPr>
          <a:xfrm>
            <a:off x="2883250" y="2151575"/>
            <a:ext cx="3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55"/>
          <p:cNvCxnSpPr/>
          <p:nvPr/>
        </p:nvCxnSpPr>
        <p:spPr>
          <a:xfrm>
            <a:off x="2883250" y="2409150"/>
            <a:ext cx="3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55"/>
          <p:cNvCxnSpPr/>
          <p:nvPr/>
        </p:nvCxnSpPr>
        <p:spPr>
          <a:xfrm>
            <a:off x="2883250" y="2684975"/>
            <a:ext cx="3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55"/>
          <p:cNvCxnSpPr/>
          <p:nvPr/>
        </p:nvCxnSpPr>
        <p:spPr>
          <a:xfrm>
            <a:off x="2883250" y="2960800"/>
            <a:ext cx="3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250" y="641325"/>
            <a:ext cx="4428367" cy="450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/>
        </p:nvSpPr>
        <p:spPr>
          <a:xfrm>
            <a:off x="3959575" y="1368000"/>
            <a:ext cx="743700" cy="4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9"/>
          <p:cNvSpPr txBox="1"/>
          <p:nvPr/>
        </p:nvSpPr>
        <p:spPr>
          <a:xfrm>
            <a:off x="3945425" y="4322300"/>
            <a:ext cx="834600" cy="59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52400"/>
            <a:ext cx="324262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6049050" y="4768675"/>
            <a:ext cx="3028200" cy="32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alatino"/>
                <a:ea typeface="Palatino"/>
                <a:cs typeface="Palatino"/>
                <a:sym typeface="Palatino"/>
              </a:rPr>
              <a:t>Ricker et al. 2014, Sullivan et al. 2015</a:t>
            </a:r>
            <a:endParaRPr i="1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2615225" y="-88275"/>
            <a:ext cx="7126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The </a:t>
            </a: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TESS Observing Strategy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41" name="Google Shape;141;p29"/>
          <p:cNvCxnSpPr/>
          <p:nvPr/>
        </p:nvCxnSpPr>
        <p:spPr>
          <a:xfrm>
            <a:off x="2579000" y="623025"/>
            <a:ext cx="6455700" cy="60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9"/>
          <p:cNvSpPr txBox="1"/>
          <p:nvPr/>
        </p:nvSpPr>
        <p:spPr>
          <a:xfrm>
            <a:off x="6867925" y="741075"/>
            <a:ext cx="2166900" cy="36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Southern Hemisphere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3434375" y="4039925"/>
            <a:ext cx="2295900" cy="36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Northern</a:t>
            </a: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 Hemisphere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144" name="Google Shape;144;p29"/>
          <p:cNvCxnSpPr/>
          <p:nvPr/>
        </p:nvCxnSpPr>
        <p:spPr>
          <a:xfrm flipH="1" rot="10800000">
            <a:off x="5244925" y="999725"/>
            <a:ext cx="970800" cy="637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9"/>
          <p:cNvCxnSpPr/>
          <p:nvPr/>
        </p:nvCxnSpPr>
        <p:spPr>
          <a:xfrm>
            <a:off x="5215950" y="2050150"/>
            <a:ext cx="963600" cy="2579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9"/>
          <p:cNvSpPr txBox="1"/>
          <p:nvPr/>
        </p:nvSpPr>
        <p:spPr>
          <a:xfrm>
            <a:off x="2680950" y="1544375"/>
            <a:ext cx="2686800" cy="637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Continuous Viewing Zones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(Matches JWST CVZ)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/>
        </p:nvSpPr>
        <p:spPr>
          <a:xfrm>
            <a:off x="6396675" y="4692475"/>
            <a:ext cx="2636400" cy="37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alatino"/>
                <a:ea typeface="Palatino"/>
                <a:cs typeface="Palatino"/>
                <a:sym typeface="Palatino"/>
              </a:rPr>
              <a:t>Courtesy of tess.mit.edu/pointing</a:t>
            </a:r>
            <a:endParaRPr i="1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6800"/>
            <a:ext cx="8839199" cy="330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1406750" y="-42375"/>
            <a:ext cx="6410400" cy="900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Current Observations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1462575" y="3342850"/>
            <a:ext cx="7529100" cy="122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As of 4/13/2019, TESS has completed 9 sectors, with 7 sectors released to the public. The spacecraft is currently observing Sector 10. Northern observations start in July, 2019.</a:t>
            </a:r>
            <a:endParaRPr sz="1800"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55" name="Google Shape;155;p30"/>
          <p:cNvCxnSpPr/>
          <p:nvPr/>
        </p:nvCxnSpPr>
        <p:spPr>
          <a:xfrm>
            <a:off x="1063251" y="775919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30"/>
          <p:cNvSpPr txBox="1"/>
          <p:nvPr/>
        </p:nvSpPr>
        <p:spPr>
          <a:xfrm>
            <a:off x="6810000" y="3052300"/>
            <a:ext cx="2166900" cy="36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Southern Hemisphere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4572000" y="994900"/>
            <a:ext cx="2238000" cy="36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Nor</a:t>
            </a:r>
            <a:r>
              <a:rPr b="1" lang="en">
                <a:latin typeface="Droid Serif"/>
                <a:ea typeface="Droid Serif"/>
                <a:cs typeface="Droid Serif"/>
                <a:sym typeface="Droid Serif"/>
              </a:rPr>
              <a:t>thern Hemisphere</a:t>
            </a:r>
            <a:endParaRPr b="1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500" y="152400"/>
            <a:ext cx="659346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111250" y="35150"/>
            <a:ext cx="3155100" cy="676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TESS Sector 1</a:t>
            </a:r>
            <a:endParaRPr b="1" i="1" sz="36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625275" y="4692475"/>
            <a:ext cx="2455800" cy="374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alatino"/>
                <a:ea typeface="Palatino"/>
                <a:cs typeface="Palatino"/>
                <a:sym typeface="Palatino"/>
              </a:rPr>
              <a:t>Courtesy of NASA-TESS; MIT</a:t>
            </a:r>
            <a:endParaRPr i="1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271800" y="965700"/>
            <a:ext cx="8862900" cy="4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2-minute cadence light curves</a:t>
            </a:r>
            <a:r>
              <a:rPr b="1" lang="en" sz="2200"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 ~15,000 stars per each sector (for a total near 400,000 stars) will receive 2 minute cadence, and have light curves produced by NASA.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30-minute </a:t>
            </a: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cadence</a:t>
            </a: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 FFIs</a:t>
            </a:r>
            <a:r>
              <a:rPr b="1" lang="en" sz="2200"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All stars in the TESS FoV 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receive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 30-minute cadence in the form of full-frame-images. These are </a:t>
            </a:r>
            <a:r>
              <a:rPr i="1" lang="en" sz="2200">
                <a:latin typeface="Palatino"/>
                <a:ea typeface="Palatino"/>
                <a:cs typeface="Palatino"/>
                <a:sym typeface="Palatino"/>
              </a:rPr>
              <a:t>not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 reduced to light curve form. Many groups are producing light curves for the community at large.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 u="sng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b="1" lang="en" sz="2200" u="sng">
                <a:latin typeface="Palatino"/>
                <a:ea typeface="Palatino"/>
                <a:cs typeface="Palatino"/>
                <a:sym typeface="Palatino"/>
              </a:rPr>
              <a:t> Input Catalog:</a:t>
            </a:r>
            <a:r>
              <a:rPr b="1" lang="en" sz="22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Stellar parameters, and a nearly full spectrum of magnitudes for more than 250 million stars -- 1.5 billion stars exist in the TIC with various measured 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quantities</a:t>
            </a:r>
            <a:r>
              <a:rPr lang="en" sz="2200">
                <a:latin typeface="Palatino"/>
                <a:ea typeface="Palatino"/>
                <a:cs typeface="Palatino"/>
                <a:sym typeface="Palatino"/>
              </a:rPr>
              <a:t>.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2"/>
          <p:cNvSpPr txBox="1"/>
          <p:nvPr/>
        </p:nvSpPr>
        <p:spPr>
          <a:xfrm>
            <a:off x="17625" y="48325"/>
            <a:ext cx="9040800" cy="9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Droid Sans"/>
                <a:ea typeface="Droid Sans"/>
                <a:cs typeface="Droid Sans"/>
                <a:sym typeface="Droid Sans"/>
              </a:rPr>
              <a:t>‘Primary’ TESS Data Products</a:t>
            </a:r>
            <a:endParaRPr sz="48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71" name="Google Shape;171;p32"/>
          <p:cNvCxnSpPr/>
          <p:nvPr/>
        </p:nvCxnSpPr>
        <p:spPr>
          <a:xfrm>
            <a:off x="1063251" y="1004519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/>
        </p:nvSpPr>
        <p:spPr>
          <a:xfrm>
            <a:off x="271800" y="965700"/>
            <a:ext cx="8862900" cy="4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2-minute cadence light curves</a:t>
            </a:r>
            <a:r>
              <a:rPr b="1"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~15,000 stars per each sector, for a total near 400,000 stars, receive 2 minute cadence, and have light curves produced by NASA.</a:t>
            </a:r>
            <a:endParaRPr sz="22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30-minute cadence FFIs</a:t>
            </a:r>
            <a:r>
              <a:rPr b="1"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All stars in the TESS FoV receive 30-minute cadence in the form of full-frame-images. These are </a:t>
            </a:r>
            <a:r>
              <a:rPr i="1"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not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reduced to light curve form. Many groups are producing light curves on their own.</a:t>
            </a:r>
            <a:endParaRPr sz="22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b="1" lang="en" sz="2200" u="sng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Input Catalog:</a:t>
            </a:r>
            <a:r>
              <a:rPr b="1"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" sz="2200">
                <a:solidFill>
                  <a:srgbClr val="D9D9D9"/>
                </a:solidFill>
                <a:latin typeface="Palatino"/>
                <a:ea typeface="Palatino"/>
                <a:cs typeface="Palatino"/>
                <a:sym typeface="Palatino"/>
              </a:rPr>
              <a:t>Physical stellar parameters, and nearly full spectrum magnitudes for more than 250 million stars -- 1.5 billion stars exist in the TIC with various measured quantities.</a:t>
            </a:r>
            <a:endParaRPr sz="2200">
              <a:solidFill>
                <a:srgbClr val="D9D9D9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17625" y="48325"/>
            <a:ext cx="9040800" cy="9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D9D9D9"/>
                </a:solidFill>
                <a:latin typeface="Droid Sans"/>
                <a:ea typeface="Droid Sans"/>
                <a:cs typeface="Droid Sans"/>
                <a:sym typeface="Droid Sans"/>
              </a:rPr>
              <a:t>‘Primary’ TESS Data Products</a:t>
            </a:r>
            <a:endParaRPr sz="4800" strike="noStrike">
              <a:solidFill>
                <a:srgbClr val="D9D9D9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78" name="Google Shape;178;p33"/>
          <p:cNvCxnSpPr/>
          <p:nvPr/>
        </p:nvCxnSpPr>
        <p:spPr>
          <a:xfrm>
            <a:off x="1063251" y="1004519"/>
            <a:ext cx="7133100" cy="0"/>
          </a:xfrm>
          <a:prstGeom prst="straightConnector1">
            <a:avLst/>
          </a:prstGeom>
          <a:noFill/>
          <a:ln cap="flat" cmpd="sng" w="367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33"/>
          <p:cNvSpPr txBox="1"/>
          <p:nvPr/>
        </p:nvSpPr>
        <p:spPr>
          <a:xfrm>
            <a:off x="1451825" y="2080000"/>
            <a:ext cx="6270300" cy="1315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latino"/>
                <a:ea typeface="Palatino"/>
                <a:cs typeface="Palatino"/>
                <a:sym typeface="Palatino"/>
              </a:rPr>
              <a:t>Many more types of data are available through MAST.</a:t>
            </a:r>
            <a:endParaRPr sz="36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350" y="655725"/>
            <a:ext cx="6645626" cy="43008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34"/>
          <p:cNvSpPr txBox="1"/>
          <p:nvPr/>
        </p:nvSpPr>
        <p:spPr>
          <a:xfrm>
            <a:off x="4914725" y="145200"/>
            <a:ext cx="4081800" cy="1546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425" lIns="112825" spcFirstLastPara="1" rIns="112825" wrap="square" tIns="75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Currently </a:t>
            </a:r>
            <a:r>
              <a:rPr i="1" lang="en" sz="1800">
                <a:latin typeface="Palatino"/>
                <a:ea typeface="Palatino"/>
                <a:cs typeface="Palatino"/>
                <a:sym typeface="Palatino"/>
              </a:rPr>
              <a:t>TESS</a:t>
            </a: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 can achieve </a:t>
            </a:r>
            <a:r>
              <a:rPr i="1" lang="en" sz="180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20 ppm</a:t>
            </a: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 for bright stars, well below the </a:t>
            </a:r>
            <a:r>
              <a:rPr i="1" lang="en" sz="180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60 ppm</a:t>
            </a:r>
            <a:r>
              <a:rPr lang="en" sz="1800">
                <a:latin typeface="Palatino"/>
                <a:ea typeface="Palatino"/>
                <a:cs typeface="Palatino"/>
                <a:sym typeface="Palatino"/>
              </a:rPr>
              <a:t> mission requirement. All data products mentioned in this proposal meet this precision.</a:t>
            </a:r>
            <a:endParaRPr sz="1800" strike="noStrik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76200" y="48325"/>
            <a:ext cx="4081800" cy="900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50" lIns="15850" spcFirstLastPara="1" rIns="15850" wrap="square" tIns="15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Droid Sans"/>
                <a:ea typeface="Droid Sans"/>
                <a:cs typeface="Droid Sans"/>
                <a:sym typeface="Droid Sans"/>
              </a:rPr>
              <a:t>TESS’s Precision</a:t>
            </a:r>
            <a:endParaRPr sz="3600" strike="noStrike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6593550" y="4718850"/>
            <a:ext cx="2475000" cy="35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Droid Serif"/>
                <a:ea typeface="Droid Serif"/>
                <a:cs typeface="Droid Serif"/>
                <a:sym typeface="Droid Serif"/>
              </a:rPr>
              <a:t>Courtesy of George Ricker</a:t>
            </a:r>
            <a:endParaRPr i="1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6628600" y="4984125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