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5"/>
    <p:restoredTop sz="94685"/>
  </p:normalViewPr>
  <p:slideViewPr>
    <p:cSldViewPr snapToGrid="0" snapToObjects="1">
      <p:cViewPr varScale="1">
        <p:scale>
          <a:sx n="40" d="100"/>
          <a:sy n="40" d="100"/>
        </p:scale>
        <p:origin x="67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TESS has a 5sigma limiting mag of ~19.1 in 30 minutes (I band).  These are the objects uploaded to TNS that land in the TESS fields through about January 3rd, in ecliptic coordinates.  Sectors 4/5/6 have a small amount of overlap with the northern hemisphere (hence the distribution of ZTF discoveries in these sectors).</a:t>
            </a:r>
          </a:p>
        </p:txBody>
      </p:sp>
    </p:spTree>
    <p:extLst>
      <p:ext uri="{BB962C8B-B14F-4D97-AF65-F5344CB8AC3E}">
        <p14:creationId xmlns:p14="http://schemas.microsoft.com/office/powerpoint/2010/main" val="780176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Same data (as in previous slide) but in polar coordinates, emphasizing continuous coverage of the south ecliptic pole.</a:t>
            </a:r>
          </a:p>
        </p:txBody>
      </p:sp>
    </p:spTree>
    <p:extLst>
      <p:ext uri="{BB962C8B-B14F-4D97-AF65-F5344CB8AC3E}">
        <p14:creationId xmlns:p14="http://schemas.microsoft.com/office/powerpoint/2010/main" val="1482579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One example of using TESS for transient science.  There is a faint (</a:t>
            </a:r>
            <a:r>
              <a:rPr lang="en-US" dirty="0" err="1"/>
              <a:t>Tmag</a:t>
            </a:r>
            <a:r>
              <a:rPr lang="en-US" dirty="0"/>
              <a:t> ~18) M dwarf at the location of this transient, which we unambiguously see flare in the TESS data.  The flare is at least 3 magnitudes.  Note that the graphic is a .gif that should play an animation when you click on it.</a:t>
            </a:r>
          </a:p>
        </p:txBody>
      </p:sp>
    </p:spTree>
    <p:extLst>
      <p:ext uri="{BB962C8B-B14F-4D97-AF65-F5344CB8AC3E}">
        <p14:creationId xmlns:p14="http://schemas.microsoft.com/office/powerpoint/2010/main" val="1148300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Examples of CV outbursts/ dwarf nova activity.  2018fdx has an </a:t>
            </a:r>
            <a:r>
              <a:rPr lang="en-US" dirty="0" err="1"/>
              <a:t>ATel</a:t>
            </a:r>
            <a:r>
              <a:rPr lang="en-US" dirty="0"/>
              <a:t> describing some analysis of the </a:t>
            </a:r>
            <a:r>
              <a:rPr lang="en-US" dirty="0" err="1"/>
              <a:t>superhump</a:t>
            </a:r>
            <a:r>
              <a:rPr lang="en-US" dirty="0"/>
              <a:t> at the end of the observation (that is real structure, and there is a few hour periodicity).</a:t>
            </a:r>
          </a:p>
        </p:txBody>
      </p:sp>
    </p:spTree>
    <p:extLst>
      <p:ext uri="{BB962C8B-B14F-4D97-AF65-F5344CB8AC3E}">
        <p14:creationId xmlns:p14="http://schemas.microsoft.com/office/powerpoint/2010/main" val="2460853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faus@mit.edu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ransient Science with TES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lvl="2"/>
            <a:r>
              <a:t>Transient Science with TESS</a:t>
            </a:r>
          </a:p>
        </p:txBody>
      </p:sp>
      <p:sp>
        <p:nvSpPr>
          <p:cNvPr id="120" name="Michael Fausnaugh…"/>
          <p:cNvSpPr txBox="1">
            <a:spLocks noGrp="1"/>
          </p:cNvSpPr>
          <p:nvPr>
            <p:ph type="subTitle" sz="half" idx="1"/>
          </p:nvPr>
        </p:nvSpPr>
        <p:spPr>
          <a:xfrm>
            <a:off x="1778000" y="7073900"/>
            <a:ext cx="20828000" cy="5799938"/>
          </a:xfrm>
          <a:prstGeom prst="rect">
            <a:avLst/>
          </a:prstGeom>
        </p:spPr>
        <p:txBody>
          <a:bodyPr/>
          <a:lstStyle/>
          <a:p>
            <a:r>
              <a:t>Michael Fausnaugh</a:t>
            </a:r>
          </a:p>
          <a:p>
            <a:r>
              <a:t>TESS Pipeline Scientist</a:t>
            </a:r>
          </a:p>
          <a:p>
            <a:r>
              <a:t>MIT Kavli Institute</a:t>
            </a:r>
          </a:p>
          <a:p>
            <a:r>
              <a:rPr>
                <a:hlinkClick r:id="rId2"/>
              </a:rPr>
              <a:t>faus@mit.edu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all_transients_survey.png" descr="all_transients_surve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537" y="-62553"/>
            <a:ext cx="24024926" cy="13841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all_SN_survey_polar.png" descr="all_SN_survey_pola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90651" y="423384"/>
            <a:ext cx="11926727" cy="12869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all_transients_survey_polar.png" descr="all_transients_survey_pola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391" y="423385"/>
            <a:ext cx="11926727" cy="12869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2018eqo.gif" descr="2018eqo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32235"/>
            <a:ext cx="24384001" cy="10087513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Preliminary"/>
          <p:cNvSpPr txBox="1"/>
          <p:nvPr/>
        </p:nvSpPr>
        <p:spPr>
          <a:xfrm>
            <a:off x="3027532" y="9290974"/>
            <a:ext cx="18954751" cy="454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0" b="0">
                <a:solidFill>
                  <a:schemeClr val="accent5">
                    <a:hueOff val="-152896"/>
                    <a:lumOff val="12368"/>
                    <a:alpha val="58676"/>
                  </a:schemeClr>
                </a:solidFill>
              </a:defRPr>
            </a:lvl1pPr>
          </a:lstStyle>
          <a:p>
            <a:r>
              <a:t>Preliminary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lc_2018eny.png" descr="lc_2018en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93872" y="696569"/>
            <a:ext cx="13993829" cy="10495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lc_2018fdx.png" descr="lc_2018fdx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927003" y="618528"/>
            <a:ext cx="14201940" cy="10651455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Ridden-Harper et al. 2018,…"/>
          <p:cNvSpPr txBox="1"/>
          <p:nvPr/>
        </p:nvSpPr>
        <p:spPr>
          <a:xfrm>
            <a:off x="1395801" y="3630959"/>
            <a:ext cx="5060443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Ridden-Harper et al. 2018, </a:t>
            </a:r>
          </a:p>
          <a:p>
            <a:pPr algn="l"/>
            <a:r>
              <a:t>ATel #12292</a:t>
            </a:r>
          </a:p>
        </p:txBody>
      </p:sp>
      <p:sp>
        <p:nvSpPr>
          <p:cNvPr id="133" name="Preliminary"/>
          <p:cNvSpPr txBox="1"/>
          <p:nvPr/>
        </p:nvSpPr>
        <p:spPr>
          <a:xfrm>
            <a:off x="3731575" y="9343126"/>
            <a:ext cx="18954751" cy="454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0" b="0">
                <a:solidFill>
                  <a:schemeClr val="accent5">
                    <a:hueOff val="-152896"/>
                    <a:lumOff val="12368"/>
                    <a:alpha val="58676"/>
                  </a:schemeClr>
                </a:solidFill>
              </a:defRPr>
            </a:lvl1pPr>
          </a:lstStyle>
          <a:p>
            <a:r>
              <a:t>Preliminary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</Words>
  <Application>Microsoft Macintosh PowerPoint</Application>
  <PresentationFormat>Custom</PresentationFormat>
  <Paragraphs>13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Helvetica Neue</vt:lpstr>
      <vt:lpstr>Helvetica Neue Light</vt:lpstr>
      <vt:lpstr>Helvetica Neue Medium</vt:lpstr>
      <vt:lpstr>White</vt:lpstr>
      <vt:lpstr>Transient Science with TESS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Transient Science with TESS</dc:title>
  <cp:lastModifiedBy>Microsoft Office User</cp:lastModifiedBy>
  <cp:revision>1</cp:revision>
  <dcterms:modified xsi:type="dcterms:W3CDTF">2019-02-11T22:23:38Z</dcterms:modified>
</cp:coreProperties>
</file>