
<file path=[Content_Types].xml><?xml version="1.0" encoding="utf-8"?>
<Types xmlns="http://schemas.openxmlformats.org/package/2006/content-types">
  <Default Extension="pdf" ContentType="application/pdf"/>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Layouts/slideLayout16.xml" ContentType="application/vnd.openxmlformats-officedocument.presentationml.slideLayout+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Layouts/slideLayout24.xml" ContentType="application/vnd.openxmlformats-officedocument.presentationml.slideLayout+xml"/>
  <Override PartName="/ppt/slides/slide4.xml" ContentType="application/vnd.openxmlformats-officedocument.presentationml.slide+xml"/>
  <Default Extension="emf" ContentType="image/x-emf"/>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slides/slide35.xml" ContentType="application/vnd.openxmlformats-officedocument.presentationml.slide+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slides/slide57.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notesSlides/notesSlide10.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Layouts/slideLayout21.xml" ContentType="application/vnd.openxmlformats-officedocument.presentationml.slideLayout+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slides/slide56.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slideLayouts/slideLayout20.xml" ContentType="application/vnd.openxmlformats-officedocument.presentationml.slideLayout+xml"/>
  <Override PartName="/ppt/notesMasters/notesMaster1.xml" ContentType="application/vnd.openxmlformats-officedocument.presentationml.notesMaster+xml"/>
  <Override PartName="/ppt/slides/slide15.xml" ContentType="application/vnd.openxmlformats-officedocument.presentationml.slide+xml"/>
  <Default Extension="wdp" ContentType="image/vnd.ms-photo"/>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Layouts/slideLayout17.xml" ContentType="application/vnd.openxmlformats-officedocument.presentationml.slideLayout+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rstSlideNum="0" showSpecialPlsOnTitleSld="0" saveSubsetFonts="1" autoCompressPictures="0">
  <p:sldMasterIdLst>
    <p:sldMasterId id="2147483648" r:id="rId1"/>
    <p:sldMasterId id="2147483662" r:id="rId2"/>
  </p:sldMasterIdLst>
  <p:notesMasterIdLst>
    <p:notesMasterId r:id="rId62"/>
  </p:notesMasterIdLst>
  <p:handoutMasterIdLst>
    <p:handoutMasterId r:id="rId63"/>
  </p:handoutMasterIdLst>
  <p:sldIdLst>
    <p:sldId id="256" r:id="rId3"/>
    <p:sldId id="363" r:id="rId4"/>
    <p:sldId id="327" r:id="rId5"/>
    <p:sldId id="262" r:id="rId6"/>
    <p:sldId id="337" r:id="rId7"/>
    <p:sldId id="362" r:id="rId8"/>
    <p:sldId id="335" r:id="rId9"/>
    <p:sldId id="361" r:id="rId10"/>
    <p:sldId id="379" r:id="rId11"/>
    <p:sldId id="365" r:id="rId12"/>
    <p:sldId id="366" r:id="rId13"/>
    <p:sldId id="367" r:id="rId14"/>
    <p:sldId id="336" r:id="rId15"/>
    <p:sldId id="380" r:id="rId16"/>
    <p:sldId id="376" r:id="rId17"/>
    <p:sldId id="338" r:id="rId18"/>
    <p:sldId id="339" r:id="rId19"/>
    <p:sldId id="340" r:id="rId20"/>
    <p:sldId id="342" r:id="rId21"/>
    <p:sldId id="281" r:id="rId22"/>
    <p:sldId id="384" r:id="rId23"/>
    <p:sldId id="368" r:id="rId24"/>
    <p:sldId id="360" r:id="rId25"/>
    <p:sldId id="371" r:id="rId26"/>
    <p:sldId id="372" r:id="rId27"/>
    <p:sldId id="382" r:id="rId28"/>
    <p:sldId id="345" r:id="rId29"/>
    <p:sldId id="346" r:id="rId30"/>
    <p:sldId id="364" r:id="rId31"/>
    <p:sldId id="298" r:id="rId32"/>
    <p:sldId id="299" r:id="rId33"/>
    <p:sldId id="373" r:id="rId34"/>
    <p:sldId id="389" r:id="rId35"/>
    <p:sldId id="390" r:id="rId36"/>
    <p:sldId id="391" r:id="rId37"/>
    <p:sldId id="393" r:id="rId38"/>
    <p:sldId id="394" r:id="rId39"/>
    <p:sldId id="388" r:id="rId40"/>
    <p:sldId id="386" r:id="rId41"/>
    <p:sldId id="387" r:id="rId42"/>
    <p:sldId id="264" r:id="rId43"/>
    <p:sldId id="313" r:id="rId44"/>
    <p:sldId id="392" r:id="rId45"/>
    <p:sldId id="294" r:id="rId46"/>
    <p:sldId id="369" r:id="rId47"/>
    <p:sldId id="370" r:id="rId48"/>
    <p:sldId id="352" r:id="rId49"/>
    <p:sldId id="315" r:id="rId50"/>
    <p:sldId id="324" r:id="rId51"/>
    <p:sldId id="317" r:id="rId52"/>
    <p:sldId id="374" r:id="rId53"/>
    <p:sldId id="265" r:id="rId54"/>
    <p:sldId id="378" r:id="rId55"/>
    <p:sldId id="383" r:id="rId56"/>
    <p:sldId id="318" r:id="rId57"/>
    <p:sldId id="381" r:id="rId58"/>
    <p:sldId id="375" r:id="rId59"/>
    <p:sldId id="268" r:id="rId60"/>
    <p:sldId id="282"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7" d="100"/>
          <a:sy n="87" d="100"/>
        </p:scale>
        <p:origin x="-85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9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60C4F80-C176-264C-B98E-796CC9AEEB8F}" type="datetimeFigureOut">
              <a:rPr lang="en-US" smtClean="0"/>
              <a:pPr/>
              <a:t>9/23/12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59FDB5D-5C52-2A4B-BA27-4B0056E7D78A}"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53472C-10A7-E340-A18D-EB67EC4E2C3C}" type="datetimeFigureOut">
              <a:rPr lang="en-US" smtClean="0"/>
              <a:pPr/>
              <a:t>9/23/12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6FC5FB-D282-9B41-942C-3EEC951E045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Astronomy</a:t>
            </a:r>
            <a:r>
              <a:rPr lang="en-US" baseline="0" dirty="0" smtClean="0"/>
              <a:t> is the oldest profession in the world</a:t>
            </a:r>
          </a:p>
          <a:p>
            <a:r>
              <a:rPr lang="en-US" baseline="0" dirty="0" smtClean="0"/>
              <a:t>Amateur astronomy is the oldest hobby in the world.</a:t>
            </a:r>
            <a:endParaRPr lang="en-US" dirty="0"/>
          </a:p>
        </p:txBody>
      </p:sp>
      <p:sp>
        <p:nvSpPr>
          <p:cNvPr id="4" name="Slide Number Placeholder 3"/>
          <p:cNvSpPr>
            <a:spLocks noGrp="1"/>
          </p:cNvSpPr>
          <p:nvPr>
            <p:ph type="sldNum" sz="quarter" idx="10"/>
          </p:nvPr>
        </p:nvSpPr>
        <p:spPr/>
        <p:txBody>
          <a:bodyPr/>
          <a:lstStyle/>
          <a:p>
            <a:fld id="{676FC5FB-D282-9B41-942C-3EEC951E045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53CACC15-60EB-5E4D-9A99-9D5A57677355}" type="slidenum">
              <a:rPr lang="en-US">
                <a:latin typeface="Arial" pitchFamily="-110" charset="0"/>
                <a:ea typeface="ＭＳ Ｐゴシック" pitchFamily="-110" charset="-128"/>
                <a:cs typeface="ＭＳ Ｐゴシック" pitchFamily="-110" charset="-128"/>
              </a:rPr>
              <a:pPr/>
              <a:t>48</a:t>
            </a:fld>
            <a:endParaRPr lang="en-US">
              <a:latin typeface="Arial" pitchFamily="-110" charset="0"/>
              <a:ea typeface="ＭＳ Ｐゴシック" pitchFamily="-110" charset="-128"/>
              <a:cs typeface="ＭＳ Ｐゴシック" pitchFamily="-110" charset="-128"/>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4225588" y="-11796713"/>
            <a:ext cx="16648113" cy="12487276"/>
          </a:xfrm>
        </p:spPr>
      </p:sp>
      <p:sp>
        <p:nvSpPr>
          <p:cNvPr id="45059" name="Rectangle 1027"/>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325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charset="0"/>
                <a:ea typeface="ＭＳ Ｐゴシック" charset="-128"/>
                <a:cs typeface="ＭＳ Ｐゴシック"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charset="0"/>
                <a:ea typeface="ＭＳ Ｐゴシック" charset="-128"/>
                <a:cs typeface="ＭＳ Ｐゴシック"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76126E0-EBE1-EE45-B1CC-0FF80E2FA1B8}" type="slidenum">
              <a:rPr lang="en-US">
                <a:latin typeface="Arial" pitchFamily="-110" charset="0"/>
                <a:ea typeface="ＭＳ Ｐゴシック" pitchFamily="-110" charset="-128"/>
                <a:cs typeface="ＭＳ Ｐゴシック" pitchFamily="-110" charset="-128"/>
              </a:rPr>
              <a:pPr/>
              <a:t>2</a:t>
            </a:fld>
            <a:endParaRPr lang="en-US">
              <a:latin typeface="Arial" pitchFamily="-110" charset="0"/>
              <a:ea typeface="ＭＳ Ｐゴシック" pitchFamily="-110" charset="-128"/>
              <a:cs typeface="ＭＳ Ｐゴシック" pitchFamily="-110"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dirty="0">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1026"/>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55299"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r>
              <a:rPr lang="en-US">
                <a:latin typeface="Times New Roman" pitchFamily="-107" charset="0"/>
                <a:ea typeface="ＭＳ Ｐゴシック" pitchFamily="-107" charset="-128"/>
                <a:cs typeface="ＭＳ Ｐゴシック" pitchFamily="-107" charset="-128"/>
              </a:rPr>
              <a:t>It wasn’t hardly centuries ago that mankind thought the universe was unchanging. The discovery of transients has now led us to believe that the universe changes not only on month and weeks but also days, hours and minutes! </a:t>
            </a:r>
          </a:p>
          <a:p>
            <a:r>
              <a:rPr lang="en-US">
                <a:latin typeface="Times New Roman" pitchFamily="-107" charset="0"/>
                <a:ea typeface="ＭＳ Ｐゴシック" pitchFamily="-107" charset="-128"/>
                <a:cs typeface="ＭＳ Ｐゴシック" pitchFamily="-107" charset="-128"/>
              </a:rPr>
              <a:t>In Ay 1, or any introduction to cosmic explosions, two classes of optical transients are introduced - novae and supernovae. our understanding about them has grown in leaps and bounds in the past two decades.  And for good reason. They  are both easy to find and Novae are faint but plentiful, supernovae  are rare but bright. Since the time of Hubble, this curious gap has been noted, and we have asked, are there are hitherto an undiscovered class of transients? Let us quantify this gap next.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1026"/>
          <p:cNvSpPr>
            <a:spLocks noGrp="1" noRot="1" noChangeAspect="1" noChangeArrowheads="1"/>
          </p:cNvSpPr>
          <p:nvPr>
            <p:ph type="sldImg"/>
          </p:nvPr>
        </p:nvSpPr>
        <p:spPr>
          <a:xfrm>
            <a:off x="-14225588" y="-11796713"/>
            <a:ext cx="16648113" cy="12487276"/>
          </a:xfrm>
        </p:spPr>
      </p:sp>
      <p:sp>
        <p:nvSpPr>
          <p:cNvPr id="45059" name="Rectangle 1027"/>
          <p:cNvSpPr>
            <a:spLocks noGrp="1" noChangeArrowheads="1"/>
          </p:cNvSpPr>
          <p:nvPr>
            <p:ph type="body" idx="1"/>
          </p:nvPr>
        </p:nvSpPr>
        <p:spPr>
          <a:noFill/>
          <a:ln/>
        </p:spPr>
        <p:txBody>
          <a:bodyPr/>
          <a:lstStyle/>
          <a:p>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1443" name="Text Box 3"/>
          <p:cNvSpPr>
            <a:spLocks noGrp="1" noChangeArrowheads="1"/>
          </p:cNvSpPr>
          <p:nvPr>
            <p:ph type="body"/>
          </p:nvPr>
        </p:nvSpPr>
        <p:spPr>
          <a:xfrm>
            <a:off x="685800" y="4343400"/>
            <a:ext cx="5481638" cy="4111625"/>
          </a:xfrm>
          <a:noFill/>
          <a:ln/>
        </p:spPr>
        <p:txBody>
          <a:bodyPr wrap="none" anchor="ctr"/>
          <a:lstStyle/>
          <a:p>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60419" name="Text Box 3"/>
          <p:cNvSpPr>
            <a:spLocks noGrp="1" noChangeArrowheads="1"/>
          </p:cNvSpPr>
          <p:nvPr>
            <p:ph type="body"/>
          </p:nvPr>
        </p:nvSpPr>
        <p:spPr>
          <a:xfrm>
            <a:off x="685800" y="4343400"/>
            <a:ext cx="5481638" cy="4111625"/>
          </a:xfrm>
          <a:noFill/>
          <a:ln/>
        </p:spPr>
        <p:txBody>
          <a:bodyPr wrap="none" anchor="ct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606536"/>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Pause here. Talk about</a:t>
            </a:r>
            <a:r>
              <a:rPr lang="en-US" baseline="0" dirty="0" smtClean="0"/>
              <a:t> contributions  by citizen scientists to PTF via  Supernova Zoo</a:t>
            </a:r>
            <a:endParaRPr lang="en-US" dirty="0"/>
          </a:p>
        </p:txBody>
      </p:sp>
      <p:sp>
        <p:nvSpPr>
          <p:cNvPr id="4" name="Slide Number Placeholder 3"/>
          <p:cNvSpPr>
            <a:spLocks noGrp="1"/>
          </p:cNvSpPr>
          <p:nvPr>
            <p:ph type="sldNum" sz="quarter" idx="10"/>
          </p:nvPr>
        </p:nvSpPr>
        <p:spPr/>
        <p:txBody>
          <a:bodyPr/>
          <a:lstStyle/>
          <a:p>
            <a:fld id="{676FC5FB-D282-9B41-942C-3EEC951E0456}" type="slidenum">
              <a:rPr lang="en-US" smtClean="0"/>
              <a:pPr/>
              <a:t>36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5D794-8800-BF42-B909-7A4CE483F0AB}"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B3188E-87E7-6542-BBDF-4FEC5510D2D5}"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71CC6D-7B58-7946-8DAB-41924236B1FE}"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3250" cy="5845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3"/>
          <p:cNvSpPr>
            <a:spLocks noGrp="1" noChangeArrowheads="1"/>
          </p:cNvSpPr>
          <p:nvPr>
            <p:ph type="dt" idx="10"/>
          </p:nvPr>
        </p:nvSpPr>
        <p:spPr/>
        <p:txBody>
          <a:bodyPr/>
          <a:lstStyle>
            <a:lvl1pPr>
              <a:defRPr/>
            </a:lvl1pPr>
          </a:lstStyle>
          <a:p>
            <a:pPr>
              <a:defRPr/>
            </a:pPr>
            <a:fld id="{BDB86081-A4A6-8247-BA5D-DA2658A41250}" type="datetime1">
              <a:rPr lang="en-US" smtClean="0"/>
              <a:t>9/23/12</a:t>
            </a:fld>
            <a:endParaRPr lang="en-GB"/>
          </a:p>
        </p:txBody>
      </p:sp>
      <p:sp>
        <p:nvSpPr>
          <p:cNvPr id="4" name="Rectangle 4"/>
          <p:cNvSpPr>
            <a:spLocks noGrp="1" noChangeArrowheads="1"/>
          </p:cNvSpPr>
          <p:nvPr>
            <p:ph type="ftr" idx="11"/>
          </p:nvPr>
        </p:nvSpPr>
        <p:spPr/>
        <p:txBody>
          <a:bodyPr/>
          <a:lstStyle>
            <a:lvl1pPr>
              <a:defRPr/>
            </a:lvl1pPr>
          </a:lstStyle>
          <a:p>
            <a:pPr>
              <a:defRPr/>
            </a:pPr>
            <a:r>
              <a:rPr lang="en-US" smtClean="0"/>
              <a:t>41</a:t>
            </a:r>
            <a:endParaRPr lang="en-GB"/>
          </a:p>
        </p:txBody>
      </p:sp>
      <p:sp>
        <p:nvSpPr>
          <p:cNvPr id="5" name="Rectangle 5"/>
          <p:cNvSpPr>
            <a:spLocks noGrp="1" noChangeArrowheads="1"/>
          </p:cNvSpPr>
          <p:nvPr>
            <p:ph type="sldNum" idx="12"/>
          </p:nvPr>
        </p:nvSpPr>
        <p:spPr/>
        <p:txBody>
          <a:bodyPr/>
          <a:lstStyle>
            <a:lvl1pPr>
              <a:defRPr/>
            </a:lvl1pPr>
          </a:lstStyle>
          <a:p>
            <a:pPr>
              <a:defRPr/>
            </a:pPr>
            <a:fld id="{793685AC-106F-DF4E-BBBE-8189102460B2}" type="slidenum">
              <a:rPr lang="he-IL"/>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rtlCol="0">
            <a:normAutofit/>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fld id="{0905C41D-EB76-5447-AABE-115053183220}" type="datetime1">
              <a:rPr lang="en-US" smtClean="0"/>
              <a:t>9/23/12</a:t>
            </a:fld>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smtClean="0"/>
              <a:t>41</a:t>
            </a:r>
            <a:endParaRPr lang="en-US"/>
          </a:p>
        </p:txBody>
      </p:sp>
      <p:sp>
        <p:nvSpPr>
          <p:cNvPr id="6" name="Rectangle 6"/>
          <p:cNvSpPr>
            <a:spLocks noGrp="1" noChangeArrowheads="1"/>
          </p:cNvSpPr>
          <p:nvPr>
            <p:ph type="sldNum" sz="quarter" idx="12"/>
          </p:nvPr>
        </p:nvSpPr>
        <p:spPr/>
        <p:txBody>
          <a:bodyPr/>
          <a:lstStyle>
            <a:lvl1pPr>
              <a:defRPr>
                <a:latin typeface="+mn-lt"/>
                <a:ea typeface="+mn-ea"/>
                <a:cs typeface="+mn-cs"/>
              </a:defRPr>
            </a:lvl1pPr>
          </a:lstStyle>
          <a:p>
            <a:pPr>
              <a:defRPr/>
            </a:pPr>
            <a:fld id="{C093A330-4125-DD4D-9E12-615AA07BECFA}"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28FE65-113B-404E-8FE8-E4FC90614156}"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02019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A5F27-9267-A24B-9941-43BEF74BBFAF}"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5933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2F2B59-4FB7-474C-A8DC-64D955826C46}"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98952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405D0F-ECCB-704E-AC83-97AC77FB9536}"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4301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C3E82E-649F-9448-9E99-3D29C4E274B4}" type="datetime1">
              <a:rPr lang="en-US" smtClean="0"/>
              <a:t>9/23/12</a:t>
            </a:fld>
            <a:endParaRPr lang="en-US"/>
          </a:p>
        </p:txBody>
      </p:sp>
      <p:sp>
        <p:nvSpPr>
          <p:cNvPr id="8" name="Footer Placeholder 7"/>
          <p:cNvSpPr>
            <a:spLocks noGrp="1"/>
          </p:cNvSpPr>
          <p:nvPr>
            <p:ph type="ftr" sz="quarter" idx="11"/>
          </p:nvPr>
        </p:nvSpPr>
        <p:spPr/>
        <p:txBody>
          <a:bodyPr/>
          <a:lstStyle/>
          <a:p>
            <a:r>
              <a:rPr lang="en-US" smtClean="0"/>
              <a:t>41</a:t>
            </a:r>
            <a:endParaRPr lang="en-US"/>
          </a:p>
        </p:txBody>
      </p:sp>
      <p:sp>
        <p:nvSpPr>
          <p:cNvPr id="9" name="Slide Number Placeholder 8"/>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17940929"/>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0144AB-A7F5-3045-8114-4632F6B646DE}" type="datetime1">
              <a:rPr lang="en-US" smtClean="0"/>
              <a:t>9/23/12</a:t>
            </a:fld>
            <a:endParaRPr lang="en-US"/>
          </a:p>
        </p:txBody>
      </p:sp>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56067729"/>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F2366C-EFF9-454B-83B8-9C4A2E1DB999}"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FDC2C-3921-0640-8539-727A93C29002}" type="datetime1">
              <a:rPr lang="en-US" smtClean="0"/>
              <a:t>9/23/12</a:t>
            </a:fld>
            <a:endParaRPr lang="en-US"/>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9128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B2B12-E044-6F40-AFA4-77D5AA58354D}"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0116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08AA5D-80C3-6C47-8105-2D7F97B6EA45}"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6574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CA64F0-B414-D845-B5E2-A9283DBD475D}"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49498235"/>
      </p:ext>
    </p:extLst>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30C97-CB29-3442-9A59-3D5B1FC09BFF}"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2794122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B4F6C9-9AC5-074F-9D6B-83CBADFC71DB}" type="datetime1">
              <a:rPr lang="en-US" smtClean="0"/>
              <a:t>9/23/12</a:t>
            </a:fld>
            <a:endParaRPr lang="en-US"/>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5DAA7A-6290-B141-999A-574FE3F3A596}"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B6AAA8-CD01-2F4C-9F0B-946D03CD6921}" type="datetime1">
              <a:rPr lang="en-US" smtClean="0"/>
              <a:t>9/23/12</a:t>
            </a:fld>
            <a:endParaRPr lang="en-US"/>
          </a:p>
        </p:txBody>
      </p:sp>
      <p:sp>
        <p:nvSpPr>
          <p:cNvPr id="8" name="Footer Placeholder 7"/>
          <p:cNvSpPr>
            <a:spLocks noGrp="1"/>
          </p:cNvSpPr>
          <p:nvPr>
            <p:ph type="ftr" sz="quarter" idx="11"/>
          </p:nvPr>
        </p:nvSpPr>
        <p:spPr/>
        <p:txBody>
          <a:bodyPr/>
          <a:lstStyle/>
          <a:p>
            <a:r>
              <a:rPr lang="en-US" smtClean="0"/>
              <a:t>41</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8968F-AF0D-7440-8A5A-7A28D39534E8}" type="datetime1">
              <a:rPr lang="en-US" smtClean="0"/>
              <a:t>9/23/12</a:t>
            </a:fld>
            <a:endParaRPr lang="en-US"/>
          </a:p>
        </p:txBody>
      </p:sp>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F69A7-6FAE-C54D-8458-A771B0691CD4}" type="datetime1">
              <a:rPr lang="en-US" smtClean="0"/>
              <a:t>9/23/12</a:t>
            </a:fld>
            <a:endParaRPr lang="en-US"/>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A53AFB-0DE4-DB49-9327-08BA0C98AEEE}"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997BC-97E3-3946-BFF4-B85B023B3AC9}" type="datetime1">
              <a:rPr lang="en-US" smtClean="0"/>
              <a:t>9/23/12</a:t>
            </a:fld>
            <a:endParaRPr lang="en-US"/>
          </a:p>
        </p:txBody>
      </p:sp>
      <p:sp>
        <p:nvSpPr>
          <p:cNvPr id="6" name="Footer Placeholder 5"/>
          <p:cNvSpPr>
            <a:spLocks noGrp="1"/>
          </p:cNvSpPr>
          <p:nvPr>
            <p:ph type="ftr" sz="quarter" idx="11"/>
          </p:nvPr>
        </p:nvSpPr>
        <p:spPr/>
        <p:txBody>
          <a:bodyPr/>
          <a:lstStyle/>
          <a:p>
            <a:r>
              <a:rPr lang="en-US" smtClean="0"/>
              <a:t>41</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81045-52A1-9245-8DD8-7EB3A554E9C6}" type="datetime1">
              <a:rPr lang="en-US" smtClean="0"/>
              <a:t>9/23/12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41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3FFE1D-1EE9-E842-8B17-D1D437E7A5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AEF88-73B3-1443-8D60-68020DB971B2}" type="datetime1">
              <a:rPr lang="en-US" smtClean="0"/>
              <a:t>9/23/12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41</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9F42FC-8622-6E45-A5EC-44CB5BDDD556}"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57711237"/>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video" Target="file://localhost/Users/srk/Documents/KulkarniWatson/BH+NS.mpeg" TargetMode="External"/><Relationship Id="rId2"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1.jpeg"/><Relationship Id="rId5" Type="http://schemas.microsoft.com/office/2007/relationships/hdphoto" Target="../media/hdphoto2.wdp"/><Relationship Id="rId6" Type="http://schemas.openxmlformats.org/officeDocument/2006/relationships/image" Target="../media/image32.png"/><Relationship Id="rId1" Type="http://schemas.openxmlformats.org/officeDocument/2006/relationships/slideLayout" Target="../slideLayouts/slideLayout19.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video" Target="file://localhost/Users/srk/116648main_CollidingWdwarves.mov" TargetMode="External"/><Relationship Id="rId2" Type="http://schemas.openxmlformats.org/officeDocument/2006/relationships/slideLayout" Target="../slideLayouts/slideLayout2.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df"/><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df"/><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video" Target="file://localhost/Users/srk/Documents/KulkarniWatson/ptf_movie.mp4" TargetMode="External"/><Relationship Id="rId2" Type="http://schemas.openxmlformats.org/officeDocument/2006/relationships/slideLayout" Target="../slideLayouts/slideLayout2.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png"/><Relationship Id="rId6" Type="http://schemas.openxmlformats.org/officeDocument/2006/relationships/image" Target="../media/image58.jpeg"/><Relationship Id="rId7" Type="http://schemas.openxmlformats.org/officeDocument/2006/relationships/image" Target="../media/image59.jpeg"/><Relationship Id="rId8" Type="http://schemas.openxmlformats.org/officeDocument/2006/relationships/image" Target="../media/image60.jpeg"/><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jpeg"/><Relationship Id="rId7" Type="http://schemas.openxmlformats.org/officeDocument/2006/relationships/image" Target="../media/image69.png"/><Relationship Id="rId8" Type="http://schemas.openxmlformats.org/officeDocument/2006/relationships/image" Target="../media/image70.jpeg"/><Relationship Id="rId9" Type="http://schemas.openxmlformats.org/officeDocument/2006/relationships/image" Target="../media/image71.jpeg"/><Relationship Id="rId10" Type="http://schemas.openxmlformats.org/officeDocument/2006/relationships/image" Target="../media/image72.jpeg"/><Relationship Id="rId11"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Explosion of Explosions</a:t>
            </a:r>
            <a:endParaRPr lang="en-US" dirty="0"/>
          </a:p>
        </p:txBody>
      </p:sp>
      <p:sp>
        <p:nvSpPr>
          <p:cNvPr id="3" name="Subtitle 2"/>
          <p:cNvSpPr>
            <a:spLocks noGrp="1"/>
          </p:cNvSpPr>
          <p:nvPr>
            <p:ph type="subTitle" idx="1"/>
          </p:nvPr>
        </p:nvSpPr>
        <p:spPr/>
        <p:txBody>
          <a:bodyPr/>
          <a:lstStyle/>
          <a:p>
            <a:r>
              <a:rPr lang="en-US" dirty="0" smtClean="0"/>
              <a:t>S. R. Kulkarni</a:t>
            </a:r>
          </a:p>
          <a:p>
            <a:r>
              <a:rPr lang="en-US" dirty="0" smtClean="0"/>
              <a:t>Caltech Optical Observatories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Frontier Area: Energetic Particles</a:t>
            </a:r>
            <a:endParaRPr lang="en-US" dirty="0"/>
          </a:p>
        </p:txBody>
      </p:sp>
      <p:sp>
        <p:nvSpPr>
          <p:cNvPr id="4" name="Footer Placeholder 3"/>
          <p:cNvSpPr>
            <a:spLocks noGrp="1"/>
          </p:cNvSpPr>
          <p:nvPr>
            <p:ph type="ftr" sz="quarter" idx="11"/>
          </p:nvPr>
        </p:nvSpPr>
        <p:spPr/>
        <p:txBody>
          <a:bodyPr/>
          <a:lstStyle/>
          <a:p>
            <a:pPr>
              <a:defRPr/>
            </a:pPr>
            <a:r>
              <a:rPr lang="en-US" smtClean="0"/>
              <a:t>41</a:t>
            </a:r>
            <a:endParaRPr lang="en-US"/>
          </a:p>
        </p:txBody>
      </p:sp>
      <p:sp>
        <p:nvSpPr>
          <p:cNvPr id="5" name="Slide Number Placeholder 4"/>
          <p:cNvSpPr>
            <a:spLocks noGrp="1"/>
          </p:cNvSpPr>
          <p:nvPr>
            <p:ph type="sldNum" sz="quarter" idx="12"/>
          </p:nvPr>
        </p:nvSpPr>
        <p:spPr/>
        <p:txBody>
          <a:bodyPr/>
          <a:lstStyle/>
          <a:p>
            <a:pPr>
              <a:defRPr/>
            </a:pPr>
            <a:fld id="{C093A330-4125-DD4D-9E12-615AA07BECFA}" type="slidenum">
              <a:rPr lang="en-US" smtClean="0"/>
              <a:pPr>
                <a:defRPr/>
              </a:pPr>
              <a:t>9</a:t>
            </a:fld>
            <a:endParaRPr lang="en-US" dirty="0"/>
          </a:p>
        </p:txBody>
      </p:sp>
      <p:pic>
        <p:nvPicPr>
          <p:cNvPr id="6" name="Picture 5"/>
          <p:cNvPicPr>
            <a:picLocks noChangeAspect="1"/>
          </p:cNvPicPr>
          <p:nvPr/>
        </p:nvPicPr>
        <p:blipFill>
          <a:blip r:embed="rId2"/>
          <a:stretch>
            <a:fillRect/>
          </a:stretch>
        </p:blipFill>
        <p:spPr>
          <a:xfrm>
            <a:off x="-17277" y="1373668"/>
            <a:ext cx="3704236" cy="6945442"/>
          </a:xfrm>
          <a:prstGeom prst="rect">
            <a:avLst/>
          </a:prstGeom>
        </p:spPr>
      </p:pic>
      <p:pic>
        <p:nvPicPr>
          <p:cNvPr id="7" name="Picture 6"/>
          <p:cNvPicPr>
            <a:picLocks noChangeAspect="1"/>
          </p:cNvPicPr>
          <p:nvPr/>
        </p:nvPicPr>
        <p:blipFill>
          <a:blip r:embed="rId3"/>
          <a:stretch>
            <a:fillRect/>
          </a:stretch>
        </p:blipFill>
        <p:spPr>
          <a:xfrm>
            <a:off x="3686959" y="1373668"/>
            <a:ext cx="6525056" cy="54864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Frontier Area: Gravitational Waves</a:t>
            </a:r>
            <a:endParaRPr lang="en-US" dirty="0"/>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10</a:t>
            </a:fld>
            <a:endParaRPr lang="en-US"/>
          </a:p>
        </p:txBody>
      </p:sp>
      <p:pic>
        <p:nvPicPr>
          <p:cNvPr id="5" name="Picture 4"/>
          <p:cNvPicPr>
            <a:picLocks noChangeAspect="1"/>
          </p:cNvPicPr>
          <p:nvPr/>
        </p:nvPicPr>
        <p:blipFill>
          <a:blip r:embed="rId3"/>
          <a:stretch>
            <a:fillRect/>
          </a:stretch>
        </p:blipFill>
        <p:spPr>
          <a:xfrm>
            <a:off x="4370000" y="1720474"/>
            <a:ext cx="7706289" cy="5137526"/>
          </a:xfrm>
          <a:prstGeom prst="rect">
            <a:avLst/>
          </a:prstGeom>
        </p:spPr>
      </p:pic>
      <p:pic>
        <p:nvPicPr>
          <p:cNvPr id="6" name="BH+NS.mpeg">
            <a:hlinkClick r:id="" action="ppaction://media"/>
          </p:cNvPr>
          <p:cNvPicPr/>
          <p:nvPr>
            <a:videoFile r:link="rId1"/>
          </p:nvPr>
        </p:nvPicPr>
        <p:blipFill>
          <a:blip r:embed="rId4"/>
          <a:stretch>
            <a:fillRect/>
          </a:stretch>
        </p:blipFill>
        <p:spPr>
          <a:xfrm>
            <a:off x="0" y="1720474"/>
            <a:ext cx="5137526" cy="51375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The Palomar Transient Factory</a:t>
            </a:r>
            <a:br>
              <a:rPr lang="en-US" dirty="0" smtClean="0"/>
            </a:br>
            <a:r>
              <a:rPr lang="en-US" dirty="0" smtClean="0"/>
              <a:t>(Systematic Exploration of the Skies)</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365125" y="684212"/>
            <a:ext cx="8226425" cy="5489575"/>
          </a:xfrm>
          <a:prstGeom prst="rect">
            <a:avLst/>
          </a:prstGeom>
          <a:noFill/>
          <a:ln w="9525">
            <a:noFill/>
            <a:miter lim="800000"/>
            <a:headEnd/>
            <a:tailEnd/>
          </a:ln>
        </p:spPr>
      </p:pic>
      <p:sp>
        <p:nvSpPr>
          <p:cNvPr id="44037" name="TextBox 7"/>
          <p:cNvSpPr txBox="1">
            <a:spLocks noChangeArrowheads="1"/>
          </p:cNvSpPr>
          <p:nvPr/>
        </p:nvSpPr>
        <p:spPr bwMode="auto">
          <a:xfrm>
            <a:off x="914400" y="3625850"/>
            <a:ext cx="1973263" cy="830997"/>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P48</a:t>
            </a:r>
            <a:endParaRPr lang="en-US" b="1" dirty="0" smtClean="0">
              <a:solidFill>
                <a:schemeClr val="bg1"/>
              </a:solidFill>
              <a:ea typeface="ＭＳ Ｐゴシック" pitchFamily="-107" charset="-128"/>
              <a:cs typeface="ＭＳ Ｐゴシック" pitchFamily="-107" charset="-128"/>
            </a:endParaRP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Discovery</a:t>
            </a:r>
            <a:endParaRPr lang="en-US" dirty="0">
              <a:solidFill>
                <a:schemeClr val="bg1"/>
              </a:solidFill>
              <a:ea typeface="ＭＳ Ｐゴシック" pitchFamily="-107" charset="-128"/>
              <a:cs typeface="ＭＳ Ｐゴシック" pitchFamily="-107" charset="-128"/>
            </a:endParaRPr>
          </a:p>
        </p:txBody>
      </p:sp>
      <p:sp>
        <p:nvSpPr>
          <p:cNvPr id="44038" name="TextBox 8"/>
          <p:cNvSpPr txBox="1">
            <a:spLocks noChangeArrowheads="1"/>
          </p:cNvSpPr>
          <p:nvPr/>
        </p:nvSpPr>
        <p:spPr bwMode="auto">
          <a:xfrm>
            <a:off x="6781800" y="3066872"/>
            <a:ext cx="2133600" cy="1200328"/>
          </a:xfrm>
          <a:prstGeom prst="rect">
            <a:avLst/>
          </a:prstGeom>
          <a:noFill/>
          <a:ln w="9525">
            <a:noFill/>
            <a:miter lim="800000"/>
            <a:headEnd/>
            <a:tailEnd/>
          </a:ln>
        </p:spPr>
        <p:txBody>
          <a:bodyPr wrap="square">
            <a:prstTxWarp prst="textNoShape">
              <a:avLst/>
            </a:prstTxWarp>
            <a:spAutoFit/>
          </a:bodyPr>
          <a:lstStyle/>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P60</a:t>
            </a:r>
          </a:p>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Confirmation</a:t>
            </a: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44039" name="Rectangle 12"/>
          <p:cNvSpPr>
            <a:spLocks noChangeArrowheads="1"/>
          </p:cNvSpPr>
          <p:nvPr/>
        </p:nvSpPr>
        <p:spPr bwMode="auto">
          <a:xfrm>
            <a:off x="8407400" y="6180138"/>
            <a:ext cx="184150" cy="300037"/>
          </a:xfrm>
          <a:prstGeom prst="rect">
            <a:avLst/>
          </a:prstGeom>
          <a:noFill/>
          <a:ln w="9525">
            <a:noFill/>
            <a:miter lim="800000"/>
            <a:headEnd/>
            <a:tailEnd/>
          </a:ln>
        </p:spPr>
        <p:txBody>
          <a:bodyPr wrap="none">
            <a:prstTxWarp prst="textNoShape">
              <a:avLst/>
            </a:prstTxWarp>
            <a:spAutoFit/>
          </a:bodyPr>
          <a:lstStyle/>
          <a:p>
            <a:endParaRPr lang="en-US"/>
          </a:p>
        </p:txBody>
      </p:sp>
      <p:sp>
        <p:nvSpPr>
          <p:cNvPr id="44040" name="Rectangle 16"/>
          <p:cNvSpPr>
            <a:spLocks noChangeArrowheads="1"/>
          </p:cNvSpPr>
          <p:nvPr/>
        </p:nvSpPr>
        <p:spPr bwMode="auto">
          <a:xfrm>
            <a:off x="4953000" y="4191000"/>
            <a:ext cx="1676400" cy="830998"/>
          </a:xfrm>
          <a:prstGeom prst="rect">
            <a:avLst/>
          </a:prstGeom>
          <a:noFill/>
          <a:ln w="9525">
            <a:noFill/>
            <a:miter lim="800000"/>
            <a:headEnd/>
            <a:tailEnd/>
          </a:ln>
        </p:spPr>
        <p:txBody>
          <a:bodyPr wrap="square">
            <a:prstTxWarp prst="textNoShape">
              <a:avLst/>
            </a:prstTxWarp>
            <a:spAutoFit/>
          </a:bodyPr>
          <a:lstStyle/>
          <a:p>
            <a:pP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200-inch</a:t>
            </a:r>
          </a:p>
          <a:p>
            <a:pP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11" name="Footer Placeholder 10"/>
          <p:cNvSpPr>
            <a:spLocks noGrp="1"/>
          </p:cNvSpPr>
          <p:nvPr>
            <p:ph type="ftr" sz="quarter" idx="11"/>
          </p:nvPr>
        </p:nvSpPr>
        <p:spPr/>
        <p:txBody>
          <a:bodyPr/>
          <a:lstStyle/>
          <a:p>
            <a:pPr>
              <a:defRPr/>
            </a:pPr>
            <a:r>
              <a:rPr lang="en-US" smtClean="0"/>
              <a:t>41</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12</a:t>
            </a:fld>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41</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13</a:t>
            </a:fld>
            <a:endParaRPr lang="en-US"/>
          </a:p>
        </p:txBody>
      </p:sp>
      <p:pic>
        <p:nvPicPr>
          <p:cNvPr id="4" name="Picture 3"/>
          <p:cNvPicPr>
            <a:picLocks noChangeAspect="1"/>
          </p:cNvPicPr>
          <p:nvPr/>
        </p:nvPicPr>
        <p:blipFill>
          <a:blip r:embed="rId2"/>
          <a:stretch>
            <a:fillRect/>
          </a:stretch>
        </p:blipFill>
        <p:spPr>
          <a:xfrm>
            <a:off x="902285" y="901272"/>
            <a:ext cx="7562687" cy="5321381"/>
          </a:xfrm>
          <a:prstGeom prst="rect">
            <a:avLst/>
          </a:prstGeom>
        </p:spPr>
      </p:pic>
      <p:sp>
        <p:nvSpPr>
          <p:cNvPr id="5" name="TextBox 4"/>
          <p:cNvSpPr txBox="1"/>
          <p:nvPr/>
        </p:nvSpPr>
        <p:spPr>
          <a:xfrm>
            <a:off x="33418" y="6500789"/>
            <a:ext cx="1377300" cy="369332"/>
          </a:xfrm>
          <a:prstGeom prst="rect">
            <a:avLst/>
          </a:prstGeom>
          <a:noFill/>
        </p:spPr>
        <p:txBody>
          <a:bodyPr wrap="none" rtlCol="0">
            <a:spAutoFit/>
          </a:bodyPr>
          <a:lstStyle/>
          <a:p>
            <a:r>
              <a:rPr lang="en-US" dirty="0" smtClean="0"/>
              <a:t>Credit: UCSB</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41</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14</a:t>
            </a:fld>
            <a:endParaRPr lang="en-US"/>
          </a:p>
        </p:txBody>
      </p:sp>
      <p:pic>
        <p:nvPicPr>
          <p:cNvPr id="4" name="Picture 3"/>
          <p:cNvPicPr>
            <a:picLocks noChangeAspect="1"/>
          </p:cNvPicPr>
          <p:nvPr/>
        </p:nvPicPr>
        <p:blipFill>
          <a:blip r:embed="rId2"/>
          <a:stretch>
            <a:fillRect/>
          </a:stretch>
        </p:blipFill>
        <p:spPr>
          <a:xfrm>
            <a:off x="1501485" y="1543366"/>
            <a:ext cx="6210300" cy="5562600"/>
          </a:xfrm>
          <a:prstGeom prst="rect">
            <a:avLst/>
          </a:prstGeom>
        </p:spPr>
      </p:pic>
      <p:pic>
        <p:nvPicPr>
          <p:cNvPr id="6" name="Picture 5"/>
          <p:cNvPicPr>
            <a:picLocks noChangeAspect="1"/>
          </p:cNvPicPr>
          <p:nvPr/>
        </p:nvPicPr>
        <p:blipFill>
          <a:blip r:embed="rId3"/>
          <a:stretch>
            <a:fillRect/>
          </a:stretch>
        </p:blipFill>
        <p:spPr>
          <a:xfrm>
            <a:off x="33480" y="184720"/>
            <a:ext cx="4584700" cy="889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Hardware</a:t>
            </a:r>
            <a:endParaRPr lang="en-US" dirty="0"/>
          </a:p>
        </p:txBody>
      </p:sp>
      <p:pic>
        <p:nvPicPr>
          <p:cNvPr id="54275" name="Content Placeholder 5" descr="Pages from nlaw_talk.pdf"/>
          <p:cNvPicPr>
            <a:picLocks noGrp="1" noChangeAspect="1"/>
          </p:cNvPicPr>
          <p:nvPr>
            <p:ph idx="1"/>
          </p:nvPr>
        </p:nvPicPr>
        <p:blipFill>
          <a:blip r:embed="rId2"/>
          <a:srcRect l="-19377" r="-19377"/>
          <a:stretch>
            <a:fillRect/>
          </a:stretch>
        </p:blipFill>
        <p:spPr>
          <a:xfrm>
            <a:off x="-321837" y="1417638"/>
            <a:ext cx="9717930" cy="5248502"/>
          </a:xfrm>
        </p:spPr>
      </p:pic>
      <p:sp>
        <p:nvSpPr>
          <p:cNvPr id="5" name="Footer Placeholder 4"/>
          <p:cNvSpPr>
            <a:spLocks noGrp="1"/>
          </p:cNvSpPr>
          <p:nvPr>
            <p:ph type="ftr" sz="quarter" idx="11"/>
          </p:nvPr>
        </p:nvSpPr>
        <p:spPr/>
        <p:txBody>
          <a:bodyPr/>
          <a:lstStyle/>
          <a:p>
            <a:pPr>
              <a:defRPr/>
            </a:pPr>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15</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 Gray-ware</a:t>
            </a:r>
            <a:endParaRPr lang="en-US" dirty="0"/>
          </a:p>
        </p:txBody>
      </p:sp>
      <p:sp>
        <p:nvSpPr>
          <p:cNvPr id="4" name="Footer Placeholder 3"/>
          <p:cNvSpPr>
            <a:spLocks noGrp="1"/>
          </p:cNvSpPr>
          <p:nvPr>
            <p:ph type="ftr" sz="quarter" idx="11"/>
          </p:nvPr>
        </p:nvSpPr>
        <p:spPr/>
        <p:txBody>
          <a:bodyPr/>
          <a:lstStyle/>
          <a:p>
            <a:pPr>
              <a:defRPr/>
            </a:pPr>
            <a:r>
              <a:rPr lang="en-US" smtClean="0"/>
              <a:t>41</a:t>
            </a:r>
            <a:endParaRPr lang="en-US"/>
          </a:p>
        </p:txBody>
      </p:sp>
      <p:sp>
        <p:nvSpPr>
          <p:cNvPr id="5" name="Slide Number Placeholder 4"/>
          <p:cNvSpPr>
            <a:spLocks noGrp="1"/>
          </p:cNvSpPr>
          <p:nvPr>
            <p:ph type="sldNum" sz="quarter" idx="12"/>
          </p:nvPr>
        </p:nvSpPr>
        <p:spPr/>
        <p:txBody>
          <a:bodyPr/>
          <a:lstStyle/>
          <a:p>
            <a:pPr>
              <a:defRPr/>
            </a:pPr>
            <a:fld id="{793685AC-106F-DF4E-BBBE-8189102460B2}" type="slidenum">
              <a:rPr lang="he-IL" smtClean="0"/>
              <a:pPr>
                <a:defRPr/>
              </a:pPr>
              <a:t>16</a:t>
            </a:fld>
            <a:endParaRPr lang="en-GB"/>
          </a:p>
        </p:txBody>
      </p:sp>
      <p:pic>
        <p:nvPicPr>
          <p:cNvPr id="53250" name="Content Placeholder 4" descr="nlaw_talk 5.pdf"/>
          <p:cNvPicPr>
            <a:picLocks noGrp="1" noChangeAspect="1"/>
          </p:cNvPicPr>
          <p:nvPr>
            <p:ph type="chart" idx="4294967295"/>
          </p:nvPr>
        </p:nvPicPr>
        <p:blipFill>
          <a:blip r:embed="rId2"/>
          <a:srcRect l="-20774" r="-20774"/>
          <a:stretch>
            <a:fillRect/>
          </a:stretch>
        </p:blipFill>
        <p:spPr>
          <a:xfrm>
            <a:off x="594528" y="1981200"/>
            <a:ext cx="7772400" cy="4114800"/>
          </a:xfr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685800" y="304800"/>
            <a:ext cx="7772400" cy="1143000"/>
          </a:xfrm>
          <a:ln/>
        </p:spPr>
        <p:txBody>
          <a:bodyPr>
            <a:normAutofit fontScale="90000"/>
          </a:bodyPr>
          <a:lstStyle/>
          <a:p>
            <a:r>
              <a:rPr lang="en-US" sz="4800" dirty="0" smtClean="0"/>
              <a:t>Software, software &amp; more software</a:t>
            </a:r>
            <a:endParaRPr lang="en-US" sz="4800" dirty="0"/>
          </a:p>
        </p:txBody>
      </p:sp>
      <p:pic>
        <p:nvPicPr>
          <p:cNvPr id="20482" name="Picture 2"/>
          <p:cNvPicPr>
            <a:picLocks noChangeAspect="1" noChangeArrowheads="1"/>
          </p:cNvPicPr>
          <p:nvPr/>
        </p:nvPicPr>
        <p:blipFill>
          <a:blip r:embed="rId2"/>
          <a:srcRect t="3963" b="3551"/>
          <a:stretch>
            <a:fillRect/>
          </a:stretch>
        </p:blipFill>
        <p:spPr bwMode="auto">
          <a:xfrm>
            <a:off x="866180" y="1794867"/>
            <a:ext cx="1350615"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3" name="Picture 3"/>
          <p:cNvPicPr>
            <a:picLocks noChangeAspect="1" noChangeArrowheads="1"/>
          </p:cNvPicPr>
          <p:nvPr/>
        </p:nvPicPr>
        <p:blipFill>
          <a:blip r:embed="rId3"/>
          <a:srcRect t="3963" b="3551"/>
          <a:stretch>
            <a:fillRect/>
          </a:stretch>
        </p:blipFill>
        <p:spPr bwMode="auto">
          <a:xfrm>
            <a:off x="866180" y="3384352"/>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pic>
        <p:nvPicPr>
          <p:cNvPr id="20484" name="Picture 4"/>
          <p:cNvPicPr>
            <a:picLocks noChangeAspect="1" noChangeArrowheads="1"/>
          </p:cNvPicPr>
          <p:nvPr/>
        </p:nvPicPr>
        <p:blipFill>
          <a:blip r:embed="rId4"/>
          <a:srcRect t="3963" b="3551"/>
          <a:stretch>
            <a:fillRect/>
          </a:stretch>
        </p:blipFill>
        <p:spPr bwMode="auto">
          <a:xfrm>
            <a:off x="866180" y="4953000"/>
            <a:ext cx="1351732" cy="1250156"/>
          </a:xfrm>
          <a:prstGeom prst="rect">
            <a:avLst/>
          </a:prstGeom>
          <a:noFill/>
          <a:ln w="25400" cap="flat">
            <a:noFill/>
            <a:miter lim="800000"/>
            <a:headEnd/>
            <a:tailEnd/>
          </a:ln>
          <a:effectLst>
            <a:outerShdw blurRad="127000" dist="76199" dir="2700000" algn="ctr" rotWithShape="0">
              <a:schemeClr val="bg2">
                <a:alpha val="75000"/>
              </a:schemeClr>
            </a:outerShdw>
          </a:effectLst>
        </p:spPr>
      </p:pic>
      <p:grpSp>
        <p:nvGrpSpPr>
          <p:cNvPr id="2" name="Group 9"/>
          <p:cNvGrpSpPr>
            <a:grpSpLocks/>
          </p:cNvGrpSpPr>
          <p:nvPr/>
        </p:nvGrpSpPr>
        <p:grpSpPr bwMode="auto">
          <a:xfrm>
            <a:off x="53578" y="4098727"/>
            <a:ext cx="2294930" cy="1749103"/>
            <a:chOff x="0" y="0"/>
            <a:chExt cx="2056" cy="1567"/>
          </a:xfrm>
        </p:grpSpPr>
        <p:pic>
          <p:nvPicPr>
            <p:cNvPr id="20485" name="Picture 5"/>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86" name="Picture 6"/>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87" name="Picture 7"/>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88" name="Picture 8"/>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grpSp>
        <p:nvGrpSpPr>
          <p:cNvPr id="3" name="Group 18"/>
          <p:cNvGrpSpPr>
            <a:grpSpLocks/>
          </p:cNvGrpSpPr>
          <p:nvPr/>
        </p:nvGrpSpPr>
        <p:grpSpPr bwMode="auto">
          <a:xfrm>
            <a:off x="6795492" y="1600200"/>
            <a:ext cx="2294930" cy="4714875"/>
            <a:chOff x="0" y="0"/>
            <a:chExt cx="2056" cy="4224"/>
          </a:xfrm>
        </p:grpSpPr>
        <p:grpSp>
          <p:nvGrpSpPr>
            <p:cNvPr id="4" name="Group 14"/>
            <p:cNvGrpSpPr>
              <a:grpSpLocks/>
            </p:cNvGrpSpPr>
            <p:nvPr/>
          </p:nvGrpSpPr>
          <p:grpSpPr bwMode="auto">
            <a:xfrm>
              <a:off x="0" y="2104"/>
              <a:ext cx="2056" cy="1567"/>
              <a:chOff x="0" y="0"/>
              <a:chExt cx="2056" cy="1567"/>
            </a:xfrm>
          </p:grpSpPr>
          <p:pic>
            <p:nvPicPr>
              <p:cNvPr id="20490" name="Picture 10"/>
              <p:cNvPicPr>
                <a:picLocks noChangeArrowheads="1"/>
              </p:cNvPicPr>
              <p:nvPr/>
            </p:nvPicPr>
            <p:blipFill>
              <a:blip r:embed="rId5"/>
              <a:srcRect/>
              <a:stretch>
                <a:fillRect/>
              </a:stretch>
            </p:blipFill>
            <p:spPr bwMode="auto">
              <a:xfrm>
                <a:off x="-32" y="664"/>
                <a:ext cx="2120" cy="72"/>
              </a:xfrm>
              <a:prstGeom prst="rect">
                <a:avLst/>
              </a:prstGeom>
              <a:noFill/>
              <a:ln w="12700" cap="flat">
                <a:noFill/>
                <a:miter lim="800000"/>
                <a:headEnd/>
                <a:tailEnd/>
              </a:ln>
            </p:spPr>
          </p:pic>
          <p:pic>
            <p:nvPicPr>
              <p:cNvPr id="20491" name="Picture 11"/>
              <p:cNvPicPr>
                <a:picLocks noChangeArrowheads="1"/>
              </p:cNvPicPr>
              <p:nvPr/>
            </p:nvPicPr>
            <p:blipFill>
              <a:blip r:embed="rId6"/>
              <a:srcRect/>
              <a:stretch>
                <a:fillRect/>
              </a:stretch>
            </p:blipFill>
            <p:spPr bwMode="auto">
              <a:xfrm>
                <a:off x="40" y="-32"/>
                <a:ext cx="424" cy="72"/>
              </a:xfrm>
              <a:prstGeom prst="rect">
                <a:avLst/>
              </a:prstGeom>
              <a:noFill/>
              <a:ln w="12700" cap="flat">
                <a:noFill/>
                <a:miter lim="800000"/>
                <a:headEnd/>
                <a:tailEnd/>
              </a:ln>
            </p:spPr>
          </p:pic>
          <p:pic>
            <p:nvPicPr>
              <p:cNvPr id="20492" name="Picture 12"/>
              <p:cNvPicPr>
                <a:picLocks noChangeArrowheads="1"/>
              </p:cNvPicPr>
              <p:nvPr/>
            </p:nvPicPr>
            <p:blipFill>
              <a:blip r:embed="rId6"/>
              <a:srcRect/>
              <a:stretch>
                <a:fillRect/>
              </a:stretch>
            </p:blipFill>
            <p:spPr bwMode="auto">
              <a:xfrm>
                <a:off x="40" y="1384"/>
                <a:ext cx="424" cy="72"/>
              </a:xfrm>
              <a:prstGeom prst="rect">
                <a:avLst/>
              </a:prstGeom>
              <a:noFill/>
              <a:ln w="12700" cap="flat">
                <a:noFill/>
                <a:miter lim="800000"/>
                <a:headEnd/>
                <a:tailEnd/>
              </a:ln>
            </p:spPr>
          </p:pic>
          <p:pic>
            <p:nvPicPr>
              <p:cNvPr id="20493" name="Picture 13"/>
              <p:cNvPicPr>
                <a:picLocks noChangeArrowheads="1"/>
              </p:cNvPicPr>
              <p:nvPr/>
            </p:nvPicPr>
            <p:blipFill>
              <a:blip r:embed="rId6"/>
              <a:srcRect/>
              <a:stretch>
                <a:fillRect/>
              </a:stretch>
            </p:blipFill>
            <p:spPr bwMode="auto">
              <a:xfrm>
                <a:off x="40" y="1528"/>
                <a:ext cx="424" cy="72"/>
              </a:xfrm>
              <a:prstGeom prst="rect">
                <a:avLst/>
              </a:prstGeom>
              <a:noFill/>
              <a:ln w="12700" cap="flat">
                <a:noFill/>
                <a:miter lim="800000"/>
                <a:headEnd/>
                <a:tailEnd/>
              </a:ln>
            </p:spPr>
          </p:pic>
        </p:grpSp>
        <p:pic>
          <p:nvPicPr>
            <p:cNvPr id="20495" name="Picture 15"/>
            <p:cNvPicPr>
              <a:picLocks noChangeAspect="1" noChangeArrowheads="1"/>
            </p:cNvPicPr>
            <p:nvPr/>
          </p:nvPicPr>
          <p:blipFill>
            <a:blip r:embed="rId7"/>
            <a:srcRect/>
            <a:stretch>
              <a:fillRect/>
            </a:stretch>
          </p:blipFill>
          <p:spPr bwMode="auto">
            <a:xfrm>
              <a:off x="568" y="0"/>
              <a:ext cx="1200" cy="1200"/>
            </a:xfrm>
            <a:prstGeom prst="rect">
              <a:avLst/>
            </a:prstGeom>
            <a:noFill/>
            <a:ln w="12700" cap="flat">
              <a:noFill/>
              <a:miter lim="800000"/>
              <a:headEnd/>
              <a:tailEnd/>
            </a:ln>
          </p:spPr>
        </p:pic>
        <p:pic>
          <p:nvPicPr>
            <p:cNvPr id="20496" name="Picture 16"/>
            <p:cNvPicPr>
              <a:picLocks noChangeAspect="1" noChangeArrowheads="1"/>
            </p:cNvPicPr>
            <p:nvPr/>
          </p:nvPicPr>
          <p:blipFill>
            <a:blip r:embed="rId8"/>
            <a:srcRect/>
            <a:stretch>
              <a:fillRect/>
            </a:stretch>
          </p:blipFill>
          <p:spPr bwMode="auto">
            <a:xfrm>
              <a:off x="568" y="3024"/>
              <a:ext cx="1200" cy="1200"/>
            </a:xfrm>
            <a:prstGeom prst="rect">
              <a:avLst/>
            </a:prstGeom>
            <a:noFill/>
            <a:ln w="12700" cap="flat">
              <a:noFill/>
              <a:miter lim="800000"/>
              <a:headEnd/>
              <a:tailEnd/>
            </a:ln>
          </p:spPr>
        </p:pic>
        <p:pic>
          <p:nvPicPr>
            <p:cNvPr id="20497" name="Picture 17"/>
            <p:cNvPicPr>
              <a:picLocks noChangeAspect="1" noChangeArrowheads="1"/>
            </p:cNvPicPr>
            <p:nvPr/>
          </p:nvPicPr>
          <p:blipFill>
            <a:blip r:embed="rId7"/>
            <a:srcRect/>
            <a:stretch>
              <a:fillRect/>
            </a:stretch>
          </p:blipFill>
          <p:spPr bwMode="auto">
            <a:xfrm>
              <a:off x="568" y="1384"/>
              <a:ext cx="1200" cy="1200"/>
            </a:xfrm>
            <a:prstGeom prst="rect">
              <a:avLst/>
            </a:prstGeom>
            <a:noFill/>
            <a:ln w="12700" cap="flat">
              <a:noFill/>
              <a:miter lim="800000"/>
              <a:headEnd/>
              <a:tailEnd/>
            </a:ln>
          </p:spPr>
        </p:pic>
      </p:grpSp>
      <p:sp>
        <p:nvSpPr>
          <p:cNvPr id="20504" name="Rectangle 24"/>
          <p:cNvSpPr>
            <a:spLocks/>
          </p:cNvSpPr>
          <p:nvPr/>
        </p:nvSpPr>
        <p:spPr bwMode="auto">
          <a:xfrm>
            <a:off x="932037" y="1811402"/>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NEW</a:t>
            </a:r>
          </a:p>
        </p:txBody>
      </p:sp>
      <p:sp>
        <p:nvSpPr>
          <p:cNvPr id="20505" name="Rectangle 25"/>
          <p:cNvSpPr>
            <a:spLocks/>
          </p:cNvSpPr>
          <p:nvPr/>
        </p:nvSpPr>
        <p:spPr bwMode="auto">
          <a:xfrm>
            <a:off x="930920" y="3414281"/>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REF</a:t>
            </a:r>
          </a:p>
        </p:txBody>
      </p:sp>
      <p:sp>
        <p:nvSpPr>
          <p:cNvPr id="20506" name="Rectangle 26"/>
          <p:cNvSpPr>
            <a:spLocks/>
          </p:cNvSpPr>
          <p:nvPr/>
        </p:nvSpPr>
        <p:spPr bwMode="auto">
          <a:xfrm>
            <a:off x="930920" y="5200218"/>
            <a:ext cx="392479" cy="26161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700" dirty="0">
                <a:solidFill>
                  <a:srgbClr val="FFFFFF"/>
                </a:solidFill>
                <a:latin typeface="Courier" pitchFamily="-110" charset="0"/>
                <a:ea typeface="Courier" pitchFamily="-110" charset="0"/>
                <a:cs typeface="Courier" pitchFamily="-110" charset="0"/>
                <a:sym typeface="Courier" pitchFamily="-110" charset="0"/>
              </a:rPr>
              <a:t>SUB</a:t>
            </a:r>
          </a:p>
        </p:txBody>
      </p:sp>
      <p:sp>
        <p:nvSpPr>
          <p:cNvPr id="20507" name="Line 27"/>
          <p:cNvSpPr>
            <a:spLocks noChangeShapeType="1"/>
          </p:cNvSpPr>
          <p:nvPr/>
        </p:nvSpPr>
        <p:spPr bwMode="auto">
          <a:xfrm>
            <a:off x="1651992" y="5840016"/>
            <a:ext cx="1035844" cy="106040"/>
          </a:xfrm>
          <a:prstGeom prst="line">
            <a:avLst/>
          </a:prstGeom>
          <a:noFill/>
          <a:ln w="76200" cap="flat">
            <a:solidFill>
              <a:srgbClr val="00FF00"/>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20508" name="Rectangle 28"/>
          <p:cNvSpPr>
            <a:spLocks/>
          </p:cNvSpPr>
          <p:nvPr/>
        </p:nvSpPr>
        <p:spPr bwMode="auto">
          <a:xfrm>
            <a:off x="2744763" y="5731252"/>
            <a:ext cx="2429902" cy="369332"/>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00FF00"/>
                </a:solidFill>
                <a:effectLst>
                  <a:outerShdw blurRad="38100" dist="38100" dir="2700000" algn="tl">
                    <a:srgbClr val="DDDDDD"/>
                  </a:outerShdw>
                </a:effectLst>
                <a:ea typeface="Gill Sans" pitchFamily="-110" charset="0"/>
                <a:cs typeface="Gill Sans" pitchFamily="-110" charset="0"/>
              </a:rPr>
              <a:t>Supernova, good!</a:t>
            </a:r>
          </a:p>
        </p:txBody>
      </p:sp>
      <p:sp>
        <p:nvSpPr>
          <p:cNvPr id="20509" name="Rectangle 29"/>
          <p:cNvSpPr>
            <a:spLocks/>
          </p:cNvSpPr>
          <p:nvPr/>
        </p:nvSpPr>
        <p:spPr bwMode="auto">
          <a:xfrm>
            <a:off x="3245942" y="6223620"/>
            <a:ext cx="3635404" cy="384721"/>
          </a:xfrm>
          <a:prstGeom prst="rect">
            <a:avLst/>
          </a:prstGeom>
          <a:noFill/>
          <a:ln w="12700" cap="flat">
            <a:noFill/>
            <a:miter lim="800000"/>
            <a:headEnd type="none" w="med" len="med"/>
            <a:tailEnd type="none" w="med" len="med"/>
          </a:ln>
          <a:effectLst>
            <a:outerShdw blurRad="38100" dist="12699" dir="5400000" algn="ctr" rotWithShape="0">
              <a:schemeClr val="bg2">
                <a:alpha val="50000"/>
              </a:schemeClr>
            </a:outerShdw>
          </a:effectLst>
        </p:spPr>
        <p:txBody>
          <a:bodyPr wrap="none" lIns="0" tIns="0" rIns="0" bIns="0" anchor="ctr">
            <a:prstTxWarp prst="textNoShape">
              <a:avLst/>
            </a:prstTxWarp>
            <a:spAutoFit/>
          </a:bodyPr>
          <a:lstStyle/>
          <a:p>
            <a:r>
              <a:rPr lang="en-US" sz="2500" dirty="0">
                <a:solidFill>
                  <a:srgbClr val="FF0000"/>
                </a:solidFill>
                <a:effectLst>
                  <a:outerShdw blurRad="38100" dist="38100" dir="2700000" algn="tl">
                    <a:srgbClr val="DDDDDD"/>
                  </a:outerShdw>
                </a:effectLst>
                <a:ea typeface="Gill Sans" pitchFamily="-110" charset="0"/>
                <a:cs typeface="Gill Sans" pitchFamily="-110" charset="0"/>
              </a:rPr>
              <a:t>Subtraction artifacts, bad!</a:t>
            </a:r>
          </a:p>
        </p:txBody>
      </p:sp>
      <p:sp>
        <p:nvSpPr>
          <p:cNvPr id="20510" name="Line 30"/>
          <p:cNvSpPr>
            <a:spLocks noChangeShapeType="1"/>
          </p:cNvSpPr>
          <p:nvPr/>
        </p:nvSpPr>
        <p:spPr bwMode="auto">
          <a:xfrm flipH="1">
            <a:off x="6688336" y="6036469"/>
            <a:ext cx="803672" cy="375047"/>
          </a:xfrm>
          <a:prstGeom prst="line">
            <a:avLst/>
          </a:prstGeom>
          <a:noFill/>
          <a:ln w="762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grpSp>
        <p:nvGrpSpPr>
          <p:cNvPr id="5" name="Group 34"/>
          <p:cNvGrpSpPr>
            <a:grpSpLocks/>
          </p:cNvGrpSpPr>
          <p:nvPr/>
        </p:nvGrpSpPr>
        <p:grpSpPr bwMode="auto">
          <a:xfrm>
            <a:off x="2777133" y="1866305"/>
            <a:ext cx="3907855" cy="2348508"/>
            <a:chOff x="0" y="0"/>
            <a:chExt cx="3500" cy="2104"/>
          </a:xfrm>
        </p:grpSpPr>
        <p:pic>
          <p:nvPicPr>
            <p:cNvPr id="20512" name="Picture 32"/>
            <p:cNvPicPr>
              <a:picLocks noChangeAspect="1" noChangeArrowheads="1"/>
            </p:cNvPicPr>
            <p:nvPr/>
          </p:nvPicPr>
          <p:blipFill>
            <a:blip r:embed="rId9"/>
            <a:srcRect/>
            <a:stretch>
              <a:fillRect/>
            </a:stretch>
          </p:blipFill>
          <p:spPr bwMode="auto">
            <a:xfrm>
              <a:off x="0" y="0"/>
              <a:ext cx="3500" cy="2104"/>
            </a:xfrm>
            <a:prstGeom prst="rect">
              <a:avLst/>
            </a:prstGeom>
            <a:noFill/>
            <a:ln w="9525" cap="flat">
              <a:noFill/>
              <a:round/>
              <a:headEnd/>
              <a:tailEnd/>
            </a:ln>
          </p:spPr>
        </p:pic>
        <p:sp>
          <p:nvSpPr>
            <p:cNvPr id="20513" name="Rectangle 33"/>
            <p:cNvSpPr>
              <a:spLocks/>
            </p:cNvSpPr>
            <p:nvPr/>
          </p:nvSpPr>
          <p:spPr bwMode="auto">
            <a:xfrm>
              <a:off x="1741" y="594"/>
              <a:ext cx="488" cy="152"/>
            </a:xfrm>
            <a:prstGeom prst="rect">
              <a:avLst/>
            </a:prstGeom>
            <a:solidFill>
              <a:srgbClr val="FFFFFF"/>
            </a:solidFill>
            <a:ln w="12700" cap="flat">
              <a:noFill/>
              <a:miter lim="800000"/>
              <a:headEnd type="none" w="med" len="med"/>
              <a:tailEnd type="none" w="med" len="med"/>
            </a:ln>
          </p:spPr>
          <p:txBody>
            <a:bodyPr lIns="0" tIns="0" rIns="57799" bIns="0">
              <a:prstTxWarp prst="textNoShape">
                <a:avLst/>
              </a:prstTxWarp>
            </a:bodyPr>
            <a:lstStyle/>
            <a:p>
              <a:pPr marL="40182"/>
              <a:r>
                <a:rPr lang="en-US" sz="700" dirty="0">
                  <a:latin typeface="Lucida Grande" pitchFamily="-110" charset="0"/>
                  <a:ea typeface="Lucida Grande" pitchFamily="-110" charset="0"/>
                  <a:cs typeface="Lucida Grande" pitchFamily="-110" charset="0"/>
                  <a:sym typeface="Lucida Grande" pitchFamily="-110" charset="0"/>
                </a:rPr>
                <a:t>Rapid</a:t>
              </a:r>
            </a:p>
          </p:txBody>
        </p:sp>
      </p:grpSp>
      <p:sp>
        <p:nvSpPr>
          <p:cNvPr id="20515" name="Rectangle 35"/>
          <p:cNvSpPr>
            <a:spLocks/>
          </p:cNvSpPr>
          <p:nvPr/>
        </p:nvSpPr>
        <p:spPr bwMode="auto">
          <a:xfrm>
            <a:off x="2607469" y="4496098"/>
            <a:ext cx="4250531" cy="1178719"/>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500" dirty="0">
                <a:ea typeface="Gill Sans" pitchFamily="-110" charset="0"/>
                <a:cs typeface="Gill Sans" pitchFamily="-110" charset="0"/>
              </a:rPr>
              <a:t>Time from exposure to candidates in the subtraction database: </a:t>
            </a:r>
            <a:r>
              <a:rPr lang="en-US" sz="2500" b="1" dirty="0">
                <a:solidFill>
                  <a:srgbClr val="8000FF"/>
                </a:solidFill>
                <a:ea typeface="Gill Sans" pitchFamily="-110" charset="0"/>
                <a:cs typeface="Gill Sans" pitchFamily="-110" charset="0"/>
              </a:rPr>
              <a:t>20 - 40 minutes</a:t>
            </a:r>
          </a:p>
        </p:txBody>
      </p:sp>
      <p:sp>
        <p:nvSpPr>
          <p:cNvPr id="32" name="Footer Placeholder 31"/>
          <p:cNvSpPr>
            <a:spLocks noGrp="1"/>
          </p:cNvSpPr>
          <p:nvPr>
            <p:ph type="ftr" sz="quarter" idx="11"/>
          </p:nvPr>
        </p:nvSpPr>
        <p:spPr/>
        <p:txBody>
          <a:bodyPr/>
          <a:lstStyle/>
          <a:p>
            <a:pPr>
              <a:defRPr/>
            </a:pPr>
            <a:r>
              <a:rPr lang="en-US" smtClean="0"/>
              <a:t>41</a:t>
            </a:r>
            <a:endParaRPr lang="en-US"/>
          </a:p>
        </p:txBody>
      </p:sp>
      <p:sp>
        <p:nvSpPr>
          <p:cNvPr id="33" name="Slide Number Placeholder 32"/>
          <p:cNvSpPr>
            <a:spLocks noGrp="1"/>
          </p:cNvSpPr>
          <p:nvPr>
            <p:ph type="sldNum" sz="quarter" idx="12"/>
          </p:nvPr>
        </p:nvSpPr>
        <p:spPr/>
        <p:txBody>
          <a:bodyPr/>
          <a:lstStyle/>
          <a:p>
            <a:fld id="{FB3FFE1D-1EE9-E842-8B17-D1D437E7A5E3}" type="slidenum">
              <a:rPr lang="en-US" smtClean="0"/>
              <a:pPr/>
              <a:t>17</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9" name="Text Box 1026"/>
          <p:cNvSpPr txBox="1">
            <a:spLocks noChangeArrowheads="1"/>
          </p:cNvSpPr>
          <p:nvPr/>
        </p:nvSpPr>
        <p:spPr bwMode="auto">
          <a:xfrm>
            <a:off x="176213" y="192088"/>
            <a:ext cx="8739187" cy="762000"/>
          </a:xfrm>
          <a:prstGeom prst="rect">
            <a:avLst/>
          </a:prstGeom>
          <a:noFill/>
          <a:ln w="9525">
            <a:noFill/>
            <a:round/>
            <a:headEnd/>
            <a:tailEnd/>
          </a:ln>
        </p:spPr>
        <p:txBody>
          <a:bodyPr wrap="none" lIns="90000" tIns="46800" rIns="90000" bIns="46800">
            <a:prstTxWarp prst="textNoShape">
              <a:avLst/>
            </a:prstTxWarp>
            <a:spAutoFit/>
          </a:bodyPr>
          <a:lstStyle/>
          <a:p>
            <a:pPr>
              <a:buClr>
                <a:srgbClr val="66FF33"/>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66FF33"/>
                </a:solidFill>
                <a:latin typeface="Comic Sans MS" pitchFamily="-110" charset="0"/>
              </a:rPr>
              <a:t>IPAC images &amp; catalogue pipeline</a:t>
            </a:r>
          </a:p>
        </p:txBody>
      </p:sp>
      <p:sp>
        <p:nvSpPr>
          <p:cNvPr id="60420" name="Text Box 1027"/>
          <p:cNvSpPr txBox="1">
            <a:spLocks noChangeArrowheads="1"/>
          </p:cNvSpPr>
          <p:nvPr/>
        </p:nvSpPr>
        <p:spPr bwMode="auto">
          <a:xfrm>
            <a:off x="3427413" y="1052513"/>
            <a:ext cx="2098675" cy="366712"/>
          </a:xfrm>
          <a:prstGeom prst="rect">
            <a:avLst/>
          </a:prstGeom>
          <a:noFill/>
          <a:ln w="9525">
            <a:noFill/>
            <a:round/>
            <a:headEnd/>
            <a:tailEnd/>
          </a:ln>
        </p:spPr>
        <p:txBody>
          <a:bodyPr wrap="none" lIns="90000" tIns="46800" rIns="90000" bIns="46800">
            <a:prstTxWarp prst="textNoShape">
              <a:avLst/>
            </a:prstTxWarp>
            <a:spAutoFit/>
          </a:bodyPr>
          <a:lstStyle/>
          <a:p>
            <a:pPr algn="ct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solidFill>
                  <a:srgbClr val="FF0066"/>
                </a:solidFill>
                <a:latin typeface="Comic Sans MS" pitchFamily="-110" charset="0"/>
              </a:rPr>
              <a:t>Lead by J. </a:t>
            </a:r>
            <a:r>
              <a:rPr lang="en-GB" dirty="0" err="1">
                <a:solidFill>
                  <a:srgbClr val="FF0066"/>
                </a:solidFill>
                <a:latin typeface="Comic Sans MS" pitchFamily="-110" charset="0"/>
              </a:rPr>
              <a:t>Surace</a:t>
            </a:r>
            <a:endParaRPr lang="en-GB" dirty="0">
              <a:solidFill>
                <a:srgbClr val="FF0066"/>
              </a:solidFill>
              <a:latin typeface="Comic Sans MS" pitchFamily="-110" charset="0"/>
            </a:endParaRPr>
          </a:p>
        </p:txBody>
      </p:sp>
      <p:sp>
        <p:nvSpPr>
          <p:cNvPr id="60421" name="Text Box 1028"/>
          <p:cNvSpPr txBox="1">
            <a:spLocks noChangeArrowheads="1"/>
          </p:cNvSpPr>
          <p:nvPr/>
        </p:nvSpPr>
        <p:spPr bwMode="auto">
          <a:xfrm>
            <a:off x="593725" y="2262188"/>
            <a:ext cx="2671763" cy="525462"/>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chemeClr val="accent2"/>
                </a:solidFill>
                <a:latin typeface="Comic Sans MS" pitchFamily="-110" charset="0"/>
              </a:rPr>
              <a:t>Data products:</a:t>
            </a:r>
          </a:p>
        </p:txBody>
      </p:sp>
      <p:sp>
        <p:nvSpPr>
          <p:cNvPr id="368645" name="AutoShape 1029"/>
          <p:cNvSpPr>
            <a:spLocks noChangeArrowheads="1"/>
          </p:cNvSpPr>
          <p:nvPr/>
        </p:nvSpPr>
        <p:spPr bwMode="auto">
          <a:xfrm>
            <a:off x="250825" y="2360613"/>
            <a:ext cx="304800" cy="304800"/>
          </a:xfrm>
          <a:prstGeom prst="star5">
            <a:avLst/>
          </a:prstGeom>
          <a:solidFill>
            <a:srgbClr val="FF0000"/>
          </a:solidFill>
          <a:ln w="9360">
            <a:solidFill>
              <a:srgbClr val="000000"/>
            </a:solidFill>
            <a:miter lim="800000"/>
            <a:headEnd/>
            <a:tailEnd/>
          </a:ln>
          <a:effectLst/>
        </p:spPr>
        <p:txBody>
          <a:bodyPr wrap="none" anchor="ctr">
            <a:prstTxWarp prst="textNoShape">
              <a:avLst/>
            </a:prstTxWarp>
          </a:bodyPr>
          <a:lstStyle/>
          <a:p>
            <a:pPr>
              <a:buFont typeface="Arial" pitchFamily="-111" charset="0"/>
              <a:buNone/>
              <a:defRPr/>
            </a:pPr>
            <a:endParaRPr lang="en-US">
              <a:latin typeface="Arial" pitchFamily="-111" charset="0"/>
              <a:ea typeface="Arial" pitchFamily="-111" charset="0"/>
              <a:cs typeface="Arial" pitchFamily="-111" charset="0"/>
            </a:endParaRPr>
          </a:p>
        </p:txBody>
      </p:sp>
      <p:sp>
        <p:nvSpPr>
          <p:cNvPr id="60423" name="Text Box 1030"/>
          <p:cNvSpPr txBox="1">
            <a:spLocks noChangeArrowheads="1"/>
          </p:cNvSpPr>
          <p:nvPr/>
        </p:nvSpPr>
        <p:spPr bwMode="auto">
          <a:xfrm>
            <a:off x="1992313" y="3054350"/>
            <a:ext cx="2800350" cy="51911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0066"/>
                </a:solidFill>
                <a:latin typeface="Comic Sans MS" pitchFamily="-110" charset="0"/>
              </a:rPr>
              <a:t>Reduced images</a:t>
            </a:r>
          </a:p>
        </p:txBody>
      </p:sp>
      <p:sp>
        <p:nvSpPr>
          <p:cNvPr id="60424" name="Text Box 1031"/>
          <p:cNvSpPr txBox="1">
            <a:spLocks noChangeArrowheads="1"/>
          </p:cNvSpPr>
          <p:nvPr/>
        </p:nvSpPr>
        <p:spPr bwMode="auto">
          <a:xfrm>
            <a:off x="1979613" y="4349750"/>
            <a:ext cx="1779587" cy="51911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0066"/>
                </a:solidFill>
                <a:latin typeface="Comic Sans MS" pitchFamily="-110" charset="0"/>
              </a:rPr>
              <a:t>Catalogue</a:t>
            </a:r>
          </a:p>
        </p:txBody>
      </p:sp>
      <p:sp>
        <p:nvSpPr>
          <p:cNvPr id="60425" name="Text Box 1032"/>
          <p:cNvSpPr txBox="1">
            <a:spLocks noChangeArrowheads="1"/>
          </p:cNvSpPr>
          <p:nvPr/>
        </p:nvSpPr>
        <p:spPr bwMode="auto">
          <a:xfrm>
            <a:off x="2692400" y="3702050"/>
            <a:ext cx="2982913" cy="525463"/>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chemeClr val="accent2"/>
                </a:solidFill>
                <a:latin typeface="Comic Sans MS" pitchFamily="-110" charset="0"/>
              </a:rPr>
              <a:t>~100TB per year</a:t>
            </a:r>
          </a:p>
        </p:txBody>
      </p:sp>
      <p:sp>
        <p:nvSpPr>
          <p:cNvPr id="60426" name="Text Box 1033"/>
          <p:cNvSpPr txBox="1">
            <a:spLocks noChangeArrowheads="1"/>
          </p:cNvSpPr>
          <p:nvPr/>
        </p:nvSpPr>
        <p:spPr bwMode="auto">
          <a:xfrm>
            <a:off x="2590800" y="5029200"/>
            <a:ext cx="5393220" cy="525401"/>
          </a:xfrm>
          <a:prstGeom prst="rect">
            <a:avLst/>
          </a:prstGeom>
          <a:noFill/>
          <a:ln w="9525">
            <a:noFill/>
            <a:round/>
            <a:headEnd/>
            <a:tailEnd/>
          </a:ln>
        </p:spPr>
        <p:txBody>
          <a:bodyPr wrap="none" lIns="90000" tIns="46800" rIns="90000" bIns="46800">
            <a:prstTxWarp prst="textNoShape">
              <a:avLst/>
            </a:prstTxWarp>
            <a:spAutoFit/>
          </a:bodyPr>
          <a:lstStyle/>
          <a:p>
            <a:pPr>
              <a:buClr>
                <a:srgbClr val="FFFF00"/>
              </a:buClr>
              <a:buFont typeface="Comic Sans MS"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chemeClr val="accent2"/>
                </a:solidFill>
                <a:latin typeface="Comic Sans MS" pitchFamily="-110" charset="0"/>
              </a:rPr>
              <a:t>~10</a:t>
            </a:r>
            <a:r>
              <a:rPr lang="en-GB" sz="2800" baseline="30000" dirty="0">
                <a:solidFill>
                  <a:schemeClr val="accent2"/>
                </a:solidFill>
                <a:latin typeface="Comic Sans MS" pitchFamily="-110" charset="0"/>
              </a:rPr>
              <a:t>12</a:t>
            </a:r>
            <a:r>
              <a:rPr lang="en-GB" sz="2800" dirty="0">
                <a:solidFill>
                  <a:schemeClr val="accent2"/>
                </a:solidFill>
                <a:latin typeface="Comic Sans MS" pitchFamily="-110" charset="0"/>
              </a:rPr>
              <a:t> sources per year (10 </a:t>
            </a:r>
            <a:r>
              <a:rPr lang="en-GB" sz="2800" dirty="0" smtClean="0">
                <a:solidFill>
                  <a:schemeClr val="accent2"/>
                </a:solidFill>
                <a:latin typeface="Comic Sans MS" pitchFamily="-110" charset="0"/>
              </a:rPr>
              <a:t>TB)</a:t>
            </a:r>
            <a:endParaRPr lang="en-GB" sz="2800" dirty="0">
              <a:solidFill>
                <a:srgbClr val="FF0000"/>
              </a:solidFill>
              <a:latin typeface="Comic Sans MS" pitchFamily="-110" charset="0"/>
            </a:endParaRPr>
          </a:p>
        </p:txBody>
      </p:sp>
      <p:sp>
        <p:nvSpPr>
          <p:cNvPr id="11" name="Footer Placeholder 10"/>
          <p:cNvSpPr>
            <a:spLocks noGrp="1"/>
          </p:cNvSpPr>
          <p:nvPr>
            <p:ph type="ftr" sz="quarter" idx="11"/>
          </p:nvPr>
        </p:nvSpPr>
        <p:spPr/>
        <p:txBody>
          <a:bodyPr/>
          <a:lstStyle/>
          <a:p>
            <a:pPr>
              <a:defRPr/>
            </a:pPr>
            <a:r>
              <a:rPr lang="en-US" smtClean="0"/>
              <a:t>41</a:t>
            </a:r>
            <a:endParaRPr lang="en-US"/>
          </a:p>
        </p:txBody>
      </p:sp>
      <p:sp>
        <p:nvSpPr>
          <p:cNvPr id="12" name="Slide Number Placeholder 11"/>
          <p:cNvSpPr>
            <a:spLocks noGrp="1"/>
          </p:cNvSpPr>
          <p:nvPr>
            <p:ph type="sldNum" sz="quarter" idx="12"/>
          </p:nvPr>
        </p:nvSpPr>
        <p:spPr/>
        <p:txBody>
          <a:bodyPr/>
          <a:lstStyle/>
          <a:p>
            <a:fld id="{FB3FFE1D-1EE9-E842-8B17-D1D437E7A5E3}" type="slidenum">
              <a:rPr lang="en-US" smtClean="0"/>
              <a:pPr/>
              <a:t>18</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Bumps, Burps &amp; Booms in the Skies</a:t>
            </a:r>
            <a:endParaRPr lang="en-US" dirty="0"/>
          </a:p>
        </p:txBody>
      </p:sp>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1</a:t>
            </a:fld>
            <a:endParaRPr lang="en-US"/>
          </a:p>
        </p:txBody>
      </p:sp>
      <p:pic>
        <p:nvPicPr>
          <p:cNvPr id="6" name="Picture 5"/>
          <p:cNvPicPr>
            <a:picLocks noChangeAspect="1"/>
          </p:cNvPicPr>
          <p:nvPr/>
        </p:nvPicPr>
        <p:blipFill>
          <a:blip r:embed="rId3"/>
          <a:stretch>
            <a:fillRect/>
          </a:stretch>
        </p:blipFill>
        <p:spPr>
          <a:xfrm>
            <a:off x="898472" y="1504055"/>
            <a:ext cx="7345416" cy="4892040"/>
          </a:xfrm>
          <a:prstGeom prst="rect">
            <a:avLst/>
          </a:prstGeom>
        </p:spPr>
      </p:pic>
      <p:sp>
        <p:nvSpPr>
          <p:cNvPr id="7" name="TextBox 6"/>
          <p:cNvSpPr txBox="1"/>
          <p:nvPr/>
        </p:nvSpPr>
        <p:spPr>
          <a:xfrm>
            <a:off x="68317" y="6485907"/>
            <a:ext cx="2108983" cy="369332"/>
          </a:xfrm>
          <a:prstGeom prst="rect">
            <a:avLst/>
          </a:prstGeom>
          <a:noFill/>
        </p:spPr>
        <p:txBody>
          <a:bodyPr wrap="none" rtlCol="0">
            <a:spAutoFit/>
          </a:bodyPr>
          <a:lstStyle/>
          <a:p>
            <a:r>
              <a:rPr lang="en-US" dirty="0" smtClean="0"/>
              <a:t>Source: APOD, NASA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Footer Placeholder 7"/>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41</a:t>
            </a:r>
            <a:endParaRPr lang="en-US" smtClean="0">
              <a:latin typeface="Arial" charset="0"/>
              <a:ea typeface="Arial" charset="0"/>
              <a:cs typeface="Arial" charset="0"/>
            </a:endParaRPr>
          </a:p>
        </p:txBody>
      </p:sp>
      <p:sp>
        <p:nvSpPr>
          <p:cNvPr id="59396" name="Text Box 2"/>
          <p:cNvSpPr txBox="1">
            <a:spLocks noChangeArrowheads="1"/>
          </p:cNvSpPr>
          <p:nvPr/>
        </p:nvSpPr>
        <p:spPr bwMode="auto">
          <a:xfrm>
            <a:off x="2339975" y="115888"/>
            <a:ext cx="4894263" cy="762000"/>
          </a:xfrm>
          <a:prstGeom prst="rect">
            <a:avLst/>
          </a:prstGeom>
          <a:noFill/>
          <a:ln w="9525">
            <a:noFill/>
            <a:round/>
            <a:headEnd/>
            <a:tailEnd/>
          </a:ln>
        </p:spPr>
        <p:txBody>
          <a:bodyPr wrap="none" lIns="90000" tIns="46800" rIns="90000" bIns="46800">
            <a:prstTxWarp prst="textNoShape">
              <a:avLst/>
            </a:prstTxWarp>
            <a:spAutoFit/>
          </a:bodyPr>
          <a:lstStyle/>
          <a:p>
            <a:pPr>
              <a:lnSpc>
                <a:spcPct val="100000"/>
              </a:lnSpc>
              <a:buClr>
                <a:srgbClr val="66FF33"/>
              </a:buClr>
              <a:buFont typeface="Comic Sans M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66FF33"/>
                </a:solidFill>
                <a:latin typeface="Comic Sans MS" charset="0"/>
              </a:rPr>
              <a:t>PTF haul (to date)</a:t>
            </a:r>
          </a:p>
        </p:txBody>
      </p:sp>
      <p:pic>
        <p:nvPicPr>
          <p:cNvPr id="9" name="Content Placeholder 8" descr="ptfpie.png"/>
          <p:cNvPicPr>
            <a:picLocks noGrp="1" noChangeAspect="1"/>
          </p:cNvPicPr>
          <p:nvPr>
            <p:ph idx="1"/>
          </p:nvPr>
        </p:nvPicPr>
        <p:blipFill>
          <a:blip r:embed="rId3"/>
          <a:srcRect l="-9255" r="-9255"/>
          <a:stretch>
            <a:fillRect/>
          </a:stretch>
        </p:blipFill>
        <p:spPr/>
      </p:pic>
      <p:sp>
        <p:nvSpPr>
          <p:cNvPr id="6" name="Slide Number Placeholder 5"/>
          <p:cNvSpPr>
            <a:spLocks noGrp="1"/>
          </p:cNvSpPr>
          <p:nvPr>
            <p:ph type="sldNum" sz="quarter" idx="12"/>
          </p:nvPr>
        </p:nvSpPr>
        <p:spPr/>
        <p:txBody>
          <a:bodyPr/>
          <a:lstStyle/>
          <a:p>
            <a:fld id="{FB3FFE1D-1EE9-E842-8B17-D1D437E7A5E3}" type="slidenum">
              <a:rPr lang="en-US" smtClean="0"/>
              <a:pPr/>
              <a:t>19</a:t>
            </a:fld>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9" name="Footer Placeholder 8"/>
          <p:cNvSpPr>
            <a:spLocks noGrp="1"/>
          </p:cNvSpPr>
          <p:nvPr>
            <p:ph type="ftr" sz="quarter" idx="11"/>
          </p:nvPr>
        </p:nvSpPr>
        <p:spPr>
          <a:xfrm>
            <a:off x="415436" y="6356350"/>
            <a:ext cx="6007100" cy="365125"/>
          </a:xfrm>
        </p:spPr>
        <p:txBody>
          <a:bodyPr/>
          <a:lstStyle/>
          <a:p>
            <a:r>
              <a:rPr lang="en-US" smtClean="0"/>
              <a:t>41</a:t>
            </a:r>
            <a:endParaRPr lang="en-US" dirty="0"/>
          </a:p>
        </p:txBody>
      </p:sp>
      <p:sp>
        <p:nvSpPr>
          <p:cNvPr id="2" name="TextBox 1"/>
          <p:cNvSpPr txBox="1"/>
          <p:nvPr/>
        </p:nvSpPr>
        <p:spPr>
          <a:xfrm>
            <a:off x="8760896" y="4516890"/>
            <a:ext cx="461665" cy="2321534"/>
          </a:xfrm>
          <a:prstGeom prst="rect">
            <a:avLst/>
          </a:prstGeom>
          <a:noFill/>
        </p:spPr>
        <p:txBody>
          <a:bodyPr vert="vert270" wrap="none" rtlCol="0">
            <a:spAutoFit/>
          </a:bodyPr>
          <a:lstStyle/>
          <a:p>
            <a:r>
              <a:rPr lang="en-US" dirty="0" smtClean="0"/>
              <a:t>Kasliwal 2011 (</a:t>
            </a:r>
            <a:r>
              <a:rPr lang="en-US" dirty="0" err="1" smtClean="0"/>
              <a:t>PhDT</a:t>
            </a:r>
            <a:r>
              <a:rPr lang="en-US" dirty="0" smtClean="0"/>
              <a:t>)</a:t>
            </a:r>
            <a:endParaRPr lang="en-US" dirty="0"/>
          </a:p>
        </p:txBody>
      </p:sp>
      <p:sp>
        <p:nvSpPr>
          <p:cNvPr id="3" name="Slide Number Placeholder 2"/>
          <p:cNvSpPr>
            <a:spLocks noGrp="1"/>
          </p:cNvSpPr>
          <p:nvPr>
            <p:ph type="sldNum" sz="quarter" idx="12"/>
          </p:nvPr>
        </p:nvSpPr>
        <p:spPr/>
        <p:txBody>
          <a:bodyPr/>
          <a:lstStyle/>
          <a:p>
            <a:fld id="{30BB6797-A694-8945-BC03-1F825BF0CB56}" type="slidenum">
              <a:rPr lang="en-US" smtClean="0"/>
              <a:pPr/>
              <a:t>20</a:t>
            </a:fld>
            <a:endParaRPr lang="en-US" dirty="0"/>
          </a:p>
        </p:txBody>
      </p:sp>
      <p:pic>
        <p:nvPicPr>
          <p:cNvPr id="5" name="Content Placeholder 4" descr="taumv.eps"/>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8" b="-281"/>
          <a:stretch/>
        </p:blipFill>
        <p:spPr>
          <a:xfrm>
            <a:off x="440490" y="-19245"/>
            <a:ext cx="8400826" cy="6877245"/>
          </a:xfrm>
          <a:ln w="28575" cmpd="sng">
            <a:solidFill>
              <a:schemeClr val="tx1"/>
            </a:solidFill>
          </a:ln>
        </p:spPr>
      </p:pic>
      <p:sp>
        <p:nvSpPr>
          <p:cNvPr id="6" name="Oval 5"/>
          <p:cNvSpPr/>
          <p:nvPr/>
        </p:nvSpPr>
        <p:spPr>
          <a:xfrm>
            <a:off x="4155926" y="2501691"/>
            <a:ext cx="1635434" cy="904457"/>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91359" y="3406148"/>
            <a:ext cx="2579435" cy="2292489"/>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0619" y="1921830"/>
            <a:ext cx="1635434" cy="1216936"/>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414211" y="0"/>
            <a:ext cx="2498589" cy="1630948"/>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aumv_2004_bw.pd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3636" y="-3354"/>
            <a:ext cx="8314075" cy="68580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9732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5" grpId="0" animBg="1"/>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fontScale="90000"/>
          </a:bodyPr>
          <a:lstStyle/>
          <a:p>
            <a:pPr eaLnBrk="1" hangingPunct="1"/>
            <a:r>
              <a:rPr lang="en-US" dirty="0" smtClean="0"/>
              <a:t>Super-Luminous Supernovae (Hydrogen)</a:t>
            </a:r>
            <a:endParaRPr lang="en-US" dirty="0"/>
          </a:p>
        </p:txBody>
      </p:sp>
      <p:sp>
        <p:nvSpPr>
          <p:cNvPr id="15" name="Slide Number Placeholder 3"/>
          <p:cNvSpPr>
            <a:spLocks noGrp="1"/>
          </p:cNvSpPr>
          <p:nvPr>
            <p:ph type="sldNum" sz="quarter" idx="12"/>
          </p:nvPr>
        </p:nvSpPr>
        <p:spPr>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rgbClr val="000000"/>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Lst>
        </p:spPr>
        <p:txBody>
          <a:bodyPr/>
          <a:lstStyle/>
          <a:p>
            <a:fld id="{467723D2-8E70-124E-B6C5-BA86D713FEA5}" type="slidenum">
              <a:rPr lang="en-US"/>
              <a:pPr/>
              <a:t>21</a:t>
            </a:fld>
            <a:endParaRPr lang="en-US"/>
          </a:p>
        </p:txBody>
      </p:sp>
      <p:pic>
        <p:nvPicPr>
          <p:cNvPr id="33795" name="Picture 3"/>
          <p:cNvPicPr>
            <a:picLocks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286756" y="2007229"/>
            <a:ext cx="5011533" cy="3591148"/>
          </a:xfrm>
          <a:prstGeom prst="rect">
            <a:avLst/>
          </a:prstGeom>
          <a:noFill/>
          <a:ln>
            <a:noFill/>
          </a:ln>
          <a:effectLst>
            <a:outerShdw blurRad="63500" dist="38099" dir="2700000" algn="ctr" rotWithShape="0">
              <a:srgbClr val="808080">
                <a:alpha val="74997"/>
              </a:srgbClr>
            </a:outerShdw>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cap="flat">
                <a:solidFill>
                  <a:srgbClr val="000000"/>
                </a:solidFill>
                <a:miter lim="800000"/>
                <a:headEnd/>
                <a:tailEnd/>
              </a14:hiddenLine>
            </a:ext>
          </a:extLst>
        </p:spPr>
      </p:pic>
      <p:pic>
        <p:nvPicPr>
          <p:cNvPr id="33797" name="Picture 5"/>
          <p:cNvPicPr>
            <a:picLocks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r="http://schemas.openxmlformats.org/officeDocument/2006/relationships" xmlns:a="http://schemas.openxmlformats.org/drawingml/2006/main" xmlns:p="http://schemas.openxmlformats.org/presentationml/2006/main" xmlns="" val="0"/>
              </a:ext>
            </a:extLst>
          </a:blip>
          <a:srcRect/>
          <a:stretch>
            <a:fillRect/>
          </a:stretch>
        </p:blipFill>
        <p:spPr bwMode="auto">
          <a:xfrm>
            <a:off x="4257973" y="2022029"/>
            <a:ext cx="5027414" cy="3510484"/>
          </a:xfrm>
          <a:prstGeom prst="rect">
            <a:avLst/>
          </a:prstGeom>
          <a:noFill/>
          <a:ln>
            <a:noFill/>
          </a:ln>
          <a:effectLst>
            <a:outerShdw blurRad="63500" dist="38099" dir="2700000" algn="ctr" rotWithShape="0">
              <a:srgbClr val="69676D">
                <a:alpha val="69998"/>
              </a:srgbClr>
            </a:outerShdw>
          </a:effectLst>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9525" cap="flat">
                <a:solidFill>
                  <a:srgbClr val="000000"/>
                </a:solidFill>
                <a:miter lim="800000"/>
                <a:headEnd/>
                <a:tailEnd/>
              </a14:hiddenLine>
            </a:ext>
          </a:extLst>
        </p:spPr>
      </p:pic>
      <p:sp>
        <p:nvSpPr>
          <p:cNvPr id="7" name="Footer Placeholder 6"/>
          <p:cNvSpPr>
            <a:spLocks noGrp="1"/>
          </p:cNvSpPr>
          <p:nvPr>
            <p:ph type="ftr" sz="quarter" idx="11"/>
          </p:nvPr>
        </p:nvSpPr>
        <p:spPr/>
        <p:txBody>
          <a:bodyPr/>
          <a:lstStyle/>
          <a:p>
            <a:r>
              <a:rPr lang="en-US" smtClean="0"/>
              <a:t>41</a:t>
            </a:r>
            <a:endParaRPr lang="en-US"/>
          </a:p>
        </p:txBody>
      </p:sp>
      <p:sp>
        <p:nvSpPr>
          <p:cNvPr id="8" name="TextBox 7"/>
          <p:cNvSpPr txBox="1"/>
          <p:nvPr/>
        </p:nvSpPr>
        <p:spPr>
          <a:xfrm>
            <a:off x="109324" y="6294750"/>
            <a:ext cx="1160181" cy="369332"/>
          </a:xfrm>
          <a:prstGeom prst="rect">
            <a:avLst/>
          </a:prstGeom>
          <a:noFill/>
        </p:spPr>
        <p:txBody>
          <a:bodyPr wrap="none" rtlCol="0">
            <a:spAutoFit/>
          </a:bodyPr>
          <a:lstStyle/>
          <a:p>
            <a:r>
              <a:rPr lang="en-US" dirty="0" smtClean="0"/>
              <a:t>R. </a:t>
            </a:r>
            <a:r>
              <a:rPr lang="en-US" dirty="0" err="1" smtClean="0"/>
              <a:t>Quimby</a:t>
            </a:r>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alphaModFix/>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3">
                    <a14:imgEffect>
                      <a14:brightnessContrast bright="-63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33333" b="47608"/>
          <a:stretch/>
        </p:blipFill>
        <p:spPr>
          <a:xfrm>
            <a:off x="0" y="-1"/>
            <a:ext cx="9144000" cy="6857999"/>
          </a:xfrm>
          <a:prstGeom prst="rect">
            <a:avLst/>
          </a:prstGeom>
        </p:spPr>
      </p:pic>
      <p:pic>
        <p:nvPicPr>
          <p:cNvPr id="4" name="Picture 3" descr="sample.jpg"/>
          <p:cNvPicPr>
            <a:picLocks noChangeAspect="1"/>
          </p:cNvPicPr>
          <p:nvPr/>
        </p:nvPicPr>
        <p:blipFill rotWithShape="1">
          <a:blip r:embed="rId4">
            <a:extLst>
              <a:ext uri="{BEBA8EAE-BF5A-486C-A8C5-ECC9F3942E4B}">
                <a14:imgProp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14:imgLayer r:embed="rId5">
                    <a14:imgEffect>
                      <a14:brightnessContrast bright="33000"/>
                    </a14:imgEffect>
                  </a14:imgLayer>
                </a14:imgProps>
              </a:ex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510" t="20000" r="14296" b="10"/>
          <a:stretch/>
        </p:blipFill>
        <p:spPr>
          <a:xfrm>
            <a:off x="-14492" y="2393422"/>
            <a:ext cx="4865942" cy="3503027"/>
          </a:xfrm>
          <a:prstGeom prst="rect">
            <a:avLst/>
          </a:prstGeom>
        </p:spPr>
      </p:pic>
      <p:pic>
        <p:nvPicPr>
          <p:cNvPr id="5" name="Picture 4" descr="namcvns.png"/>
          <p:cNvPicPr>
            <a:picLocks noChangeAspect="1"/>
          </p:cNvPicPr>
          <p:nvPr/>
        </p:nvPicPr>
        <p:blipFill rotWithShape="1">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611" t="6518" r="6053" b="2800"/>
          <a:stretch/>
        </p:blipFill>
        <p:spPr>
          <a:xfrm>
            <a:off x="4513590" y="2370332"/>
            <a:ext cx="4631765" cy="3526117"/>
          </a:xfrm>
          <a:prstGeom prst="rect">
            <a:avLst/>
          </a:prstGeom>
        </p:spPr>
      </p:pic>
      <p:sp>
        <p:nvSpPr>
          <p:cNvPr id="6" name="Title 5"/>
          <p:cNvSpPr>
            <a:spLocks noGrp="1"/>
          </p:cNvSpPr>
          <p:nvPr>
            <p:ph type="title"/>
          </p:nvPr>
        </p:nvSpPr>
        <p:spPr/>
        <p:txBody>
          <a:bodyPr>
            <a:normAutofit/>
          </a:bodyPr>
          <a:lstStyle/>
          <a:p>
            <a:r>
              <a:rPr lang="en-US" dirty="0" smtClean="0"/>
              <a:t>Double White Dwarfs (AM </a:t>
            </a:r>
            <a:r>
              <a:rPr lang="en-US" dirty="0" err="1" smtClean="0"/>
              <a:t>CVn</a:t>
            </a:r>
            <a:r>
              <a:rPr lang="en-US" dirty="0" smtClean="0"/>
              <a:t>)</a:t>
            </a:r>
            <a:endParaRPr lang="en-US" sz="2800" dirty="0"/>
          </a:p>
        </p:txBody>
      </p:sp>
      <p:sp>
        <p:nvSpPr>
          <p:cNvPr id="12" name="TextBox 11"/>
          <p:cNvSpPr txBox="1"/>
          <p:nvPr/>
        </p:nvSpPr>
        <p:spPr>
          <a:xfrm>
            <a:off x="7186704" y="2663725"/>
            <a:ext cx="717177" cy="369332"/>
          </a:xfrm>
          <a:prstGeom prst="rect">
            <a:avLst/>
          </a:prstGeom>
          <a:noFill/>
        </p:spPr>
        <p:txBody>
          <a:bodyPr wrap="square" rtlCol="0">
            <a:spAutoFit/>
          </a:bodyPr>
          <a:lstStyle/>
          <a:p>
            <a:r>
              <a:rPr lang="en-US" b="1" dirty="0" smtClean="0">
                <a:solidFill>
                  <a:schemeClr val="bg1"/>
                </a:solidFill>
              </a:rPr>
              <a:t>PTF</a:t>
            </a:r>
            <a:endParaRPr lang="en-US" b="1" dirty="0">
              <a:solidFill>
                <a:schemeClr val="bg1"/>
              </a:solidFill>
            </a:endParaRPr>
          </a:p>
        </p:txBody>
      </p:sp>
      <p:sp>
        <p:nvSpPr>
          <p:cNvPr id="13" name="TextBox 12"/>
          <p:cNvSpPr txBox="1"/>
          <p:nvPr/>
        </p:nvSpPr>
        <p:spPr>
          <a:xfrm>
            <a:off x="6723528" y="3348599"/>
            <a:ext cx="717177" cy="369332"/>
          </a:xfrm>
          <a:prstGeom prst="rect">
            <a:avLst/>
          </a:prstGeom>
          <a:noFill/>
        </p:spPr>
        <p:txBody>
          <a:bodyPr wrap="square" rtlCol="0">
            <a:spAutoFit/>
          </a:bodyPr>
          <a:lstStyle/>
          <a:p>
            <a:r>
              <a:rPr lang="en-US" b="1" dirty="0" smtClean="0">
                <a:solidFill>
                  <a:schemeClr val="bg1"/>
                </a:solidFill>
              </a:rPr>
              <a:t>SDSS</a:t>
            </a:r>
            <a:endParaRPr lang="en-US" b="1" dirty="0">
              <a:solidFill>
                <a:schemeClr val="bg1"/>
              </a:solidFill>
            </a:endParaRPr>
          </a:p>
        </p:txBody>
      </p:sp>
      <p:cxnSp>
        <p:nvCxnSpPr>
          <p:cNvPr id="15" name="Straight Arrow Connector 14"/>
          <p:cNvCxnSpPr/>
          <p:nvPr/>
        </p:nvCxnSpPr>
        <p:spPr>
          <a:xfrm>
            <a:off x="7306235" y="3618664"/>
            <a:ext cx="388471" cy="99267"/>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694706" y="2719294"/>
            <a:ext cx="582706" cy="139791"/>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Footer Placeholder 16"/>
          <p:cNvSpPr>
            <a:spLocks noGrp="1"/>
          </p:cNvSpPr>
          <p:nvPr>
            <p:ph type="ftr" sz="quarter" idx="11"/>
          </p:nvPr>
        </p:nvSpPr>
        <p:spPr/>
        <p:txBody>
          <a:bodyPr/>
          <a:lstStyle/>
          <a:p>
            <a:r>
              <a:rPr lang="en-US" smtClean="0"/>
              <a:t>41</a:t>
            </a:r>
            <a:endParaRPr lang="en-US"/>
          </a:p>
        </p:txBody>
      </p:sp>
      <p:sp>
        <p:nvSpPr>
          <p:cNvPr id="18" name="Slide Number Placeholder 17"/>
          <p:cNvSpPr>
            <a:spLocks noGrp="1"/>
          </p:cNvSpPr>
          <p:nvPr>
            <p:ph type="sldNum" sz="quarter" idx="12"/>
          </p:nvPr>
        </p:nvSpPr>
        <p:spPr/>
        <p:txBody>
          <a:bodyPr/>
          <a:lstStyle/>
          <a:p>
            <a:fld id="{909F42FC-8622-6E45-A5EC-44CB5BDDD556}" type="slidenum">
              <a:rPr lang="en-US" smtClean="0"/>
              <a:pPr/>
              <a:t>22</a:t>
            </a:fld>
            <a:endParaRPr lang="en-US"/>
          </a:p>
        </p:txBody>
      </p:sp>
      <p:sp>
        <p:nvSpPr>
          <p:cNvPr id="19" name="TextBox 18"/>
          <p:cNvSpPr txBox="1"/>
          <p:nvPr/>
        </p:nvSpPr>
        <p:spPr>
          <a:xfrm>
            <a:off x="784913" y="5052350"/>
            <a:ext cx="532042" cy="369332"/>
          </a:xfrm>
          <a:prstGeom prst="rect">
            <a:avLst/>
          </a:prstGeom>
          <a:noFill/>
        </p:spPr>
        <p:txBody>
          <a:bodyPr wrap="square" rtlCol="0">
            <a:spAutoFit/>
          </a:bodyPr>
          <a:lstStyle/>
          <a:p>
            <a:r>
              <a:rPr lang="en-US" dirty="0" smtClean="0"/>
              <a:t>WD</a:t>
            </a:r>
            <a:endParaRPr lang="en-US" dirty="0"/>
          </a:p>
        </p:txBody>
      </p:sp>
      <p:sp>
        <p:nvSpPr>
          <p:cNvPr id="20" name="Rectangle 19"/>
          <p:cNvSpPr/>
          <p:nvPr/>
        </p:nvSpPr>
        <p:spPr>
          <a:xfrm>
            <a:off x="2612759" y="4090944"/>
            <a:ext cx="532042" cy="369332"/>
          </a:xfrm>
          <a:prstGeom prst="rect">
            <a:avLst/>
          </a:prstGeom>
        </p:spPr>
        <p:txBody>
          <a:bodyPr wrap="square">
            <a:spAutoFit/>
          </a:bodyPr>
          <a:lstStyle/>
          <a:p>
            <a:r>
              <a:rPr lang="en-US" dirty="0" smtClean="0">
                <a:solidFill>
                  <a:schemeClr val="bg1"/>
                </a:solidFill>
              </a:rPr>
              <a:t>WD</a:t>
            </a:r>
            <a:endParaRPr lang="en-US" dirty="0">
              <a:solidFill>
                <a:schemeClr val="bg1"/>
              </a:solidFill>
            </a:endParaRPr>
          </a:p>
        </p:txBody>
      </p:sp>
      <p:sp>
        <p:nvSpPr>
          <p:cNvPr id="21" name="Rectangle 20"/>
          <p:cNvSpPr/>
          <p:nvPr/>
        </p:nvSpPr>
        <p:spPr>
          <a:xfrm>
            <a:off x="1390466" y="2514469"/>
            <a:ext cx="1122120" cy="369332"/>
          </a:xfrm>
          <a:prstGeom prst="rect">
            <a:avLst/>
          </a:prstGeom>
        </p:spPr>
        <p:txBody>
          <a:bodyPr wrap="square">
            <a:spAutoFit/>
          </a:bodyPr>
          <a:lstStyle/>
          <a:p>
            <a:r>
              <a:rPr lang="en-US" dirty="0" smtClean="0"/>
              <a:t>AM </a:t>
            </a:r>
            <a:r>
              <a:rPr lang="en-US" dirty="0" err="1" smtClean="0"/>
              <a:t>CVn</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42231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The Final Frontier</a:t>
            </a:r>
            <a:endParaRPr lang="en-US" dirty="0"/>
          </a:p>
        </p:txBody>
      </p:sp>
      <p:pic>
        <p:nvPicPr>
          <p:cNvPr id="6" name="116648main_CollidingWdwarves.mov">
            <a:hlinkClick r:id="" action="ppaction://media"/>
          </p:cNvPr>
          <p:cNvPicPr/>
          <p:nvPr>
            <p:ph idx="1"/>
            <a:videoFile r:link="rId1"/>
          </p:nvPr>
        </p:nvPicPr>
        <p:blipFill>
          <a:blip r:embed="rId3"/>
          <a:stretch>
            <a:fillRect/>
          </a:stretch>
        </p:blipFill>
        <p:spPr>
          <a:xfrm>
            <a:off x="900545" y="1365460"/>
            <a:ext cx="7382357" cy="4990889"/>
          </a:xfrm>
        </p:spPr>
      </p:pic>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23</a:t>
            </a:fld>
            <a:endParaRPr lang="en-US"/>
          </a:p>
        </p:txBody>
      </p:sp>
      <p:sp>
        <p:nvSpPr>
          <p:cNvPr id="7" name="TextBox 6"/>
          <p:cNvSpPr txBox="1"/>
          <p:nvPr/>
        </p:nvSpPr>
        <p:spPr>
          <a:xfrm>
            <a:off x="600364" y="6511642"/>
            <a:ext cx="2739715" cy="369332"/>
          </a:xfrm>
          <a:prstGeom prst="rect">
            <a:avLst/>
          </a:prstGeom>
          <a:noFill/>
        </p:spPr>
        <p:txBody>
          <a:bodyPr wrap="none" rtlCol="0">
            <a:spAutoFit/>
          </a:bodyPr>
          <a:lstStyle/>
          <a:p>
            <a:r>
              <a:rPr lang="en-US" dirty="0" smtClean="0"/>
              <a:t>Source: LISA Mission, NASA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Weird Outcomes: Carbon Stars, Calcium Ashes, Thermonuclear Explosions</a:t>
            </a:r>
            <a:endParaRPr lang="en-US" dirty="0"/>
          </a:p>
        </p:txBody>
      </p:sp>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24</a:t>
            </a:fld>
            <a:endParaRPr lang="en-US"/>
          </a:p>
        </p:txBody>
      </p:sp>
      <p:pic>
        <p:nvPicPr>
          <p:cNvPr id="8" name="Picture 7"/>
          <p:cNvPicPr>
            <a:picLocks noChangeAspect="1"/>
          </p:cNvPicPr>
          <p:nvPr/>
        </p:nvPicPr>
        <p:blipFill>
          <a:blip r:embed="rId2"/>
          <a:stretch>
            <a:fillRect/>
          </a:stretch>
        </p:blipFill>
        <p:spPr>
          <a:xfrm>
            <a:off x="2500090" y="1827288"/>
            <a:ext cx="4572000" cy="4572000"/>
          </a:xfrm>
          <a:prstGeom prst="rect">
            <a:avLst/>
          </a:prstGeom>
        </p:spPr>
      </p:pic>
      <p:sp>
        <p:nvSpPr>
          <p:cNvPr id="9" name="TextBox 8"/>
          <p:cNvSpPr txBox="1"/>
          <p:nvPr/>
        </p:nvSpPr>
        <p:spPr>
          <a:xfrm>
            <a:off x="3290881" y="5707717"/>
            <a:ext cx="3507253" cy="707886"/>
          </a:xfrm>
          <a:prstGeom prst="rect">
            <a:avLst/>
          </a:prstGeom>
          <a:noFill/>
        </p:spPr>
        <p:txBody>
          <a:bodyPr wrap="square" rtlCol="0">
            <a:spAutoFit/>
          </a:bodyPr>
          <a:lstStyle/>
          <a:p>
            <a:r>
              <a:rPr lang="en-US" sz="4000" dirty="0" smtClean="0">
                <a:solidFill>
                  <a:schemeClr val="bg2"/>
                </a:solidFill>
              </a:rPr>
              <a:t>Got Calcium?</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On to low latency</a:t>
            </a:r>
            <a:br>
              <a:rPr lang="en-US" dirty="0" smtClean="0"/>
            </a:br>
            <a:r>
              <a:rPr lang="en-US" dirty="0" smtClean="0"/>
              <a:t>(Same night)</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41</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25</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54538" y="711794"/>
            <a:ext cx="3714931" cy="6632594"/>
          </a:xfrm>
          <a:prstGeom prst="rect">
            <a:avLst/>
          </a:prstGeom>
        </p:spPr>
      </p:pic>
      <p:sp>
        <p:nvSpPr>
          <p:cNvPr id="10" name="TextBox 9"/>
          <p:cNvSpPr txBox="1"/>
          <p:nvPr/>
        </p:nvSpPr>
        <p:spPr>
          <a:xfrm>
            <a:off x="2483983" y="153520"/>
            <a:ext cx="4604896" cy="461665"/>
          </a:xfrm>
          <a:prstGeom prst="rect">
            <a:avLst/>
          </a:prstGeom>
          <a:noFill/>
        </p:spPr>
        <p:txBody>
          <a:bodyPr wrap="none" rtlCol="0">
            <a:spAutoFit/>
          </a:bodyPr>
          <a:lstStyle/>
          <a:p>
            <a:r>
              <a:rPr lang="en-US" sz="2400" dirty="0" smtClean="0"/>
              <a:t>Rapid Response: PTF10vdl (dry run)</a:t>
            </a:r>
            <a:endParaRPr lang="en-US" sz="2400" dirty="0"/>
          </a:p>
        </p:txBody>
      </p:sp>
      <p:sp>
        <p:nvSpPr>
          <p:cNvPr id="7" name="Footer Placeholder 6"/>
          <p:cNvSpPr>
            <a:spLocks noGrp="1"/>
          </p:cNvSpPr>
          <p:nvPr>
            <p:ph type="ftr" sz="quarter" idx="11"/>
          </p:nvPr>
        </p:nvSpPr>
        <p:spPr/>
        <p:txBody>
          <a:bodyPr/>
          <a:lstStyle/>
          <a:p>
            <a:pPr>
              <a:defRPr/>
            </a:pPr>
            <a:r>
              <a:rPr lang="en-US" smtClean="0"/>
              <a:t>41</a:t>
            </a:r>
            <a:endParaRPr lang="en-US"/>
          </a:p>
        </p:txBody>
      </p:sp>
      <p:sp>
        <p:nvSpPr>
          <p:cNvPr id="8" name="Slide Number Placeholder 7"/>
          <p:cNvSpPr>
            <a:spLocks noGrp="1"/>
          </p:cNvSpPr>
          <p:nvPr>
            <p:ph type="sldNum" sz="quarter" idx="12"/>
          </p:nvPr>
        </p:nvSpPr>
        <p:spPr/>
        <p:txBody>
          <a:bodyPr/>
          <a:lstStyle/>
          <a:p>
            <a:fld id="{FB3FFE1D-1EE9-E842-8B17-D1D437E7A5E3}" type="slidenum">
              <a:rPr lang="en-US" smtClean="0"/>
              <a:pPr/>
              <a:t>26</a:t>
            </a:fld>
            <a:endParaRPr lang="en-US"/>
          </a:p>
        </p:txBody>
      </p:sp>
      <p:sp>
        <p:nvSpPr>
          <p:cNvPr id="9" name="TextBox 8"/>
          <p:cNvSpPr txBox="1"/>
          <p:nvPr/>
        </p:nvSpPr>
        <p:spPr>
          <a:xfrm>
            <a:off x="181411" y="6316504"/>
            <a:ext cx="1853016" cy="369332"/>
          </a:xfrm>
          <a:prstGeom prst="rect">
            <a:avLst/>
          </a:prstGeom>
          <a:noFill/>
        </p:spPr>
        <p:txBody>
          <a:bodyPr wrap="none" rtlCol="0">
            <a:spAutoFit/>
          </a:bodyPr>
          <a:lstStyle/>
          <a:p>
            <a:r>
              <a:rPr lang="en-US" dirty="0" smtClean="0"/>
              <a:t>Led by A. Gal-Yam</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8182"/>
            <a:ext cx="8229600" cy="1143000"/>
          </a:xfrm>
        </p:spPr>
        <p:txBody>
          <a:bodyPr>
            <a:normAutofit fontScale="90000"/>
          </a:bodyPr>
          <a:lstStyle/>
          <a:p>
            <a:r>
              <a:rPr lang="en-US" dirty="0" smtClean="0">
                <a:ln>
                  <a:solidFill>
                    <a:schemeClr val="bg2"/>
                  </a:solidFill>
                </a:ln>
              </a:rPr>
              <a:t>PTF11kly: A nearby </a:t>
            </a:r>
            <a:r>
              <a:rPr lang="en-US" dirty="0" err="1" smtClean="0">
                <a:ln>
                  <a:solidFill>
                    <a:schemeClr val="bg2"/>
                  </a:solidFill>
                </a:ln>
              </a:rPr>
              <a:t>Ia</a:t>
            </a:r>
            <a:r>
              <a:rPr lang="en-US" dirty="0" smtClean="0">
                <a:ln>
                  <a:solidFill>
                    <a:schemeClr val="bg2"/>
                  </a:solidFill>
                </a:ln>
              </a:rPr>
              <a:t> Explosion</a:t>
            </a:r>
            <a:br>
              <a:rPr lang="en-US" dirty="0" smtClean="0">
                <a:ln>
                  <a:solidFill>
                    <a:schemeClr val="bg2"/>
                  </a:solidFill>
                </a:ln>
              </a:rPr>
            </a:br>
            <a:r>
              <a:rPr lang="en-US" dirty="0" smtClean="0">
                <a:ln>
                  <a:solidFill>
                    <a:schemeClr val="bg2"/>
                  </a:solidFill>
                </a:ln>
              </a:rPr>
              <a:t>(Rosetta Stone)</a:t>
            </a:r>
            <a:endParaRPr lang="en-US" dirty="0">
              <a:ln>
                <a:solidFill>
                  <a:schemeClr val="bg2"/>
                </a:solidFill>
              </a:ln>
            </a:endParaRPr>
          </a:p>
        </p:txBody>
      </p:sp>
      <p:pic>
        <p:nvPicPr>
          <p:cNvPr id="4" name="Content Placeholder 3" descr="m101_mos_edit.jpg"/>
          <p:cNvPicPr>
            <a:picLocks noGrp="1" noChangeAspect="1"/>
          </p:cNvPicPr>
          <p:nvPr>
            <p:ph idx="1"/>
          </p:nvPr>
        </p:nvPicPr>
        <p:blipFill>
          <a:blip r:embed="rId2"/>
          <a:stretch>
            <a:fillRect/>
          </a:stretch>
        </p:blipFill>
        <p:spPr>
          <a:xfrm>
            <a:off x="2286000" y="1371600"/>
            <a:ext cx="4400023" cy="5238260"/>
          </a:xfrm>
        </p:spPr>
      </p:pic>
      <p:sp>
        <p:nvSpPr>
          <p:cNvPr id="6" name="Footer Placeholder 5"/>
          <p:cNvSpPr>
            <a:spLocks noGrp="1"/>
          </p:cNvSpPr>
          <p:nvPr>
            <p:ph type="ftr" sz="quarter" idx="11"/>
          </p:nvPr>
        </p:nvSpPr>
        <p:spPr/>
        <p:txBody>
          <a:bodyPr/>
          <a:lstStyle/>
          <a:p>
            <a:pPr>
              <a:defRPr/>
            </a:pPr>
            <a:r>
              <a:rPr lang="en-US" smtClean="0"/>
              <a:t>41</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27</a:t>
            </a:fld>
            <a:endParaRPr lang="en-US"/>
          </a:p>
        </p:txBody>
      </p:sp>
      <p:sp>
        <p:nvSpPr>
          <p:cNvPr id="8" name="TextBox 7"/>
          <p:cNvSpPr txBox="1"/>
          <p:nvPr/>
        </p:nvSpPr>
        <p:spPr>
          <a:xfrm>
            <a:off x="238107" y="6259803"/>
            <a:ext cx="1331840" cy="646331"/>
          </a:xfrm>
          <a:prstGeom prst="rect">
            <a:avLst/>
          </a:prstGeom>
          <a:noFill/>
        </p:spPr>
        <p:txBody>
          <a:bodyPr wrap="none" rtlCol="0">
            <a:spAutoFit/>
          </a:bodyPr>
          <a:lstStyle/>
          <a:p>
            <a:r>
              <a:rPr lang="en-US" dirty="0" smtClean="0"/>
              <a:t>Nugent et al</a:t>
            </a:r>
          </a:p>
          <a:p>
            <a:r>
              <a:rPr lang="en-US" dirty="0" smtClean="0"/>
              <a:t>Li et al. </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Supernova</a:t>
            </a:r>
            <a:endParaRPr lang="en-US" dirty="0"/>
          </a:p>
        </p:txBody>
      </p:sp>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28</a:t>
            </a:fld>
            <a:endParaRPr lang="en-US"/>
          </a:p>
        </p:txBody>
      </p:sp>
      <p:pic>
        <p:nvPicPr>
          <p:cNvPr id="7" name="Picture 6"/>
          <p:cNvPicPr>
            <a:picLocks noChangeAspect="1"/>
          </p:cNvPicPr>
          <p:nvPr/>
        </p:nvPicPr>
        <p:blipFill>
          <a:blip r:embed="rId2"/>
          <a:stretch>
            <a:fillRect/>
          </a:stretch>
        </p:blipFill>
        <p:spPr>
          <a:xfrm>
            <a:off x="1519804" y="1411428"/>
            <a:ext cx="6200384" cy="5029200"/>
          </a:xfrm>
          <a:prstGeom prst="rect">
            <a:avLst/>
          </a:prstGeom>
        </p:spPr>
      </p:pic>
      <p:sp>
        <p:nvSpPr>
          <p:cNvPr id="9" name="TextBox 8"/>
          <p:cNvSpPr txBox="1"/>
          <p:nvPr/>
        </p:nvSpPr>
        <p:spPr>
          <a:xfrm>
            <a:off x="25057" y="6488545"/>
            <a:ext cx="2588456" cy="369332"/>
          </a:xfrm>
          <a:prstGeom prst="rect">
            <a:avLst/>
          </a:prstGeom>
          <a:noFill/>
        </p:spPr>
        <p:txBody>
          <a:bodyPr wrap="none" rtlCol="0">
            <a:spAutoFit/>
          </a:bodyPr>
          <a:lstStyle/>
          <a:p>
            <a:r>
              <a:rPr lang="en-US" dirty="0" smtClean="0"/>
              <a:t>Source: PTF Collaboration</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p:txBody>
          <a:bodyPr/>
          <a:lstStyle/>
          <a:p>
            <a:pPr eaLnBrk="1" hangingPunct="1"/>
            <a:r>
              <a:rPr lang="en-US" dirty="0" smtClean="0"/>
              <a:t>The Palomar Observatory</a:t>
            </a:r>
            <a:endParaRPr lang="en-US" dirty="0"/>
          </a:p>
        </p:txBody>
      </p:sp>
      <p:sp>
        <p:nvSpPr>
          <p:cNvPr id="6" name="Footer Placeholder 5"/>
          <p:cNvSpPr>
            <a:spLocks noGrp="1"/>
          </p:cNvSpPr>
          <p:nvPr>
            <p:ph type="ftr" sz="quarter" idx="11"/>
          </p:nvPr>
        </p:nvSpPr>
        <p:spPr/>
        <p:txBody>
          <a:bodyPr/>
          <a:lstStyle/>
          <a:p>
            <a:pPr>
              <a:defRPr/>
            </a:pPr>
            <a:r>
              <a:rPr lang="en-US" smtClean="0"/>
              <a:t>41</a:t>
            </a:r>
            <a:endParaRPr lang="en-US"/>
          </a:p>
        </p:txBody>
      </p:sp>
      <p:sp>
        <p:nvSpPr>
          <p:cNvPr id="7" name="Slide Number Placeholder 6"/>
          <p:cNvSpPr>
            <a:spLocks noGrp="1"/>
          </p:cNvSpPr>
          <p:nvPr>
            <p:ph type="sldNum" sz="quarter" idx="12"/>
          </p:nvPr>
        </p:nvSpPr>
        <p:spPr/>
        <p:txBody>
          <a:bodyPr/>
          <a:lstStyle/>
          <a:p>
            <a:fld id="{FB3FFE1D-1EE9-E842-8B17-D1D437E7A5E3}" type="slidenum">
              <a:rPr lang="en-US" smtClean="0"/>
              <a:pPr/>
              <a:t>2</a:t>
            </a:fld>
            <a:endParaRPr lang="en-US"/>
          </a:p>
        </p:txBody>
      </p:sp>
      <p:pic>
        <p:nvPicPr>
          <p:cNvPr id="28676" name="Picture 4" descr="IMG_4227"/>
          <p:cNvPicPr>
            <a:picLocks noChangeAspect="1" noChangeArrowheads="1"/>
          </p:cNvPicPr>
          <p:nvPr/>
        </p:nvPicPr>
        <p:blipFill>
          <a:blip r:embed="rId3"/>
          <a:srcRect/>
          <a:stretch>
            <a:fillRect/>
          </a:stretch>
        </p:blipFill>
        <p:spPr bwMode="auto">
          <a:xfrm>
            <a:off x="-150381" y="1153097"/>
            <a:ext cx="9448800" cy="6297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next?</a:t>
            </a:r>
            <a:endParaRPr lang="en-US" dirty="0"/>
          </a:p>
        </p:txBody>
      </p:sp>
      <p:sp>
        <p:nvSpPr>
          <p:cNvPr id="3" name="Subtitle 2"/>
          <p:cNvSpPr>
            <a:spLocks noGrp="1"/>
          </p:cNvSpPr>
          <p:nvPr>
            <p:ph type="subTitle" idx="1"/>
          </p:nvPr>
        </p:nvSpPr>
        <p:spPr/>
        <p:txBody>
          <a:bodyPr/>
          <a:lstStyle/>
          <a:p>
            <a:r>
              <a:rPr lang="en-US" dirty="0" smtClean="0"/>
              <a:t>S. R. Kulkarni</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smtClean="0"/>
              <a:t>Short timescale is terra incognito</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41</a:t>
            </a:r>
            <a:endParaRPr lang="en-US" smtClean="0">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30</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US" dirty="0" smtClean="0"/>
              <a:t>There is plenty of room sideways</a:t>
            </a:r>
            <a:br>
              <a:rPr lang="en-US" dirty="0" smtClean="0"/>
            </a:br>
            <a:r>
              <a:rPr lang="en-US" dirty="0" smtClean="0"/>
              <a:t>(A paradigm shift)</a:t>
            </a:r>
            <a:endParaRPr lang="en-US" dirty="0"/>
          </a:p>
        </p:txBody>
      </p:sp>
      <p:sp>
        <p:nvSpPr>
          <p:cNvPr id="7" name="Subtitle 6"/>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 costs continue to drop</a:t>
            </a:r>
            <a:endParaRPr lang="en-US" dirty="0"/>
          </a:p>
        </p:txBody>
      </p:sp>
      <p:pic>
        <p:nvPicPr>
          <p:cNvPr id="6" name="Content Placeholder 5" descr="urat_complete.jpg"/>
          <p:cNvPicPr>
            <a:picLocks noGrp="1" noChangeAspect="1"/>
          </p:cNvPicPr>
          <p:nvPr>
            <p:ph idx="1"/>
          </p:nvPr>
        </p:nvPicPr>
        <p:blipFill>
          <a:blip r:embed="rId2"/>
          <a:srcRect l="-71221" r="-71221"/>
          <a:stretch>
            <a:fillRect/>
          </a:stretch>
        </p:blipFill>
        <p:spPr/>
      </p:pic>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32</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 Optics is getting Cheaper</a:t>
            </a:r>
            <a:endParaRPr lang="en-US" dirty="0"/>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33</a:t>
            </a:fld>
            <a:endParaRPr lang="en-US"/>
          </a:p>
        </p:txBody>
      </p:sp>
      <p:pic>
        <p:nvPicPr>
          <p:cNvPr id="5" name="Picture 4"/>
          <p:cNvPicPr>
            <a:picLocks noChangeAspect="1"/>
          </p:cNvPicPr>
          <p:nvPr/>
        </p:nvPicPr>
        <p:blipFill>
          <a:blip r:embed="rId2"/>
          <a:stretch>
            <a:fillRect/>
          </a:stretch>
        </p:blipFill>
        <p:spPr>
          <a:xfrm>
            <a:off x="2706988" y="1299180"/>
            <a:ext cx="3548238" cy="5340096"/>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Small Telescopes =&gt; Great </a:t>
            </a:r>
            <a:r>
              <a:rPr lang="en-US" dirty="0" err="1" smtClean="0"/>
              <a:t>Followup</a:t>
            </a:r>
            <a:endParaRPr lang="en-US" dirty="0"/>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34</a:t>
            </a:fld>
            <a:endParaRPr lang="en-US"/>
          </a:p>
        </p:txBody>
      </p:sp>
      <p:pic>
        <p:nvPicPr>
          <p:cNvPr id="5" name="Picture 4" descr="Global Telescope Network | Las Cumbres Observatory Global Telescope Network.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922318" y="1304388"/>
            <a:ext cx="5299364"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58952" y="609600"/>
            <a:ext cx="8305800" cy="597587"/>
          </a:xfrm>
        </p:spPr>
        <p:txBody>
          <a:bodyPr anchor="t">
            <a:normAutofit/>
          </a:bodyPr>
          <a:lstStyle/>
          <a:p>
            <a:r>
              <a:rPr lang="en-US" sz="2800" dirty="0" smtClean="0">
                <a:solidFill>
                  <a:srgbClr val="003399"/>
                </a:solidFill>
              </a:rPr>
              <a:t>LIMSAT (UV Time Domain Explorer)</a:t>
            </a:r>
            <a:endParaRPr lang="en-US" sz="2800" dirty="0">
              <a:solidFill>
                <a:srgbClr val="003399"/>
              </a:solidFill>
            </a:endParaRPr>
          </a:p>
        </p:txBody>
      </p:sp>
      <p:pic>
        <p:nvPicPr>
          <p:cNvPr id="4" name="Picture 3"/>
          <p:cNvPicPr>
            <a:picLocks noChangeAspect="1"/>
          </p:cNvPicPr>
          <p:nvPr/>
        </p:nvPicPr>
        <p:blipFill>
          <a:blip r:embed="rId3"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90466" y="1313822"/>
            <a:ext cx="5466842" cy="4608786"/>
          </a:xfrm>
          <a:prstGeom prst="rect">
            <a:avLst/>
          </a:prstGeom>
        </p:spPr>
      </p:pic>
      <p:sp>
        <p:nvSpPr>
          <p:cNvPr id="5" name="TextBox 4"/>
          <p:cNvSpPr txBox="1"/>
          <p:nvPr/>
        </p:nvSpPr>
        <p:spPr>
          <a:xfrm>
            <a:off x="292294" y="2983254"/>
            <a:ext cx="1698172" cy="584775"/>
          </a:xfrm>
          <a:prstGeom prst="rect">
            <a:avLst/>
          </a:prstGeom>
          <a:noFill/>
        </p:spPr>
        <p:txBody>
          <a:bodyPr wrap="square" rtlCol="0">
            <a:spAutoFit/>
          </a:bodyPr>
          <a:lstStyle/>
          <a:p>
            <a:r>
              <a:rPr lang="en-US" sz="1600" dirty="0">
                <a:latin typeface="+mj-lt"/>
                <a:cs typeface="Arial" pitchFamily="34" charset="0"/>
              </a:rPr>
              <a:t>Detector cooling  radiator</a:t>
            </a:r>
          </a:p>
        </p:txBody>
      </p:sp>
      <p:cxnSp>
        <p:nvCxnSpPr>
          <p:cNvPr id="9" name="Straight Arrow Connector 8"/>
          <p:cNvCxnSpPr/>
          <p:nvPr/>
        </p:nvCxnSpPr>
        <p:spPr>
          <a:xfrm>
            <a:off x="1571584" y="3383849"/>
            <a:ext cx="1558835" cy="522514"/>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8810" y="1846201"/>
            <a:ext cx="1289650" cy="830997"/>
          </a:xfrm>
          <a:prstGeom prst="rect">
            <a:avLst/>
          </a:prstGeom>
          <a:noFill/>
        </p:spPr>
        <p:txBody>
          <a:bodyPr wrap="square" rtlCol="0">
            <a:spAutoFit/>
          </a:bodyPr>
          <a:lstStyle/>
          <a:p>
            <a:r>
              <a:rPr lang="en-US" sz="1600" dirty="0" smtClean="0">
                <a:latin typeface="+mj-lt"/>
                <a:cs typeface="Arial" pitchFamily="34" charset="0"/>
              </a:rPr>
              <a:t>Telescopes and detectors</a:t>
            </a:r>
            <a:endParaRPr lang="en-US" sz="1600" dirty="0">
              <a:latin typeface="+mj-lt"/>
              <a:cs typeface="Arial" pitchFamily="34" charset="0"/>
            </a:endParaRPr>
          </a:p>
        </p:txBody>
      </p:sp>
      <p:cxnSp>
        <p:nvCxnSpPr>
          <p:cNvPr id="12" name="Straight Arrow Connector 11"/>
          <p:cNvCxnSpPr/>
          <p:nvPr/>
        </p:nvCxnSpPr>
        <p:spPr>
          <a:xfrm flipH="1">
            <a:off x="5476800" y="2275347"/>
            <a:ext cx="2187316" cy="80370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8810" y="3607329"/>
            <a:ext cx="1812654" cy="338554"/>
          </a:xfrm>
          <a:prstGeom prst="rect">
            <a:avLst/>
          </a:prstGeom>
          <a:noFill/>
        </p:spPr>
        <p:txBody>
          <a:bodyPr wrap="square" rtlCol="0">
            <a:spAutoFit/>
          </a:bodyPr>
          <a:lstStyle/>
          <a:p>
            <a:r>
              <a:rPr lang="en-US" sz="1600" dirty="0">
                <a:latin typeface="+mj-lt"/>
                <a:cs typeface="Arial" pitchFamily="34" charset="0"/>
              </a:rPr>
              <a:t>Baffles</a:t>
            </a:r>
          </a:p>
        </p:txBody>
      </p:sp>
      <p:cxnSp>
        <p:nvCxnSpPr>
          <p:cNvPr id="15" name="Straight Arrow Connector 14"/>
          <p:cNvCxnSpPr/>
          <p:nvPr/>
        </p:nvCxnSpPr>
        <p:spPr>
          <a:xfrm flipH="1">
            <a:off x="5063722" y="3776606"/>
            <a:ext cx="2600394" cy="12975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 y="6324600"/>
            <a:ext cx="7543800" cy="523220"/>
          </a:xfrm>
          <a:prstGeom prst="rect">
            <a:avLst/>
          </a:prstGeom>
          <a:noFill/>
        </p:spPr>
        <p:txBody>
          <a:bodyPr wrap="square" rtlCol="0">
            <a:spAutoFit/>
          </a:bodyPr>
          <a:lstStyle/>
          <a:p>
            <a:r>
              <a:rPr lang="en-US" sz="1400" dirty="0" smtClean="0">
                <a:latin typeface="Arial Narrow" pitchFamily="34" charset="0"/>
              </a:rPr>
              <a:t>Jeremy Topaz   |  </a:t>
            </a:r>
            <a:r>
              <a:rPr lang="it-IT" sz="1400" dirty="0">
                <a:latin typeface="Arial Narrow" pitchFamily="34" charset="0"/>
              </a:rPr>
              <a:t>Weizmann Institute of Science</a:t>
            </a:r>
          </a:p>
          <a:p>
            <a:endParaRPr lang="it-IT" sz="1400" dirty="0">
              <a:latin typeface="Arial Narrow" pitchFamily="34" charset="0"/>
            </a:endParaRPr>
          </a:p>
        </p:txBody>
      </p:sp>
      <p:pic>
        <p:nvPicPr>
          <p:cNvPr id="14" name="Picture 1" descr="unELOP_Logo-E"/>
          <p:cNvPicPr>
            <a:picLocks noChangeAspect="1" noChangeArrowheads="1"/>
          </p:cNvPicPr>
          <p:nvPr/>
        </p:nvPicPr>
        <p:blipFill>
          <a:blip r:embed="rId4"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95720" y="6324600"/>
            <a:ext cx="1221832" cy="395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6" name="Slide Number Placeholder 15"/>
          <p:cNvSpPr>
            <a:spLocks noGrp="1"/>
          </p:cNvSpPr>
          <p:nvPr>
            <p:ph type="sldNum" sz="quarter" idx="12"/>
          </p:nvPr>
        </p:nvSpPr>
        <p:spPr/>
        <p:txBody>
          <a:bodyPr/>
          <a:lstStyle/>
          <a:p>
            <a:fld id="{FB3FFE1D-1EE9-E842-8B17-D1D437E7A5E3}" type="slidenum">
              <a:rPr lang="en-US" smtClean="0"/>
              <a:pPr/>
              <a:t>35</a:t>
            </a:fld>
            <a:endParaRPr lang="en-US"/>
          </a:p>
        </p:txBody>
      </p:sp>
      <p:sp>
        <p:nvSpPr>
          <p:cNvPr id="17" name="Footer Placeholder 16"/>
          <p:cNvSpPr>
            <a:spLocks noGrp="1"/>
          </p:cNvSpPr>
          <p:nvPr>
            <p:ph type="ftr" sz="quarter" idx="11"/>
          </p:nvPr>
        </p:nvSpPr>
        <p:spPr/>
        <p:txBody>
          <a:bodyPr/>
          <a:lstStyle/>
          <a:p>
            <a:r>
              <a:rPr lang="en-US" smtClean="0"/>
              <a:t>41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094766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Professional-amateur collaboration</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36</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41</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37</a:t>
            </a:fld>
            <a:endParaRPr lang="en-US"/>
          </a:p>
        </p:txBody>
      </p:sp>
      <p:pic>
        <p:nvPicPr>
          <p:cNvPr id="5" name="Picture 4" descr="Itagaki, the Supernova Hunter(November 8) | Cosmic Front | NHK SPACE CHANNEL.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702609" y="-553033"/>
            <a:ext cx="7647585" cy="989687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41</a:t>
            </a:r>
            <a:endParaRPr lang="en-US"/>
          </a:p>
        </p:txBody>
      </p:sp>
      <p:sp>
        <p:nvSpPr>
          <p:cNvPr id="3" name="Slide Number Placeholder 2"/>
          <p:cNvSpPr>
            <a:spLocks noGrp="1"/>
          </p:cNvSpPr>
          <p:nvPr>
            <p:ph type="sldNum" sz="quarter" idx="12"/>
          </p:nvPr>
        </p:nvSpPr>
        <p:spPr/>
        <p:txBody>
          <a:bodyPr/>
          <a:lstStyle/>
          <a:p>
            <a:fld id="{FB3FFE1D-1EE9-E842-8B17-D1D437E7A5E3}" type="slidenum">
              <a:rPr lang="en-US" smtClean="0"/>
              <a:pPr/>
              <a:t>38</a:t>
            </a:fld>
            <a:endParaRPr lang="en-US"/>
          </a:p>
        </p:txBody>
      </p:sp>
      <p:pic>
        <p:nvPicPr>
          <p:cNvPr id="4" name="Picture 3"/>
          <p:cNvPicPr>
            <a:picLocks noChangeAspect="1"/>
          </p:cNvPicPr>
          <p:nvPr/>
        </p:nvPicPr>
        <p:blipFill>
          <a:blip r:embed="rId2"/>
          <a:stretch>
            <a:fillRect/>
          </a:stretch>
        </p:blipFill>
        <p:spPr>
          <a:xfrm>
            <a:off x="1397000" y="1302753"/>
            <a:ext cx="6350000" cy="5041900"/>
          </a:xfrm>
          <a:prstGeom prst="rect">
            <a:avLst/>
          </a:prstGeom>
        </p:spPr>
      </p:pic>
      <p:sp>
        <p:nvSpPr>
          <p:cNvPr id="5" name="TextBox 4"/>
          <p:cNvSpPr txBox="1"/>
          <p:nvPr/>
        </p:nvSpPr>
        <p:spPr>
          <a:xfrm>
            <a:off x="1149973" y="566316"/>
            <a:ext cx="1803649" cy="523220"/>
          </a:xfrm>
          <a:prstGeom prst="rect">
            <a:avLst/>
          </a:prstGeom>
          <a:noFill/>
        </p:spPr>
        <p:txBody>
          <a:bodyPr wrap="none" rtlCol="0">
            <a:spAutoFit/>
          </a:bodyPr>
          <a:lstStyle/>
          <a:p>
            <a:r>
              <a:rPr lang="en-US" sz="2800" b="1" dirty="0" err="1" smtClean="0"/>
              <a:t>Itagaki</a:t>
            </a:r>
            <a:r>
              <a:rPr lang="en-US" sz="2800" b="1" dirty="0" smtClean="0"/>
              <a:t>-san</a:t>
            </a:r>
            <a:endParaRPr lang="en-US" sz="2800" b="1" dirty="0"/>
          </a:p>
        </p:txBody>
      </p:sp>
      <p:sp>
        <p:nvSpPr>
          <p:cNvPr id="6" name="TextBox 5"/>
          <p:cNvSpPr txBox="1"/>
          <p:nvPr/>
        </p:nvSpPr>
        <p:spPr>
          <a:xfrm>
            <a:off x="6796859" y="652123"/>
            <a:ext cx="650163" cy="523220"/>
          </a:xfrm>
          <a:prstGeom prst="rect">
            <a:avLst/>
          </a:prstGeom>
          <a:noFill/>
        </p:spPr>
        <p:txBody>
          <a:bodyPr wrap="none" rtlCol="0">
            <a:spAutoFit/>
          </a:bodyPr>
          <a:lstStyle/>
          <a:p>
            <a:r>
              <a:rPr lang="en-US" sz="2800" dirty="0" smtClean="0"/>
              <a:t>me</a:t>
            </a:r>
            <a:endParaRPr lang="en-US" sz="2800" dirty="0"/>
          </a:p>
        </p:txBody>
      </p:sp>
      <p:cxnSp>
        <p:nvCxnSpPr>
          <p:cNvPr id="8" name="Straight Arrow Connector 7"/>
          <p:cNvCxnSpPr/>
          <p:nvPr/>
        </p:nvCxnSpPr>
        <p:spPr>
          <a:xfrm>
            <a:off x="1397000" y="1175343"/>
            <a:ext cx="1246221" cy="10727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flipV="1">
            <a:off x="5776143" y="1175343"/>
            <a:ext cx="1020717" cy="9869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254570"/>
            <a:ext cx="7772400" cy="1143000"/>
          </a:xfrm>
        </p:spPr>
        <p:txBody>
          <a:bodyPr/>
          <a:lstStyle/>
          <a:p>
            <a:r>
              <a:rPr lang="en-US" dirty="0" smtClean="0"/>
              <a:t>Fritz </a:t>
            </a:r>
            <a:r>
              <a:rPr lang="en-US" dirty="0" err="1" smtClean="0"/>
              <a:t>Zwicky</a:t>
            </a:r>
            <a:r>
              <a:rPr lang="en-US" dirty="0" smtClean="0"/>
              <a:t> (1889-1974)</a:t>
            </a:r>
            <a:endParaRPr lang="en-US" dirty="0"/>
          </a:p>
        </p:txBody>
      </p:sp>
      <p:sp>
        <p:nvSpPr>
          <p:cNvPr id="5427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41</a:t>
            </a:r>
            <a:endParaRPr lang="en-GB" smtClean="0"/>
          </a:p>
        </p:txBody>
      </p:sp>
      <p:sp>
        <p:nvSpPr>
          <p:cNvPr id="7" name="Slide Number Placeholder 6"/>
          <p:cNvSpPr>
            <a:spLocks noGrp="1"/>
          </p:cNvSpPr>
          <p:nvPr>
            <p:ph type="sldNum" sz="quarter" idx="12"/>
          </p:nvPr>
        </p:nvSpPr>
        <p:spPr/>
        <p:txBody>
          <a:bodyPr/>
          <a:lstStyle/>
          <a:p>
            <a:pPr>
              <a:defRPr/>
            </a:pPr>
            <a:fld id="{793685AC-106F-DF4E-BBBE-8189102460B2}" type="slidenum">
              <a:rPr lang="he-IL" smtClean="0"/>
              <a:pPr>
                <a:defRPr/>
              </a:pPr>
              <a:t>3</a:t>
            </a:fld>
            <a:endParaRPr lang="en-GB"/>
          </a:p>
        </p:txBody>
      </p:sp>
      <p:pic>
        <p:nvPicPr>
          <p:cNvPr id="54276" name="Picture 8"/>
          <p:cNvPicPr>
            <a:picLocks noChangeAspect="1" noChangeArrowheads="1"/>
          </p:cNvPicPr>
          <p:nvPr/>
        </p:nvPicPr>
        <p:blipFill>
          <a:blip r:embed="rId3"/>
          <a:srcRect/>
          <a:stretch>
            <a:fillRect/>
          </a:stretch>
        </p:blipFill>
        <p:spPr bwMode="auto">
          <a:xfrm>
            <a:off x="1761547" y="1534120"/>
            <a:ext cx="5680648" cy="48350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41</a:t>
            </a:r>
            <a:endParaRPr lang="en-US"/>
          </a:p>
        </p:txBody>
      </p:sp>
      <p:sp>
        <p:nvSpPr>
          <p:cNvPr id="5" name="Slide Number Placeholder 4"/>
          <p:cNvSpPr>
            <a:spLocks noGrp="1"/>
          </p:cNvSpPr>
          <p:nvPr>
            <p:ph type="sldNum" sz="quarter" idx="12"/>
          </p:nvPr>
        </p:nvSpPr>
        <p:spPr/>
        <p:txBody>
          <a:bodyPr/>
          <a:lstStyle/>
          <a:p>
            <a:fld id="{FB3FFE1D-1EE9-E842-8B17-D1D437E7A5E3}" type="slidenum">
              <a:rPr lang="en-US" smtClean="0"/>
              <a:pPr/>
              <a:t>39</a:t>
            </a:fld>
            <a:endParaRPr lang="en-US"/>
          </a:p>
        </p:txBody>
      </p:sp>
      <p:pic>
        <p:nvPicPr>
          <p:cNvPr id="6" name="Picture 5" descr="Image.jpg"/>
          <p:cNvPicPr>
            <a:picLocks noChangeAspect="1"/>
          </p:cNvPicPr>
          <p:nvPr/>
        </p:nvPicPr>
        <p:blipFill>
          <a:blip r:embed="rId2"/>
          <a:stretch>
            <a:fillRect/>
          </a:stretch>
        </p:blipFill>
        <p:spPr>
          <a:xfrm>
            <a:off x="508000" y="381000"/>
            <a:ext cx="8128000" cy="609600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CatCat</a:t>
            </a:r>
          </a:p>
        </p:txBody>
      </p:sp>
      <p:sp>
        <p:nvSpPr>
          <p:cNvPr id="46083" name="Content Placeholder 2"/>
          <p:cNvSpPr>
            <a:spLocks noGrp="1"/>
          </p:cNvSpPr>
          <p:nvPr>
            <p:ph idx="1"/>
          </p:nvPr>
        </p:nvSpPr>
        <p:spPr/>
        <p:txBody>
          <a:bodyPr/>
          <a:lstStyle/>
          <a:p>
            <a:endParaRPr lang="en-US"/>
          </a:p>
        </p:txBody>
      </p:sp>
      <p:sp>
        <p:nvSpPr>
          <p:cNvPr id="46084"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41</a:t>
            </a:r>
            <a:endParaRPr lang="en-US" smtClean="0">
              <a:latin typeface="Arial" charset="0"/>
              <a:ea typeface="Arial" charset="0"/>
              <a:cs typeface="Arial" charset="0"/>
            </a:endParaRPr>
          </a:p>
        </p:txBody>
      </p:sp>
      <p:pic>
        <p:nvPicPr>
          <p:cNvPr id="46086" name="Picture 5"/>
          <p:cNvPicPr>
            <a:picLocks noChangeAspect="1"/>
          </p:cNvPicPr>
          <p:nvPr/>
        </p:nvPicPr>
        <p:blipFill>
          <a:blip r:embed="rId2"/>
          <a:srcRect/>
          <a:stretch>
            <a:fillRect/>
          </a:stretch>
        </p:blipFill>
        <p:spPr bwMode="auto">
          <a:xfrm>
            <a:off x="0" y="0"/>
            <a:ext cx="9144000" cy="9144000"/>
          </a:xfrm>
          <a:prstGeom prst="rect">
            <a:avLst/>
          </a:prstGeom>
          <a:noFill/>
          <a:ln w="9525">
            <a:noFill/>
            <a:miter lim="800000"/>
            <a:headEnd/>
            <a:tailEnd/>
          </a:ln>
        </p:spPr>
      </p:pic>
      <p:pic>
        <p:nvPicPr>
          <p:cNvPr id="46087" name="Picture 7"/>
          <p:cNvPicPr>
            <a:picLocks noChangeAspect="1"/>
          </p:cNvPicPr>
          <p:nvPr/>
        </p:nvPicPr>
        <p:blipFill>
          <a:blip r:embed="rId3"/>
          <a:srcRect/>
          <a:stretch>
            <a:fillRect/>
          </a:stretch>
        </p:blipFill>
        <p:spPr bwMode="auto">
          <a:xfrm>
            <a:off x="-76200" y="1524000"/>
            <a:ext cx="4281488" cy="3221038"/>
          </a:xfrm>
          <a:prstGeom prst="rect">
            <a:avLst/>
          </a:prstGeom>
          <a:noFill/>
          <a:ln w="9525">
            <a:noFill/>
            <a:miter lim="800000"/>
            <a:headEnd/>
            <a:tailEnd/>
          </a:ln>
        </p:spPr>
      </p:pic>
      <p:pic>
        <p:nvPicPr>
          <p:cNvPr id="46088" name="Picture 8"/>
          <p:cNvPicPr>
            <a:picLocks noChangeAspect="1"/>
          </p:cNvPicPr>
          <p:nvPr/>
        </p:nvPicPr>
        <p:blipFill>
          <a:blip r:embed="rId4"/>
          <a:srcRect/>
          <a:stretch>
            <a:fillRect/>
          </a:stretch>
        </p:blipFill>
        <p:spPr bwMode="auto">
          <a:xfrm>
            <a:off x="4191000" y="1524000"/>
            <a:ext cx="5160963" cy="3276600"/>
          </a:xfrm>
          <a:prstGeom prst="rect">
            <a:avLst/>
          </a:prstGeom>
          <a:noFill/>
          <a:ln w="9525">
            <a:noFill/>
            <a:miter lim="800000"/>
            <a:headEnd/>
            <a:tailEnd/>
          </a:ln>
        </p:spPr>
      </p:pic>
      <p:sp>
        <p:nvSpPr>
          <p:cNvPr id="46089" name="TextBox 9"/>
          <p:cNvSpPr txBox="1">
            <a:spLocks noChangeArrowheads="1"/>
          </p:cNvSpPr>
          <p:nvPr/>
        </p:nvSpPr>
        <p:spPr bwMode="auto">
          <a:xfrm>
            <a:off x="2133600" y="457200"/>
            <a:ext cx="3391874" cy="1077218"/>
          </a:xfrm>
          <a:prstGeom prst="rect">
            <a:avLst/>
          </a:prstGeom>
          <a:noFill/>
          <a:ln w="9525">
            <a:noFill/>
            <a:miter lim="800000"/>
            <a:headEnd/>
            <a:tailEnd/>
          </a:ln>
        </p:spPr>
        <p:txBody>
          <a:bodyPr wrap="none">
            <a:prstTxWarp prst="textNoShape">
              <a:avLst/>
            </a:prstTxWarp>
            <a:spAutoFit/>
          </a:bodyPr>
          <a:lstStyle/>
          <a:p>
            <a:r>
              <a:rPr lang="en-US" sz="3200" dirty="0">
                <a:solidFill>
                  <a:schemeClr val="tx1"/>
                </a:solidFill>
              </a:rPr>
              <a:t>Catalina Sky Survey</a:t>
            </a:r>
          </a:p>
          <a:p>
            <a:r>
              <a:rPr lang="en-US" sz="3200" dirty="0">
                <a:solidFill>
                  <a:schemeClr val="tx1"/>
                </a:solidFill>
              </a:rPr>
              <a:t>(Focus: Asteroids)</a:t>
            </a:r>
          </a:p>
        </p:txBody>
      </p:sp>
      <p:sp>
        <p:nvSpPr>
          <p:cNvPr id="10" name="Slide Number Placeholder 9"/>
          <p:cNvSpPr>
            <a:spLocks noGrp="1"/>
          </p:cNvSpPr>
          <p:nvPr>
            <p:ph type="sldNum" sz="quarter" idx="12"/>
          </p:nvPr>
        </p:nvSpPr>
        <p:spPr/>
        <p:txBody>
          <a:bodyPr/>
          <a:lstStyle/>
          <a:p>
            <a:fld id="{FB3FFE1D-1EE9-E842-8B17-D1D437E7A5E3}" type="slidenum">
              <a:rPr lang="en-US" smtClean="0"/>
              <a:pPr/>
              <a:t>40</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Title 3"/>
          <p:cNvSpPr>
            <a:spLocks noGrp="1"/>
          </p:cNvSpPr>
          <p:nvPr>
            <p:ph type="title"/>
          </p:nvPr>
        </p:nvSpPr>
        <p:spPr/>
        <p:txBody>
          <a:bodyPr/>
          <a:lstStyle/>
          <a:p>
            <a:r>
              <a:rPr lang="en-US" dirty="0" smtClean="0"/>
              <a:t>The </a:t>
            </a:r>
            <a:r>
              <a:rPr lang="en-US" dirty="0" err="1" smtClean="0"/>
              <a:t>Zwicky</a:t>
            </a:r>
            <a:r>
              <a:rPr lang="en-US" dirty="0" smtClean="0"/>
              <a:t> Transient Facility (ZTF)</a:t>
            </a:r>
          </a:p>
        </p:txBody>
      </p:sp>
      <p:pic>
        <p:nvPicPr>
          <p:cNvPr id="73731" name="Picture 4"/>
          <p:cNvPicPr>
            <a:picLocks noChangeAspect="1"/>
          </p:cNvPicPr>
          <p:nvPr/>
        </p:nvPicPr>
        <p:blipFill>
          <a:blip r:embed="rId2"/>
          <a:srcRect/>
          <a:stretch>
            <a:fillRect/>
          </a:stretch>
        </p:blipFill>
        <p:spPr bwMode="auto">
          <a:xfrm>
            <a:off x="862013" y="1536700"/>
            <a:ext cx="7480300" cy="5118100"/>
          </a:xfrm>
          <a:prstGeom prst="rect">
            <a:avLst/>
          </a:prstGeom>
          <a:noFill/>
          <a:ln w="9525">
            <a:noFill/>
            <a:miter lim="800000"/>
            <a:headEnd/>
            <a:tailEnd/>
          </a:ln>
        </p:spPr>
      </p:pic>
      <p:sp>
        <p:nvSpPr>
          <p:cNvPr id="7373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41</a:t>
            </a:r>
            <a:endParaRPr lang="en-US" smtClean="0">
              <a:latin typeface="Arial" charset="0"/>
              <a:ea typeface="Arial" charset="0"/>
              <a:cs typeface="Arial"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41</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42</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41</a:t>
            </a:r>
            <a:endParaRPr lang="en-US"/>
          </a:p>
        </p:txBody>
      </p:sp>
      <p:sp>
        <p:nvSpPr>
          <p:cNvPr id="10" name="Slide Number Placeholder 9"/>
          <p:cNvSpPr>
            <a:spLocks noGrp="1"/>
          </p:cNvSpPr>
          <p:nvPr>
            <p:ph type="sldNum" sz="quarter" idx="12"/>
          </p:nvPr>
        </p:nvSpPr>
        <p:spPr/>
        <p:txBody>
          <a:bodyPr/>
          <a:lstStyle/>
          <a:p>
            <a:fld id="{FB3FFE1D-1EE9-E842-8B17-D1D437E7A5E3}" type="slidenum">
              <a:rPr lang="en-US" smtClean="0"/>
              <a:pPr/>
              <a:t>43</a:t>
            </a:fld>
            <a:endParaRPr lang="en-US"/>
          </a:p>
        </p:txBody>
      </p:sp>
      <p:pic>
        <p:nvPicPr>
          <p:cNvPr id="7" name="ptf_movie.mp4">
            <a:hlinkClick r:id="" action="ppaction://media"/>
          </p:cNvPr>
          <p:cNvPicPr/>
          <p:nvPr>
            <p:ph idx="1"/>
            <a:videoFile r:link="rId1"/>
          </p:nvPr>
        </p:nvPicPr>
        <p:blipFill>
          <a:blip r:embed="rId3"/>
          <a:stretch>
            <a:fillRect/>
          </a:stretch>
        </p:blipFill>
        <p:spPr>
          <a:xfrm>
            <a:off x="113990" y="224121"/>
            <a:ext cx="8886572" cy="6220601"/>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a:extLst>
            <a:ext uri="{909E8E84-426E-40dd-AFC4-6F175D3DCCD1}">
              <a14:hiddenFill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solidFill>
                  <a:srgbClr val="FFFFFF"/>
                </a:solidFill>
              </a14:hiddenFill>
            </a:ext>
            <a:ext uri="{91240B29-F687-4f45-9708-019B960494DF}">
              <a14:hiddenLine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w="12700">
                <a:solidFill>
                  <a:srgbClr val="000000"/>
                </a:solidFill>
                <a:miter lim="800000"/>
                <a:headEnd/>
                <a:tailEnd/>
              </a14:hiddenLine>
            </a:ext>
            <a:ext uri="{AF507438-7753-43e0-B8FC-AC1667EBCBE1}">
              <a14:hiddenEffects xmlns:r="http://schemas.openxmlformats.org/officeDocument/2006/relationships" xmlns:mc="http://schemas.openxmlformats.org/markup-compatibility/2006" xmlns:mv="urn:schemas-microsoft-com:mac:vml" xmlns:a14="http://schemas.microsoft.com/office/drawing/2010/main" xmlns:a="http://schemas.openxmlformats.org/drawingml/2006/main" xmlns:p="http://schemas.openxmlformats.org/presentationml/2006/main" xmlns="">
                <a:effectLst>
                  <a:outerShdw blurRad="63500" dist="38099" dir="2700000" algn="ctr" rotWithShape="0">
                    <a:srgbClr val="000000">
                      <a:alpha val="74998"/>
                    </a:srgbClr>
                  </a:outerShdw>
                </a:effectLst>
              </a14:hiddenEffects>
            </a:ext>
          </a:extLst>
        </p:spPr>
        <p:txBody>
          <a:bodyPr/>
          <a:lstStyle/>
          <a:p>
            <a:fld id="{BE7DAE26-1C15-3A46-88A2-0FE6DB533BA1}" type="slidenum">
              <a:rPr lang="en-US"/>
              <a:pPr/>
              <a:t>44</a:t>
            </a:fld>
            <a:endParaRPr lang="en-US"/>
          </a:p>
        </p:txBody>
      </p:sp>
      <p:sp>
        <p:nvSpPr>
          <p:cNvPr id="48129" name="Rectangle 1"/>
          <p:cNvSpPr>
            <a:spLocks noGrp="1" noChangeArrowheads="1"/>
          </p:cNvSpPr>
          <p:nvPr>
            <p:ph type="title"/>
          </p:nvPr>
        </p:nvSpPr>
        <p:spPr>
          <a:xfrm>
            <a:off x="553641" y="178594"/>
            <a:ext cx="8036719" cy="1437680"/>
          </a:xfrm>
        </p:spPr>
        <p:txBody>
          <a:bodyPr/>
          <a:lstStyle/>
          <a:p>
            <a:pPr eaLnBrk="1" hangingPunct="1"/>
            <a:r>
              <a:rPr lang="en-US" dirty="0" smtClean="0"/>
              <a:t>Superluminal Supernovae </a:t>
            </a:r>
            <a:br>
              <a:rPr lang="en-US" dirty="0" smtClean="0"/>
            </a:br>
            <a:r>
              <a:rPr lang="en-US" dirty="0" smtClean="0"/>
              <a:t>(no Hydrogen)</a:t>
            </a:r>
            <a:endParaRPr lang="en-US" dirty="0"/>
          </a:p>
        </p:txBody>
      </p:sp>
      <p:pic>
        <p:nvPicPr>
          <p:cNvPr id="43011" name="Picture 2"/>
          <p:cNvPicPr>
            <a:picLocks noChangeAspect="1" noChangeArrowheads="1"/>
          </p:cNvPicPr>
          <p:nvPr/>
        </p:nvPicPr>
        <p:blipFill>
          <a:blip r:embed="rId2"/>
          <a:srcRect/>
          <a:stretch>
            <a:fillRect/>
          </a:stretch>
        </p:blipFill>
        <p:spPr bwMode="auto">
          <a:xfrm>
            <a:off x="1610693" y="1803797"/>
            <a:ext cx="6283151" cy="4277320"/>
          </a:xfrm>
          <a:prstGeom prst="rect">
            <a:avLst/>
          </a:prstGeom>
          <a:noFill/>
          <a:ln w="12700">
            <a:noFill/>
            <a:miter lim="800000"/>
            <a:headEnd/>
            <a:tailEnd/>
          </a:ln>
        </p:spPr>
      </p:pic>
      <p:sp>
        <p:nvSpPr>
          <p:cNvPr id="6" name="Footer Placeholder 5"/>
          <p:cNvSpPr>
            <a:spLocks noGrp="1"/>
          </p:cNvSpPr>
          <p:nvPr>
            <p:ph type="ftr" sz="quarter" idx="11"/>
          </p:nvPr>
        </p:nvSpPr>
        <p:spPr/>
        <p:txBody>
          <a:bodyPr/>
          <a:lstStyle/>
          <a:p>
            <a:r>
              <a:rPr lang="en-US" smtClean="0"/>
              <a:t>41</a:t>
            </a:r>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313" name="Picture 3" descr="brad.jpeg"/>
          <p:cNvPicPr>
            <a:picLocks noChangeAspect="1"/>
          </p:cNvPicPr>
          <p:nvPr/>
        </p:nvPicPr>
        <p:blipFill>
          <a:blip r:embed="rId2"/>
          <a:srcRect/>
          <a:stretch>
            <a:fillRect/>
          </a:stretch>
        </p:blipFill>
        <p:spPr bwMode="auto">
          <a:xfrm>
            <a:off x="3006725" y="5210890"/>
            <a:ext cx="2990850" cy="1643063"/>
          </a:xfrm>
          <a:prstGeom prst="rect">
            <a:avLst/>
          </a:prstGeom>
          <a:noFill/>
          <a:ln w="9525">
            <a:noFill/>
            <a:miter lim="800000"/>
            <a:headEnd/>
            <a:tailEnd/>
          </a:ln>
        </p:spPr>
      </p:pic>
      <p:pic>
        <p:nvPicPr>
          <p:cNvPr id="13314" name="Picture 6" descr="nick.jpg"/>
          <p:cNvPicPr>
            <a:picLocks noChangeAspect="1"/>
          </p:cNvPicPr>
          <p:nvPr/>
        </p:nvPicPr>
        <p:blipFill>
          <a:blip r:embed="rId3"/>
          <a:srcRect/>
          <a:stretch>
            <a:fillRect/>
          </a:stretch>
        </p:blipFill>
        <p:spPr bwMode="auto">
          <a:xfrm>
            <a:off x="3201103" y="1265208"/>
            <a:ext cx="2693987" cy="1789112"/>
          </a:xfrm>
          <a:prstGeom prst="rect">
            <a:avLst/>
          </a:prstGeom>
          <a:noFill/>
          <a:ln w="9525">
            <a:noFill/>
            <a:miter lim="800000"/>
            <a:headEnd/>
            <a:tailEnd/>
          </a:ln>
        </p:spPr>
      </p:pic>
      <p:pic>
        <p:nvPicPr>
          <p:cNvPr id="13315" name="Picture 7" descr="quimby.jpg"/>
          <p:cNvPicPr>
            <a:picLocks noChangeAspect="1"/>
          </p:cNvPicPr>
          <p:nvPr/>
        </p:nvPicPr>
        <p:blipFill>
          <a:blip r:embed="rId4"/>
          <a:srcRect/>
          <a:stretch>
            <a:fillRect/>
          </a:stretch>
        </p:blipFill>
        <p:spPr bwMode="auto">
          <a:xfrm>
            <a:off x="5953125" y="927458"/>
            <a:ext cx="2006600" cy="3027362"/>
          </a:xfrm>
          <a:prstGeom prst="rect">
            <a:avLst/>
          </a:prstGeom>
          <a:noFill/>
          <a:ln w="9525">
            <a:noFill/>
            <a:miter lim="800000"/>
            <a:headEnd/>
            <a:tailEnd/>
          </a:ln>
          <a:effectLst/>
        </p:spPr>
      </p:pic>
      <p:pic>
        <p:nvPicPr>
          <p:cNvPr id="13316" name="Picture 5" descr="Mansi.png"/>
          <p:cNvPicPr>
            <a:picLocks noChangeAspect="1"/>
          </p:cNvPicPr>
          <p:nvPr/>
        </p:nvPicPr>
        <p:blipFill>
          <a:blip r:embed="rId5"/>
          <a:srcRect/>
          <a:stretch>
            <a:fillRect/>
          </a:stretch>
        </p:blipFill>
        <p:spPr bwMode="auto">
          <a:xfrm>
            <a:off x="5953125" y="3922585"/>
            <a:ext cx="2005013" cy="2860675"/>
          </a:xfrm>
          <a:prstGeom prst="rect">
            <a:avLst/>
          </a:prstGeom>
          <a:noFill/>
          <a:ln w="9525">
            <a:noFill/>
            <a:miter lim="800000"/>
            <a:headEnd/>
            <a:tailEnd/>
          </a:ln>
        </p:spPr>
      </p:pic>
      <p:pic>
        <p:nvPicPr>
          <p:cNvPr id="13317" name="Picture 8" descr="sagi.jpg"/>
          <p:cNvPicPr>
            <a:picLocks noChangeAspect="1"/>
          </p:cNvPicPr>
          <p:nvPr/>
        </p:nvPicPr>
        <p:blipFill>
          <a:blip r:embed="rId6"/>
          <a:srcRect/>
          <a:stretch>
            <a:fillRect/>
          </a:stretch>
        </p:blipFill>
        <p:spPr bwMode="auto">
          <a:xfrm>
            <a:off x="2976563" y="3040810"/>
            <a:ext cx="2979737" cy="2235200"/>
          </a:xfrm>
          <a:prstGeom prst="rect">
            <a:avLst/>
          </a:prstGeom>
          <a:noFill/>
          <a:ln w="9525">
            <a:noFill/>
            <a:miter lim="800000"/>
            <a:headEnd/>
            <a:tailEnd/>
          </a:ln>
        </p:spPr>
      </p:pic>
      <p:pic>
        <p:nvPicPr>
          <p:cNvPr id="13318" name="Picture 4" descr="evan.jpg"/>
          <p:cNvPicPr>
            <a:picLocks noChangeAspect="1"/>
          </p:cNvPicPr>
          <p:nvPr/>
        </p:nvPicPr>
        <p:blipFill>
          <a:blip r:embed="rId7"/>
          <a:srcRect/>
          <a:stretch>
            <a:fillRect/>
          </a:stretch>
        </p:blipFill>
        <p:spPr bwMode="auto">
          <a:xfrm>
            <a:off x="1215952" y="1251698"/>
            <a:ext cx="2005013" cy="2647950"/>
          </a:xfrm>
          <a:prstGeom prst="rect">
            <a:avLst/>
          </a:prstGeom>
          <a:noFill/>
          <a:ln w="9525">
            <a:noFill/>
            <a:miter lim="800000"/>
            <a:headEnd/>
            <a:tailEnd/>
          </a:ln>
        </p:spPr>
      </p:pic>
      <p:pic>
        <p:nvPicPr>
          <p:cNvPr id="13319" name="Picture 1" descr="nickK.jpg"/>
          <p:cNvPicPr>
            <a:picLocks noChangeAspect="1"/>
          </p:cNvPicPr>
          <p:nvPr/>
        </p:nvPicPr>
        <p:blipFill>
          <a:blip r:embed="rId8"/>
          <a:srcRect/>
          <a:stretch>
            <a:fillRect/>
          </a:stretch>
        </p:blipFill>
        <p:spPr bwMode="auto">
          <a:xfrm>
            <a:off x="1157142" y="3886137"/>
            <a:ext cx="2001837" cy="2968625"/>
          </a:xfrm>
          <a:prstGeom prst="rect">
            <a:avLst/>
          </a:prstGeom>
          <a:noFill/>
          <a:ln w="9525">
            <a:noFill/>
            <a:miter lim="800000"/>
            <a:headEnd/>
            <a:tailEnd/>
          </a:ln>
        </p:spPr>
      </p:pic>
      <p:sp>
        <p:nvSpPr>
          <p:cNvPr id="9" name="Title 8"/>
          <p:cNvSpPr>
            <a:spLocks noGrp="1"/>
          </p:cNvSpPr>
          <p:nvPr>
            <p:ph type="title"/>
          </p:nvPr>
        </p:nvSpPr>
        <p:spPr>
          <a:xfrm>
            <a:off x="457200" y="71988"/>
            <a:ext cx="8229600" cy="1143000"/>
          </a:xfrm>
        </p:spPr>
        <p:txBody>
          <a:bodyPr/>
          <a:lstStyle/>
          <a:p>
            <a:r>
              <a:rPr lang="en-US" dirty="0" smtClean="0"/>
              <a:t>Talent matters as much as capital</a:t>
            </a:r>
            <a:endParaRPr lang="en-US" dirty="0"/>
          </a:p>
        </p:txBody>
      </p:sp>
      <p:sp>
        <p:nvSpPr>
          <p:cNvPr id="10" name="Slide Number Placeholder 9"/>
          <p:cNvSpPr>
            <a:spLocks noGrp="1"/>
          </p:cNvSpPr>
          <p:nvPr>
            <p:ph type="sldNum" sz="quarter" idx="12"/>
          </p:nvPr>
        </p:nvSpPr>
        <p:spPr/>
        <p:txBody>
          <a:bodyPr/>
          <a:lstStyle/>
          <a:p>
            <a:fld id="{FB3FFE1D-1EE9-E842-8B17-D1D437E7A5E3}" type="slidenum">
              <a:rPr lang="en-US" smtClean="0"/>
              <a:pPr/>
              <a:t>45</a:t>
            </a:fld>
            <a:endParaRPr lang="en-US"/>
          </a:p>
        </p:txBody>
      </p:sp>
      <p:sp>
        <p:nvSpPr>
          <p:cNvPr id="11" name="Footer Placeholder 10"/>
          <p:cNvSpPr>
            <a:spLocks noGrp="1"/>
          </p:cNvSpPr>
          <p:nvPr>
            <p:ph type="ftr" sz="quarter" idx="11"/>
          </p:nvPr>
        </p:nvSpPr>
        <p:spPr/>
        <p:txBody>
          <a:bodyPr/>
          <a:lstStyle/>
          <a:p>
            <a:r>
              <a:rPr lang="en-US" smtClean="0"/>
              <a:t>41</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PTF: The Next Generation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40-square degree imager on P48</a:t>
            </a:r>
          </a:p>
          <a:p>
            <a:r>
              <a:rPr lang="en-US" dirty="0" smtClean="0"/>
              <a:t>Target-of-Opportunity Telescope for rapid spectral classification</a:t>
            </a:r>
          </a:p>
          <a:p>
            <a:pPr lvl="1"/>
            <a:r>
              <a:rPr lang="en-US" dirty="0" smtClean="0"/>
              <a:t>Caltech &amp; National Central University (Taiwan)</a:t>
            </a:r>
          </a:p>
          <a:p>
            <a:r>
              <a:rPr lang="en-US" dirty="0" err="1" smtClean="0"/>
              <a:t>Robo</a:t>
            </a:r>
            <a:r>
              <a:rPr lang="en-US" dirty="0" smtClean="0"/>
              <a:t>-AO for photometry </a:t>
            </a:r>
          </a:p>
          <a:p>
            <a:pPr lvl="1"/>
            <a:r>
              <a:rPr lang="en-US" dirty="0" smtClean="0"/>
              <a:t>Caltech &amp; IUCAA (India)</a:t>
            </a:r>
          </a:p>
          <a:p>
            <a:r>
              <a:rPr lang="en-US" dirty="0" smtClean="0"/>
              <a:t>LIMSAT UV telescope in space</a:t>
            </a:r>
          </a:p>
          <a:p>
            <a:pPr lvl="1"/>
            <a:r>
              <a:rPr lang="en-US" dirty="0" smtClean="0"/>
              <a:t>Eight telescopes (12 cm), Total FOV of 1000 sq deg</a:t>
            </a:r>
          </a:p>
          <a:p>
            <a:pPr lvl="1"/>
            <a:r>
              <a:rPr lang="en-US" dirty="0" smtClean="0"/>
              <a:t>60 kg payload</a:t>
            </a:r>
          </a:p>
          <a:p>
            <a:pPr lvl="1"/>
            <a:r>
              <a:rPr lang="en-US" dirty="0" smtClean="0">
                <a:solidFill>
                  <a:srgbClr val="FF0000"/>
                </a:solidFill>
              </a:rPr>
              <a:t>Israel,</a:t>
            </a:r>
            <a:r>
              <a:rPr lang="en-US" dirty="0" smtClean="0"/>
              <a:t> </a:t>
            </a:r>
            <a:r>
              <a:rPr lang="en-US" dirty="0" smtClean="0">
                <a:solidFill>
                  <a:schemeClr val="accent1"/>
                </a:solidFill>
              </a:rPr>
              <a:t>India,</a:t>
            </a:r>
            <a:r>
              <a:rPr lang="en-US" dirty="0" smtClean="0"/>
              <a:t> Canada, US</a:t>
            </a:r>
          </a:p>
        </p:txBody>
      </p:sp>
      <p:sp>
        <p:nvSpPr>
          <p:cNvPr id="5" name="Footer Placeholder 4"/>
          <p:cNvSpPr>
            <a:spLocks noGrp="1"/>
          </p:cNvSpPr>
          <p:nvPr>
            <p:ph type="ftr" sz="quarter" idx="11"/>
          </p:nvPr>
        </p:nvSpPr>
        <p:spPr/>
        <p:txBody>
          <a:bodyPr/>
          <a:lstStyle/>
          <a:p>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46</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ea typeface="ＭＳ Ｐゴシック" pitchFamily="-108" charset="-128"/>
                <a:cs typeface="ＭＳ Ｐゴシック" pitchFamily="-108" charset="-128"/>
              </a:rPr>
              <a:t>Ancient (Impressive)</a:t>
            </a:r>
          </a:p>
        </p:txBody>
      </p:sp>
      <p:pic>
        <p:nvPicPr>
          <p:cNvPr id="43011" name="Content Placeholder 5" descr="giza_pyramid.jpg"/>
          <p:cNvPicPr>
            <a:picLocks noGrp="1" noChangeAspect="1"/>
          </p:cNvPicPr>
          <p:nvPr>
            <p:ph idx="1"/>
          </p:nvPr>
        </p:nvPicPr>
        <p:blipFill>
          <a:blip r:embed="rId2"/>
          <a:srcRect l="-6844" r="-6844"/>
          <a:stretch>
            <a:fillRect/>
          </a:stretch>
        </p:blipFill>
        <p:spPr/>
      </p:pic>
      <p:sp>
        <p:nvSpPr>
          <p:cNvPr id="43012"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41</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47</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eaLnBrk="1" hangingPunct="1"/>
            <a:r>
              <a:rPr lang="en-US" smtClean="0"/>
              <a:t>Exponential Growth</a:t>
            </a:r>
          </a:p>
        </p:txBody>
      </p:sp>
      <p:sp>
        <p:nvSpPr>
          <p:cNvPr id="22532" name="Rectangle 3"/>
          <p:cNvSpPr>
            <a:spLocks noGrp="1" noChangeArrowheads="1"/>
          </p:cNvSpPr>
          <p:nvPr>
            <p:ph type="body" idx="1"/>
          </p:nvPr>
        </p:nvSpPr>
        <p:spPr/>
        <p:txBody>
          <a:bodyPr/>
          <a:lstStyle/>
          <a:p>
            <a:pPr eaLnBrk="1" hangingPunct="1">
              <a:lnSpc>
                <a:spcPct val="90000"/>
              </a:lnSpc>
            </a:pPr>
            <a:r>
              <a:rPr lang="en-US" sz="2800" dirty="0"/>
              <a:t>Moore’s law (Exponential Growth):</a:t>
            </a:r>
          </a:p>
          <a:p>
            <a:pPr lvl="1" eaLnBrk="1" hangingPunct="1">
              <a:lnSpc>
                <a:spcPct val="90000"/>
              </a:lnSpc>
            </a:pPr>
            <a:r>
              <a:rPr lang="en-US" sz="2400" dirty="0"/>
              <a:t>Semiconductor gains grow </a:t>
            </a:r>
            <a:r>
              <a:rPr lang="en-US" sz="2400" dirty="0" smtClean="0"/>
              <a:t>exponentially</a:t>
            </a:r>
          </a:p>
          <a:p>
            <a:pPr lvl="1" eaLnBrk="1" hangingPunct="1">
              <a:lnSpc>
                <a:spcPct val="90000"/>
              </a:lnSpc>
              <a:buNone/>
            </a:pPr>
            <a:endParaRPr lang="en-US" sz="2400" dirty="0" smtClean="0"/>
          </a:p>
          <a:p>
            <a:pPr>
              <a:lnSpc>
                <a:spcPct val="90000"/>
              </a:lnSpc>
            </a:pPr>
            <a:r>
              <a:rPr lang="en-US" sz="2800" dirty="0" err="1" smtClean="0"/>
              <a:t>SRK’s</a:t>
            </a:r>
            <a:r>
              <a:rPr lang="en-US" sz="2800" dirty="0" smtClean="0"/>
              <a:t> Law of Beyond Exponential Returns</a:t>
            </a:r>
          </a:p>
          <a:p>
            <a:pPr lvl="1">
              <a:lnSpc>
                <a:spcPct val="90000"/>
              </a:lnSpc>
            </a:pPr>
            <a:r>
              <a:rPr lang="en-US" sz="2400" dirty="0" smtClean="0"/>
              <a:t>Faster than exponential progress is made when two or more technologies appear at the same time</a:t>
            </a:r>
            <a:endParaRPr lang="en-US" sz="2400" dirty="0"/>
          </a:p>
        </p:txBody>
      </p:sp>
      <p:sp>
        <p:nvSpPr>
          <p:cNvPr id="5" name="Footer Placeholder 4"/>
          <p:cNvSpPr>
            <a:spLocks noGrp="1"/>
          </p:cNvSpPr>
          <p:nvPr>
            <p:ph type="ftr" sz="quarter" idx="11"/>
          </p:nvPr>
        </p:nvSpPr>
        <p:spPr/>
        <p:txBody>
          <a:bodyPr/>
          <a:lstStyle/>
          <a:p>
            <a:pPr>
              <a:defRPr/>
            </a:pPr>
            <a:r>
              <a:rPr lang="en-US" smtClean="0"/>
              <a:t>41</a:t>
            </a:r>
            <a:endParaRPr lang="en-US"/>
          </a:p>
        </p:txBody>
      </p:sp>
      <p:sp>
        <p:nvSpPr>
          <p:cNvPr id="6" name="Slide Number Placeholder 5"/>
          <p:cNvSpPr>
            <a:spLocks noGrp="1"/>
          </p:cNvSpPr>
          <p:nvPr>
            <p:ph type="sldNum" sz="quarter" idx="12"/>
          </p:nvPr>
        </p:nvSpPr>
        <p:spPr/>
        <p:txBody>
          <a:bodyPr/>
          <a:lstStyle/>
          <a:p>
            <a:fld id="{FB3FFE1D-1EE9-E842-8B17-D1D437E7A5E3}" type="slidenum">
              <a:rPr lang="en-US" smtClean="0"/>
              <a:pPr/>
              <a:t>48</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2872" y="1452155"/>
            <a:ext cx="7755667" cy="4882896"/>
          </a:xfrm>
          <a:prstGeom prst="rect">
            <a:avLst/>
          </a:prstGeom>
        </p:spPr>
      </p:pic>
      <p:sp>
        <p:nvSpPr>
          <p:cNvPr id="6" name="Title 5"/>
          <p:cNvSpPr>
            <a:spLocks noGrp="1"/>
          </p:cNvSpPr>
          <p:nvPr>
            <p:ph type="title"/>
          </p:nvPr>
        </p:nvSpPr>
        <p:spPr/>
        <p:txBody>
          <a:bodyPr/>
          <a:lstStyle/>
          <a:p>
            <a:r>
              <a:rPr lang="en-US" dirty="0" smtClean="0"/>
              <a:t>A Star Dies: A Supernova is born</a:t>
            </a:r>
            <a:endParaRPr lang="en-US" dirty="0"/>
          </a:p>
        </p:txBody>
      </p:sp>
      <p:sp>
        <p:nvSpPr>
          <p:cNvPr id="7" name="Footer Placeholder 6"/>
          <p:cNvSpPr>
            <a:spLocks noGrp="1"/>
          </p:cNvSpPr>
          <p:nvPr>
            <p:ph type="ftr" sz="quarter" idx="11"/>
          </p:nvPr>
        </p:nvSpPr>
        <p:spPr/>
        <p:txBody>
          <a:bodyPr/>
          <a:lstStyle/>
          <a:p>
            <a:pPr>
              <a:defRPr/>
            </a:pPr>
            <a:r>
              <a:rPr lang="en-US" smtClean="0"/>
              <a:t>41</a:t>
            </a:r>
            <a:endParaRPr lang="en-US"/>
          </a:p>
        </p:txBody>
      </p:sp>
      <p:sp>
        <p:nvSpPr>
          <p:cNvPr id="8" name="Slide Number Placeholder 7"/>
          <p:cNvSpPr>
            <a:spLocks noGrp="1"/>
          </p:cNvSpPr>
          <p:nvPr>
            <p:ph type="sldNum" sz="quarter" idx="12"/>
          </p:nvPr>
        </p:nvSpPr>
        <p:spPr/>
        <p:txBody>
          <a:bodyPr/>
          <a:lstStyle/>
          <a:p>
            <a:fld id="{FB3FFE1D-1EE9-E842-8B17-D1D437E7A5E3}" type="slidenum">
              <a:rPr lang="en-US" smtClean="0"/>
              <a:pPr/>
              <a:t>4</a:t>
            </a:fld>
            <a:endParaRPr lang="en-US"/>
          </a:p>
        </p:txBody>
      </p:sp>
      <p:sp>
        <p:nvSpPr>
          <p:cNvPr id="9" name="TextBox 8"/>
          <p:cNvSpPr txBox="1"/>
          <p:nvPr/>
        </p:nvSpPr>
        <p:spPr>
          <a:xfrm>
            <a:off x="54667" y="6472255"/>
            <a:ext cx="3649857" cy="369332"/>
          </a:xfrm>
          <a:prstGeom prst="rect">
            <a:avLst/>
          </a:prstGeom>
          <a:noFill/>
        </p:spPr>
        <p:txBody>
          <a:bodyPr wrap="none" rtlCol="0">
            <a:spAutoFit/>
          </a:bodyPr>
          <a:lstStyle/>
          <a:p>
            <a:r>
              <a:rPr lang="en-US" dirty="0" smtClean="0"/>
              <a:t>Astronomy Picture of the Day (NASA)</a:t>
            </a:r>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08" charset="-128"/>
                <a:cs typeface="ＭＳ Ｐゴシック" pitchFamily="-108" charset="-128"/>
              </a:rPr>
              <a:t>Inverted (Pretty)</a:t>
            </a:r>
          </a:p>
        </p:txBody>
      </p:sp>
      <p:pic>
        <p:nvPicPr>
          <p:cNvPr id="44035" name="Content Placeholder 5" descr="Hanoi-Museum-an-Inverted-Pyramid.jpg"/>
          <p:cNvPicPr>
            <a:picLocks noGrp="1" noChangeAspect="1"/>
          </p:cNvPicPr>
          <p:nvPr>
            <p:ph idx="1"/>
          </p:nvPr>
        </p:nvPicPr>
        <p:blipFill>
          <a:blip r:embed="rId2"/>
          <a:srcRect/>
          <a:stretch>
            <a:fillRect/>
          </a:stretch>
        </p:blipFill>
        <p:spPr>
          <a:xfrm>
            <a:off x="252413" y="1447800"/>
            <a:ext cx="8891587" cy="5056188"/>
          </a:xfrm>
        </p:spPr>
      </p:pic>
      <p:sp>
        <p:nvSpPr>
          <p:cNvPr id="4403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41</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49</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5" descr="Untitled.png"/>
          <p:cNvPicPr>
            <a:picLocks noChangeAspect="1"/>
          </p:cNvPicPr>
          <p:nvPr/>
        </p:nvPicPr>
        <p:blipFill>
          <a:blip r:embed="rId3"/>
          <a:srcRect/>
          <a:stretch>
            <a:fillRect/>
          </a:stretch>
        </p:blipFill>
        <p:spPr bwMode="auto">
          <a:xfrm>
            <a:off x="365125" y="684212"/>
            <a:ext cx="8226425" cy="5489575"/>
          </a:xfrm>
          <a:prstGeom prst="rect">
            <a:avLst/>
          </a:prstGeom>
          <a:noFill/>
          <a:ln w="9525">
            <a:noFill/>
            <a:miter lim="800000"/>
            <a:headEnd/>
            <a:tailEnd/>
          </a:ln>
        </p:spPr>
      </p:pic>
      <p:sp>
        <p:nvSpPr>
          <p:cNvPr id="44037" name="TextBox 7"/>
          <p:cNvSpPr txBox="1">
            <a:spLocks noChangeArrowheads="1"/>
          </p:cNvSpPr>
          <p:nvPr/>
        </p:nvSpPr>
        <p:spPr bwMode="auto">
          <a:xfrm>
            <a:off x="914400" y="3625850"/>
            <a:ext cx="1973263" cy="830997"/>
          </a:xfrm>
          <a:prstGeom prst="rect">
            <a:avLst/>
          </a:prstGeom>
          <a:noFill/>
          <a:ln w="9525">
            <a:noFill/>
            <a:miter lim="800000"/>
            <a:headEnd/>
            <a:tailEnd/>
          </a:ln>
        </p:spPr>
        <p:txBody>
          <a:bodyPr>
            <a:prstTxWarp prst="textNoShape">
              <a:avLst/>
            </a:prstTxWarp>
            <a:spAutoFit/>
          </a:bodyPr>
          <a:lstStyle/>
          <a:p>
            <a:pPr algn="ctr">
              <a:lnSpc>
                <a:spcPct val="100000"/>
              </a:lnSpc>
              <a:buClrTx/>
              <a:buSzTx/>
              <a:buFontTx/>
              <a:buNone/>
            </a:pPr>
            <a:r>
              <a:rPr lang="en-US" b="1" dirty="0">
                <a:solidFill>
                  <a:schemeClr val="bg1"/>
                </a:solidFill>
                <a:ea typeface="ＭＳ Ｐゴシック" pitchFamily="-107" charset="-128"/>
                <a:cs typeface="ＭＳ Ｐゴシック" pitchFamily="-107" charset="-128"/>
              </a:rPr>
              <a:t>P48</a:t>
            </a:r>
            <a:endParaRPr lang="en-US" b="1" dirty="0" smtClean="0">
              <a:solidFill>
                <a:schemeClr val="bg1"/>
              </a:solidFill>
              <a:ea typeface="ＭＳ Ｐゴシック" pitchFamily="-107" charset="-128"/>
              <a:cs typeface="ＭＳ Ｐゴシック" pitchFamily="-107" charset="-128"/>
            </a:endParaRP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Discovery</a:t>
            </a:r>
            <a:endParaRPr lang="en-US" dirty="0">
              <a:solidFill>
                <a:schemeClr val="bg1"/>
              </a:solidFill>
              <a:ea typeface="ＭＳ Ｐゴシック" pitchFamily="-107" charset="-128"/>
              <a:cs typeface="ＭＳ Ｐゴシック" pitchFamily="-107" charset="-128"/>
            </a:endParaRPr>
          </a:p>
        </p:txBody>
      </p:sp>
      <p:sp>
        <p:nvSpPr>
          <p:cNvPr id="44038" name="TextBox 8"/>
          <p:cNvSpPr txBox="1">
            <a:spLocks noChangeArrowheads="1"/>
          </p:cNvSpPr>
          <p:nvPr/>
        </p:nvSpPr>
        <p:spPr bwMode="auto">
          <a:xfrm>
            <a:off x="6781800" y="3066872"/>
            <a:ext cx="2133600" cy="1200328"/>
          </a:xfrm>
          <a:prstGeom prst="rect">
            <a:avLst/>
          </a:prstGeom>
          <a:noFill/>
          <a:ln w="9525">
            <a:noFill/>
            <a:miter lim="800000"/>
            <a:headEnd/>
            <a:tailEnd/>
          </a:ln>
        </p:spPr>
        <p:txBody>
          <a:bodyPr wrap="square">
            <a:prstTxWarp prst="textNoShape">
              <a:avLst/>
            </a:prstTxWarp>
            <a:spAutoFit/>
          </a:bodyPr>
          <a:lstStyle/>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P60</a:t>
            </a:r>
          </a:p>
          <a:p>
            <a:pPr algn="ct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Confirmation</a:t>
            </a:r>
          </a:p>
          <a:p>
            <a:pPr algn="ct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44039" name="Rectangle 12"/>
          <p:cNvSpPr>
            <a:spLocks noChangeArrowheads="1"/>
          </p:cNvSpPr>
          <p:nvPr/>
        </p:nvSpPr>
        <p:spPr bwMode="auto">
          <a:xfrm>
            <a:off x="8407400" y="6180138"/>
            <a:ext cx="184150" cy="300037"/>
          </a:xfrm>
          <a:prstGeom prst="rect">
            <a:avLst/>
          </a:prstGeom>
          <a:noFill/>
          <a:ln w="9525">
            <a:noFill/>
            <a:miter lim="800000"/>
            <a:headEnd/>
            <a:tailEnd/>
          </a:ln>
        </p:spPr>
        <p:txBody>
          <a:bodyPr wrap="none">
            <a:prstTxWarp prst="textNoShape">
              <a:avLst/>
            </a:prstTxWarp>
            <a:spAutoFit/>
          </a:bodyPr>
          <a:lstStyle/>
          <a:p>
            <a:endParaRPr lang="en-US"/>
          </a:p>
        </p:txBody>
      </p:sp>
      <p:sp>
        <p:nvSpPr>
          <p:cNvPr id="44040" name="Rectangle 16"/>
          <p:cNvSpPr>
            <a:spLocks noChangeArrowheads="1"/>
          </p:cNvSpPr>
          <p:nvPr/>
        </p:nvSpPr>
        <p:spPr bwMode="auto">
          <a:xfrm>
            <a:off x="4953000" y="4191000"/>
            <a:ext cx="1676400" cy="830998"/>
          </a:xfrm>
          <a:prstGeom prst="rect">
            <a:avLst/>
          </a:prstGeom>
          <a:noFill/>
          <a:ln w="9525">
            <a:noFill/>
            <a:miter lim="800000"/>
            <a:headEnd/>
            <a:tailEnd/>
          </a:ln>
        </p:spPr>
        <p:txBody>
          <a:bodyPr wrap="square">
            <a:prstTxWarp prst="textNoShape">
              <a:avLst/>
            </a:prstTxWarp>
            <a:spAutoFit/>
          </a:bodyPr>
          <a:lstStyle/>
          <a:p>
            <a:pPr>
              <a:lnSpc>
                <a:spcPct val="100000"/>
              </a:lnSpc>
              <a:buClrTx/>
              <a:buSzTx/>
              <a:buFontTx/>
              <a:buNone/>
            </a:pPr>
            <a:r>
              <a:rPr lang="en-US" b="1" dirty="0" smtClean="0">
                <a:solidFill>
                  <a:schemeClr val="bg1"/>
                </a:solidFill>
                <a:ea typeface="ＭＳ Ｐゴシック" pitchFamily="-107" charset="-128"/>
                <a:cs typeface="ＭＳ Ｐゴシック" pitchFamily="-107" charset="-128"/>
              </a:rPr>
              <a:t>200-inch</a:t>
            </a:r>
          </a:p>
          <a:p>
            <a:pPr>
              <a:lnSpc>
                <a:spcPct val="100000"/>
              </a:lnSpc>
              <a:buClrTx/>
              <a:buSzTx/>
              <a:buFontTx/>
              <a:buNone/>
            </a:pPr>
            <a:r>
              <a:rPr lang="en-US" dirty="0" smtClean="0">
                <a:solidFill>
                  <a:schemeClr val="bg1"/>
                </a:solidFill>
                <a:ea typeface="ＭＳ Ｐゴシック" pitchFamily="-107" charset="-128"/>
                <a:cs typeface="ＭＳ Ｐゴシック" pitchFamily="-107" charset="-128"/>
              </a:rPr>
              <a:t> </a:t>
            </a:r>
            <a:endParaRPr lang="en-US" dirty="0">
              <a:solidFill>
                <a:schemeClr val="bg1"/>
              </a:solidFill>
              <a:ea typeface="ＭＳ Ｐゴシック" pitchFamily="-107" charset="-128"/>
              <a:cs typeface="ＭＳ Ｐゴシック" pitchFamily="-107" charset="-128"/>
            </a:endParaRPr>
          </a:p>
        </p:txBody>
      </p:sp>
      <p:sp>
        <p:nvSpPr>
          <p:cNvPr id="11" name="Footer Placeholder 10"/>
          <p:cNvSpPr>
            <a:spLocks noGrp="1"/>
          </p:cNvSpPr>
          <p:nvPr>
            <p:ph type="ftr" sz="quarter" idx="11"/>
          </p:nvPr>
        </p:nvSpPr>
        <p:spPr/>
        <p:txBody>
          <a:bodyPr/>
          <a:lstStyle/>
          <a:p>
            <a:pPr>
              <a:defRPr/>
            </a:pPr>
            <a:r>
              <a:rPr lang="en-US" smtClean="0"/>
              <a:t>41</a:t>
            </a:r>
            <a:endParaRPr lang="en-US"/>
          </a:p>
        </p:txBody>
      </p:sp>
      <p:sp>
        <p:nvSpPr>
          <p:cNvPr id="9" name="Slide Number Placeholder 8"/>
          <p:cNvSpPr>
            <a:spLocks noGrp="1"/>
          </p:cNvSpPr>
          <p:nvPr>
            <p:ph type="sldNum" sz="quarter" idx="12"/>
          </p:nvPr>
        </p:nvSpPr>
        <p:spPr/>
        <p:txBody>
          <a:bodyPr/>
          <a:lstStyle/>
          <a:p>
            <a:fld id="{FB3FFE1D-1EE9-E842-8B17-D1D437E7A5E3}" type="slidenum">
              <a:rPr lang="en-US" smtClean="0"/>
              <a:pPr/>
              <a:t>50</a:t>
            </a:fld>
            <a:endParaRPr lang="en-US"/>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4"/>
          <p:cNvSpPr>
            <a:spLocks noGrp="1"/>
          </p:cNvSpPr>
          <p:nvPr>
            <p:ph type="title"/>
          </p:nvPr>
        </p:nvSpPr>
        <p:spPr>
          <a:xfrm>
            <a:off x="549275" y="76200"/>
            <a:ext cx="8056563" cy="1362075"/>
          </a:xfrm>
        </p:spPr>
        <p:txBody>
          <a:bodyPr/>
          <a:lstStyle/>
          <a:p>
            <a:pPr eaLnBrk="1" hangingPunct="1"/>
            <a:r>
              <a:rPr lang="en-US" dirty="0" smtClean="0">
                <a:ea typeface="ＭＳ Ｐゴシック" pitchFamily="-108" charset="-128"/>
                <a:cs typeface="ＭＳ Ｐゴシック" pitchFamily="-108" charset="-128"/>
              </a:rPr>
              <a:t>What PTF Taught me: FOCUS</a:t>
            </a:r>
          </a:p>
        </p:txBody>
      </p:sp>
      <p:sp>
        <p:nvSpPr>
          <p:cNvPr id="6" name="Text Placeholder 5"/>
          <p:cNvSpPr>
            <a:spLocks noGrp="1"/>
          </p:cNvSpPr>
          <p:nvPr>
            <p:ph type="body" idx="1"/>
          </p:nvPr>
        </p:nvSpPr>
        <p:spPr>
          <a:xfrm>
            <a:off x="549275" y="3735388"/>
            <a:ext cx="8056563" cy="1500187"/>
          </a:xfrm>
        </p:spPr>
        <p:txBody>
          <a:bodyPr rtlCol="0"/>
          <a:lstStyle/>
          <a:p>
            <a:pPr eaLnBrk="1" fontAlgn="auto" hangingPunct="1">
              <a:spcAft>
                <a:spcPts val="0"/>
              </a:spcAft>
              <a:buClr>
                <a:schemeClr val="accent1">
                  <a:lumMod val="60000"/>
                  <a:lumOff val="40000"/>
                </a:schemeClr>
              </a:buClr>
              <a:buFont typeface="Wingdings 2" pitchFamily="18" charset="2"/>
              <a:buNone/>
              <a:defRPr/>
            </a:pPr>
            <a:endParaRPr lang="en-US">
              <a:ea typeface="+mn-ea"/>
              <a:cs typeface="+mn-cs"/>
            </a:endParaRPr>
          </a:p>
        </p:txBody>
      </p:sp>
      <p:sp>
        <p:nvSpPr>
          <p:cNvPr id="48132" name="Footer Placeholder 6"/>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41</a:t>
            </a:r>
            <a:endParaRPr lang="en-US" smtClean="0">
              <a:latin typeface="Arial" pitchFamily="-108" charset="0"/>
              <a:ea typeface="Arial" pitchFamily="-108" charset="0"/>
              <a:cs typeface="Arial" pitchFamily="-108" charset="0"/>
            </a:endParaRPr>
          </a:p>
        </p:txBody>
      </p:sp>
      <p:pic>
        <p:nvPicPr>
          <p:cNvPr id="48134" name="Picture 6"/>
          <p:cNvPicPr>
            <a:picLocks noChangeAspect="1"/>
          </p:cNvPicPr>
          <p:nvPr/>
        </p:nvPicPr>
        <p:blipFill>
          <a:blip r:embed="rId2"/>
          <a:srcRect/>
          <a:stretch>
            <a:fillRect/>
          </a:stretch>
        </p:blipFill>
        <p:spPr bwMode="auto">
          <a:xfrm>
            <a:off x="2311400" y="1778000"/>
            <a:ext cx="4775200" cy="4775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FB3FFE1D-1EE9-E842-8B17-D1D437E7A5E3}" type="slidenum">
              <a:rPr lang="en-US" smtClean="0"/>
              <a:pPr/>
              <a:t>51</a:t>
            </a:fld>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iair_arcavi.jp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5453" r="9384"/>
          <a:stretch/>
        </p:blipFill>
        <p:spPr>
          <a:xfrm>
            <a:off x="270841" y="1352771"/>
            <a:ext cx="1548612" cy="2286000"/>
          </a:xfrm>
          <a:prstGeom prst="rect">
            <a:avLst/>
          </a:prstGeom>
        </p:spPr>
      </p:pic>
      <p:sp>
        <p:nvSpPr>
          <p:cNvPr id="6" name="TextBox 5"/>
          <p:cNvSpPr txBox="1"/>
          <p:nvPr/>
        </p:nvSpPr>
        <p:spPr>
          <a:xfrm>
            <a:off x="270841" y="3599375"/>
            <a:ext cx="1600200" cy="369332"/>
          </a:xfrm>
          <a:prstGeom prst="rect">
            <a:avLst/>
          </a:prstGeom>
          <a:noFill/>
        </p:spPr>
        <p:txBody>
          <a:bodyPr wrap="square" rtlCol="0">
            <a:spAutoFit/>
          </a:bodyPr>
          <a:lstStyle/>
          <a:p>
            <a:pPr algn="ctr"/>
            <a:r>
              <a:rPr lang="en-US" dirty="0" err="1" smtClean="0"/>
              <a:t>Iair</a:t>
            </a:r>
            <a:r>
              <a:rPr lang="en-US" dirty="0" smtClean="0"/>
              <a:t> </a:t>
            </a:r>
            <a:r>
              <a:rPr lang="en-US" dirty="0" err="1" smtClean="0"/>
              <a:t>Arcavi</a:t>
            </a:r>
            <a:endParaRPr lang="en-US" dirty="0"/>
          </a:p>
        </p:txBody>
      </p:sp>
      <p:sp>
        <p:nvSpPr>
          <p:cNvPr id="17" name="TextBox 16"/>
          <p:cNvSpPr txBox="1"/>
          <p:nvPr/>
        </p:nvSpPr>
        <p:spPr>
          <a:xfrm>
            <a:off x="1983447" y="3606915"/>
            <a:ext cx="1600200" cy="369332"/>
          </a:xfrm>
          <a:prstGeom prst="rect">
            <a:avLst/>
          </a:prstGeom>
          <a:noFill/>
        </p:spPr>
        <p:txBody>
          <a:bodyPr wrap="square" rtlCol="0">
            <a:spAutoFit/>
          </a:bodyPr>
          <a:lstStyle/>
          <a:p>
            <a:pPr algn="ctr"/>
            <a:r>
              <a:rPr lang="en-US" dirty="0" smtClean="0"/>
              <a:t>Eric Bellm</a:t>
            </a:r>
            <a:endParaRPr lang="en-US" dirty="0"/>
          </a:p>
        </p:txBody>
      </p:sp>
      <p:sp>
        <p:nvSpPr>
          <p:cNvPr id="18" name="TextBox 17"/>
          <p:cNvSpPr txBox="1"/>
          <p:nvPr/>
        </p:nvSpPr>
        <p:spPr>
          <a:xfrm>
            <a:off x="3747641" y="3661535"/>
            <a:ext cx="1600200" cy="369332"/>
          </a:xfrm>
          <a:prstGeom prst="rect">
            <a:avLst/>
          </a:prstGeom>
          <a:noFill/>
        </p:spPr>
        <p:txBody>
          <a:bodyPr wrap="square" rtlCol="0">
            <a:spAutoFit/>
          </a:bodyPr>
          <a:lstStyle/>
          <a:p>
            <a:pPr algn="ctr"/>
            <a:r>
              <a:rPr lang="en-US" dirty="0" smtClean="0"/>
              <a:t>Yi Cao</a:t>
            </a:r>
            <a:endParaRPr lang="en-US" dirty="0"/>
          </a:p>
        </p:txBody>
      </p:sp>
      <p:sp>
        <p:nvSpPr>
          <p:cNvPr id="19" name="TextBox 18"/>
          <p:cNvSpPr txBox="1"/>
          <p:nvPr/>
        </p:nvSpPr>
        <p:spPr>
          <a:xfrm>
            <a:off x="5511835" y="3620570"/>
            <a:ext cx="1600200" cy="646331"/>
          </a:xfrm>
          <a:prstGeom prst="rect">
            <a:avLst/>
          </a:prstGeom>
          <a:noFill/>
        </p:spPr>
        <p:txBody>
          <a:bodyPr wrap="square" rtlCol="0">
            <a:spAutoFit/>
          </a:bodyPr>
          <a:lstStyle/>
          <a:p>
            <a:pPr algn="ctr"/>
            <a:r>
              <a:rPr lang="en-US" dirty="0" smtClean="0"/>
              <a:t>Alessandra </a:t>
            </a:r>
            <a:r>
              <a:rPr lang="en-US" dirty="0" err="1" smtClean="0"/>
              <a:t>Corsi</a:t>
            </a:r>
            <a:endParaRPr lang="en-US" dirty="0"/>
          </a:p>
        </p:txBody>
      </p:sp>
      <p:sp>
        <p:nvSpPr>
          <p:cNvPr id="20" name="TextBox 19"/>
          <p:cNvSpPr txBox="1"/>
          <p:nvPr/>
        </p:nvSpPr>
        <p:spPr>
          <a:xfrm>
            <a:off x="7276031" y="3675190"/>
            <a:ext cx="1600200" cy="369332"/>
          </a:xfrm>
          <a:prstGeom prst="rect">
            <a:avLst/>
          </a:prstGeom>
          <a:noFill/>
        </p:spPr>
        <p:txBody>
          <a:bodyPr wrap="square" rtlCol="0">
            <a:spAutoFit/>
          </a:bodyPr>
          <a:lstStyle/>
          <a:p>
            <a:pPr algn="ctr"/>
            <a:r>
              <a:rPr lang="en-US" dirty="0" err="1" smtClean="0"/>
              <a:t>Assaf</a:t>
            </a:r>
            <a:r>
              <a:rPr lang="en-US" dirty="0" smtClean="0"/>
              <a:t> </a:t>
            </a:r>
            <a:r>
              <a:rPr lang="en-US" dirty="0" err="1" smtClean="0"/>
              <a:t>Horesh</a:t>
            </a:r>
            <a:endParaRPr lang="en-US" dirty="0"/>
          </a:p>
        </p:txBody>
      </p:sp>
      <p:sp>
        <p:nvSpPr>
          <p:cNvPr id="21" name="TextBox 20"/>
          <p:cNvSpPr txBox="1"/>
          <p:nvPr/>
        </p:nvSpPr>
        <p:spPr>
          <a:xfrm>
            <a:off x="270841" y="6450339"/>
            <a:ext cx="1600200" cy="369332"/>
          </a:xfrm>
          <a:prstGeom prst="rect">
            <a:avLst/>
          </a:prstGeom>
          <a:noFill/>
        </p:spPr>
        <p:txBody>
          <a:bodyPr wrap="square" rtlCol="0">
            <a:spAutoFit/>
          </a:bodyPr>
          <a:lstStyle/>
          <a:p>
            <a:pPr algn="ctr"/>
            <a:r>
              <a:rPr lang="en-US" dirty="0" smtClean="0"/>
              <a:t>David </a:t>
            </a:r>
            <a:r>
              <a:rPr lang="en-US" dirty="0" err="1" smtClean="0"/>
              <a:t>Levitan</a:t>
            </a:r>
            <a:endParaRPr lang="en-US" dirty="0"/>
          </a:p>
        </p:txBody>
      </p:sp>
      <p:sp>
        <p:nvSpPr>
          <p:cNvPr id="22" name="TextBox 21"/>
          <p:cNvSpPr txBox="1"/>
          <p:nvPr/>
        </p:nvSpPr>
        <p:spPr>
          <a:xfrm>
            <a:off x="2022139" y="6424479"/>
            <a:ext cx="1600200" cy="369332"/>
          </a:xfrm>
          <a:prstGeom prst="rect">
            <a:avLst/>
          </a:prstGeom>
          <a:noFill/>
        </p:spPr>
        <p:txBody>
          <a:bodyPr wrap="square" rtlCol="0">
            <a:spAutoFit/>
          </a:bodyPr>
          <a:lstStyle/>
          <a:p>
            <a:pPr algn="ctr"/>
            <a:r>
              <a:rPr lang="en-US" dirty="0" err="1" smtClean="0"/>
              <a:t>Kunal</a:t>
            </a:r>
            <a:r>
              <a:rPr lang="en-US" dirty="0" smtClean="0"/>
              <a:t> </a:t>
            </a:r>
            <a:r>
              <a:rPr lang="en-US" dirty="0" err="1" smtClean="0"/>
              <a:t>Mooley</a:t>
            </a:r>
            <a:endParaRPr lang="en-US" dirty="0"/>
          </a:p>
        </p:txBody>
      </p:sp>
      <p:sp>
        <p:nvSpPr>
          <p:cNvPr id="23" name="TextBox 22"/>
          <p:cNvSpPr txBox="1"/>
          <p:nvPr/>
        </p:nvSpPr>
        <p:spPr>
          <a:xfrm>
            <a:off x="3773437" y="6438134"/>
            <a:ext cx="1600200" cy="369332"/>
          </a:xfrm>
          <a:prstGeom prst="rect">
            <a:avLst/>
          </a:prstGeom>
          <a:noFill/>
        </p:spPr>
        <p:txBody>
          <a:bodyPr wrap="square" rtlCol="0">
            <a:spAutoFit/>
          </a:bodyPr>
          <a:lstStyle/>
          <a:p>
            <a:pPr algn="ctr"/>
            <a:r>
              <a:rPr lang="en-US" dirty="0" err="1" smtClean="0"/>
              <a:t>Branimir</a:t>
            </a:r>
            <a:r>
              <a:rPr lang="en-US" dirty="0" smtClean="0"/>
              <a:t> </a:t>
            </a:r>
            <a:r>
              <a:rPr lang="en-US" dirty="0" err="1" smtClean="0"/>
              <a:t>Sesar</a:t>
            </a:r>
            <a:endParaRPr lang="en-US" dirty="0"/>
          </a:p>
        </p:txBody>
      </p:sp>
      <p:sp>
        <p:nvSpPr>
          <p:cNvPr id="24" name="TextBox 23"/>
          <p:cNvSpPr txBox="1"/>
          <p:nvPr/>
        </p:nvSpPr>
        <p:spPr>
          <a:xfrm>
            <a:off x="5524735" y="6492754"/>
            <a:ext cx="1600200" cy="369332"/>
          </a:xfrm>
          <a:prstGeom prst="rect">
            <a:avLst/>
          </a:prstGeom>
          <a:noFill/>
        </p:spPr>
        <p:txBody>
          <a:bodyPr wrap="square" rtlCol="0">
            <a:spAutoFit/>
          </a:bodyPr>
          <a:lstStyle/>
          <a:p>
            <a:pPr algn="ctr"/>
            <a:r>
              <a:rPr lang="en-US" dirty="0" smtClean="0"/>
              <a:t>Daniel </a:t>
            </a:r>
            <a:r>
              <a:rPr lang="en-US" dirty="0" err="1" smtClean="0"/>
              <a:t>Perley</a:t>
            </a:r>
            <a:endParaRPr lang="en-US" dirty="0"/>
          </a:p>
        </p:txBody>
      </p:sp>
      <p:sp>
        <p:nvSpPr>
          <p:cNvPr id="25" name="TextBox 24"/>
          <p:cNvSpPr txBox="1"/>
          <p:nvPr/>
        </p:nvSpPr>
        <p:spPr>
          <a:xfrm>
            <a:off x="7194100" y="6465444"/>
            <a:ext cx="1867969" cy="369332"/>
          </a:xfrm>
          <a:prstGeom prst="rect">
            <a:avLst/>
          </a:prstGeom>
          <a:noFill/>
        </p:spPr>
        <p:txBody>
          <a:bodyPr wrap="square" rtlCol="0">
            <a:spAutoFit/>
          </a:bodyPr>
          <a:lstStyle/>
          <a:p>
            <a:pPr algn="ctr"/>
            <a:r>
              <a:rPr lang="en-US" dirty="0" smtClean="0"/>
              <a:t>Adam </a:t>
            </a:r>
            <a:r>
              <a:rPr lang="en-US" dirty="0" err="1" smtClean="0"/>
              <a:t>Waszczak</a:t>
            </a:r>
            <a:endParaRPr lang="en-US" dirty="0"/>
          </a:p>
        </p:txBody>
      </p:sp>
      <p:pic>
        <p:nvPicPr>
          <p:cNvPr id="26" name="Picture 25"/>
          <p:cNvPicPr>
            <a:picLocks noChangeAspect="1"/>
          </p:cNvPicPr>
          <p:nvPr/>
        </p:nvPicPr>
        <p:blipFill rotWithShape="1">
          <a:blip r:embed="rId3"/>
          <a:srcRect l="19706" t="9098" r="16855"/>
          <a:stretch/>
        </p:blipFill>
        <p:spPr>
          <a:xfrm>
            <a:off x="7276031" y="1453217"/>
            <a:ext cx="1595247" cy="2285832"/>
          </a:xfrm>
          <a:prstGeom prst="rect">
            <a:avLst/>
          </a:prstGeom>
        </p:spPr>
      </p:pic>
      <p:pic>
        <p:nvPicPr>
          <p:cNvPr id="27" name="Picture 26"/>
          <p:cNvPicPr>
            <a:picLocks noChangeAspect="1"/>
          </p:cNvPicPr>
          <p:nvPr/>
        </p:nvPicPr>
        <p:blipFill rotWithShape="1">
          <a:blip r:embed="rId4"/>
          <a:srcRect l="17546" r="12997"/>
          <a:stretch/>
        </p:blipFill>
        <p:spPr>
          <a:xfrm>
            <a:off x="1998956" y="1371203"/>
            <a:ext cx="1587775" cy="2286000"/>
          </a:xfrm>
          <a:prstGeom prst="rect">
            <a:avLst/>
          </a:prstGeom>
        </p:spPr>
      </p:pic>
      <p:pic>
        <p:nvPicPr>
          <p:cNvPr id="28" name="Picture 27"/>
          <p:cNvPicPr>
            <a:picLocks noChangeAspect="1"/>
          </p:cNvPicPr>
          <p:nvPr/>
        </p:nvPicPr>
        <p:blipFill rotWithShape="1">
          <a:blip r:embed="rId5"/>
          <a:srcRect l="5692" r="48039" b="10304"/>
          <a:stretch/>
        </p:blipFill>
        <p:spPr>
          <a:xfrm>
            <a:off x="5524280" y="1398513"/>
            <a:ext cx="1572249" cy="2286000"/>
          </a:xfrm>
          <a:prstGeom prst="rect">
            <a:avLst/>
          </a:prstGeom>
        </p:spPr>
      </p:pic>
      <p:pic>
        <p:nvPicPr>
          <p:cNvPr id="29" name="Picture 28" descr="yi.JPG"/>
          <p:cNvPicPr>
            <a:picLocks noChangeAspect="1"/>
          </p:cNvPicPr>
          <p:nvPr/>
        </p:nvPicPr>
        <p:blipFill rotWithShape="1">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8142" t="36050" r="36931" b="40838"/>
          <a:stretch/>
        </p:blipFill>
        <p:spPr>
          <a:xfrm rot="5400000">
            <a:off x="3415813" y="1793207"/>
            <a:ext cx="2279385" cy="1578543"/>
          </a:xfrm>
          <a:prstGeom prst="rect">
            <a:avLst/>
          </a:prstGeom>
        </p:spPr>
      </p:pic>
      <p:pic>
        <p:nvPicPr>
          <p:cNvPr id="30" name="Picture 29"/>
          <p:cNvPicPr>
            <a:picLocks noChangeAspect="1"/>
          </p:cNvPicPr>
          <p:nvPr/>
        </p:nvPicPr>
        <p:blipFill rotWithShape="1">
          <a:blip r:embed="rId7"/>
          <a:srcRect l="37029" t="4876" r="18777"/>
          <a:stretch/>
        </p:blipFill>
        <p:spPr>
          <a:xfrm>
            <a:off x="242162" y="4084381"/>
            <a:ext cx="1577291" cy="2286000"/>
          </a:xfrm>
          <a:prstGeom prst="rect">
            <a:avLst/>
          </a:prstGeom>
        </p:spPr>
      </p:pic>
      <p:pic>
        <p:nvPicPr>
          <p:cNvPr id="31" name="Picture 30" descr="brani.jpg"/>
          <p:cNvPicPr>
            <a:picLocks noChangeAspect="1"/>
          </p:cNvPicPr>
          <p:nvPr/>
        </p:nvPicPr>
        <p:blipFill rotWithShape="1">
          <a:blip r:embed="rId8">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1819" t="10934" r="19136" b="10235"/>
          <a:stretch/>
        </p:blipFill>
        <p:spPr>
          <a:xfrm>
            <a:off x="3732414" y="4153381"/>
            <a:ext cx="1602980" cy="2286000"/>
          </a:xfrm>
          <a:prstGeom prst="rect">
            <a:avLst/>
          </a:prstGeom>
        </p:spPr>
      </p:pic>
      <p:pic>
        <p:nvPicPr>
          <p:cNvPr id="32" name="Picture 31" descr="dan.jpg"/>
          <p:cNvPicPr>
            <a:picLocks noChangeAspect="1"/>
          </p:cNvPicPr>
          <p:nvPr/>
        </p:nvPicPr>
        <p:blipFill rotWithShape="1">
          <a:blip r:embed="rId9">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5971" t="11757" r="25957" b="20055"/>
          <a:stretch/>
        </p:blipFill>
        <p:spPr>
          <a:xfrm>
            <a:off x="5494233" y="4208001"/>
            <a:ext cx="1627912" cy="2286000"/>
          </a:xfrm>
          <a:prstGeom prst="rect">
            <a:avLst/>
          </a:prstGeom>
        </p:spPr>
      </p:pic>
      <p:pic>
        <p:nvPicPr>
          <p:cNvPr id="33" name="Picture 32" descr="kunal.jpg"/>
          <p:cNvPicPr>
            <a:picLocks noChangeAspect="1"/>
          </p:cNvPicPr>
          <p:nvPr/>
        </p:nvPicPr>
        <p:blipFill rotWithShape="1">
          <a:blip r:embed="rId1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33878" t="24638" r="8828" b="20629"/>
          <a:stretch/>
        </p:blipFill>
        <p:spPr>
          <a:xfrm>
            <a:off x="1978292" y="4139726"/>
            <a:ext cx="1595283" cy="2286000"/>
          </a:xfrm>
          <a:prstGeom prst="rect">
            <a:avLst/>
          </a:prstGeom>
        </p:spPr>
      </p:pic>
      <p:pic>
        <p:nvPicPr>
          <p:cNvPr id="34" name="Picture 33" descr="awaszcza.jpg"/>
          <p:cNvPicPr>
            <a:picLocks noChangeAspect="1"/>
          </p:cNvPicPr>
          <p:nvPr/>
        </p:nvPicPr>
        <p:blipFill rotWithShape="1">
          <a:blip r:embed="rId11">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9651" r="4574"/>
          <a:stretch/>
        </p:blipFill>
        <p:spPr>
          <a:xfrm>
            <a:off x="7199055" y="4266901"/>
            <a:ext cx="1791960" cy="2199790"/>
          </a:xfrm>
          <a:prstGeom prst="rect">
            <a:avLst/>
          </a:prstGeom>
        </p:spPr>
      </p:pic>
      <p:sp>
        <p:nvSpPr>
          <p:cNvPr id="35" name="Title 34"/>
          <p:cNvSpPr>
            <a:spLocks noGrp="1"/>
          </p:cNvSpPr>
          <p:nvPr>
            <p:ph type="title"/>
          </p:nvPr>
        </p:nvSpPr>
        <p:spPr/>
        <p:txBody>
          <a:bodyPr>
            <a:normAutofit fontScale="90000"/>
          </a:bodyPr>
          <a:lstStyle/>
          <a:p>
            <a:r>
              <a:rPr lang="en-US" dirty="0" smtClean="0"/>
              <a:t>Why PTF succeeded? </a:t>
            </a:r>
            <a:br>
              <a:rPr lang="en-US" dirty="0" smtClean="0"/>
            </a:br>
            <a:r>
              <a:rPr lang="en-US" dirty="0" smtClean="0"/>
              <a:t>Talent, Talent, Talent, Talent, Talent, ….</a:t>
            </a:r>
            <a:endParaRPr lang="en-US" dirty="0"/>
          </a:p>
        </p:txBody>
      </p:sp>
      <p:sp>
        <p:nvSpPr>
          <p:cNvPr id="36" name="Slide Number Placeholder 35"/>
          <p:cNvSpPr>
            <a:spLocks noGrp="1"/>
          </p:cNvSpPr>
          <p:nvPr>
            <p:ph type="sldNum" sz="quarter" idx="12"/>
          </p:nvPr>
        </p:nvSpPr>
        <p:spPr/>
        <p:txBody>
          <a:bodyPr/>
          <a:lstStyle/>
          <a:p>
            <a:fld id="{FB3FFE1D-1EE9-E842-8B17-D1D437E7A5E3}" type="slidenum">
              <a:rPr lang="en-US" smtClean="0"/>
              <a:pPr/>
              <a:t>52</a:t>
            </a:fld>
            <a:endParaRPr lang="en-US"/>
          </a:p>
        </p:txBody>
      </p:sp>
      <p:sp>
        <p:nvSpPr>
          <p:cNvPr id="37" name="Footer Placeholder 36"/>
          <p:cNvSpPr>
            <a:spLocks noGrp="1"/>
          </p:cNvSpPr>
          <p:nvPr>
            <p:ph type="ftr" sz="quarter" idx="11"/>
          </p:nvPr>
        </p:nvSpPr>
        <p:spPr/>
        <p:txBody>
          <a:bodyPr/>
          <a:lstStyle/>
          <a:p>
            <a:r>
              <a:rPr lang="en-US" smtClean="0"/>
              <a:t>41</a:t>
            </a: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906519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 we go to press</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53</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smtClean="0">
                <a:ea typeface="ＭＳ Ｐゴシック" pitchFamily="-108" charset="-128"/>
                <a:cs typeface="ＭＳ Ｐゴシック" pitchFamily="-108" charset="-128"/>
              </a:rPr>
              <a:t>The Future: Inverted but Exciting</a:t>
            </a:r>
          </a:p>
        </p:txBody>
      </p:sp>
      <p:pic>
        <p:nvPicPr>
          <p:cNvPr id="45059" name="Content Placeholder 5" descr="go8f7963-copy.jpg"/>
          <p:cNvPicPr>
            <a:picLocks noGrp="1" noChangeAspect="1"/>
          </p:cNvPicPr>
          <p:nvPr>
            <p:ph idx="1"/>
          </p:nvPr>
        </p:nvPicPr>
        <p:blipFill>
          <a:blip r:embed="rId2"/>
          <a:srcRect l="-11720" r="-11720"/>
          <a:stretch>
            <a:fillRect/>
          </a:stretch>
        </p:blipFill>
        <p:spPr>
          <a:xfrm>
            <a:off x="549275" y="1828800"/>
            <a:ext cx="8042275" cy="4343400"/>
          </a:xfrm>
        </p:spPr>
      </p:pic>
      <p:sp>
        <p:nvSpPr>
          <p:cNvPr id="45060"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pitchFamily="-108" charset="0"/>
              <a:buNone/>
            </a:pPr>
            <a:r>
              <a:rPr lang="en-US" smtClean="0">
                <a:latin typeface="Arial" pitchFamily="-108" charset="0"/>
                <a:ea typeface="Arial" pitchFamily="-108" charset="0"/>
                <a:cs typeface="Arial" pitchFamily="-108" charset="0"/>
              </a:rPr>
              <a:t>41</a:t>
            </a:r>
            <a:endParaRPr lang="en-US">
              <a:latin typeface="Arial" pitchFamily="-108" charset="0"/>
              <a:ea typeface="Arial" pitchFamily="-108" charset="0"/>
              <a:cs typeface="Arial" pitchFamily="-108" charset="0"/>
            </a:endParaRPr>
          </a:p>
        </p:txBody>
      </p:sp>
      <p:sp>
        <p:nvSpPr>
          <p:cNvPr id="6" name="Slide Number Placeholder 5"/>
          <p:cNvSpPr>
            <a:spLocks noGrp="1"/>
          </p:cNvSpPr>
          <p:nvPr>
            <p:ph type="sldNum" sz="quarter" idx="12"/>
          </p:nvPr>
        </p:nvSpPr>
        <p:spPr/>
        <p:txBody>
          <a:bodyPr/>
          <a:lstStyle/>
          <a:p>
            <a:fld id="{FB3FFE1D-1EE9-E842-8B17-D1D437E7A5E3}" type="slidenum">
              <a:rPr lang="en-US" smtClean="0"/>
              <a:pPr/>
              <a:t>54</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smtClean="0"/>
              <a:t>41</a:t>
            </a:r>
            <a:endParaRPr lang="en-US"/>
          </a:p>
        </p:txBody>
      </p:sp>
      <p:sp>
        <p:nvSpPr>
          <p:cNvPr id="5" name="Slide Number Placeholder 4"/>
          <p:cNvSpPr>
            <a:spLocks noGrp="1"/>
          </p:cNvSpPr>
          <p:nvPr>
            <p:ph type="sldNum" sz="quarter" idx="12"/>
          </p:nvPr>
        </p:nvSpPr>
        <p:spPr/>
        <p:txBody>
          <a:bodyPr/>
          <a:lstStyle/>
          <a:p>
            <a:pPr>
              <a:defRPr/>
            </a:pPr>
            <a:fld id="{C093A330-4125-DD4D-9E12-615AA07BECFA}" type="slidenum">
              <a:rPr lang="en-US" smtClean="0"/>
              <a:pPr>
                <a:defRPr/>
              </a:pPr>
              <a:t>55</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56</a:t>
            </a:fld>
            <a:endParaRPr lang="en-US"/>
          </a:p>
        </p:txBody>
      </p:sp>
      <p:pic>
        <p:nvPicPr>
          <p:cNvPr id="5" name="Picture 4"/>
          <p:cNvPicPr>
            <a:picLocks noChangeAspect="1"/>
          </p:cNvPicPr>
          <p:nvPr/>
        </p:nvPicPr>
        <p:blipFill>
          <a:blip r:embed="rId2"/>
          <a:stretch>
            <a:fillRect/>
          </a:stretch>
        </p:blipFill>
        <p:spPr>
          <a:xfrm>
            <a:off x="968368" y="634968"/>
            <a:ext cx="7327936" cy="5586282"/>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Footer Placeholder 3"/>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a:buFont typeface="Arial" charset="0"/>
              <a:buNone/>
            </a:pPr>
            <a:r>
              <a:rPr lang="en-US" smtClean="0">
                <a:latin typeface="Arial" charset="0"/>
                <a:ea typeface="Arial" charset="0"/>
                <a:cs typeface="Arial" charset="0"/>
              </a:rPr>
              <a:t>41</a:t>
            </a:r>
            <a:endParaRPr lang="en-US" smtClean="0">
              <a:latin typeface="Arial" charset="0"/>
              <a:ea typeface="Arial" charset="0"/>
              <a:cs typeface="Arial" charset="0"/>
            </a:endParaRPr>
          </a:p>
        </p:txBody>
      </p:sp>
      <p:pic>
        <p:nvPicPr>
          <p:cNvPr id="52228" name="Picture 5" descr="magtau"/>
          <p:cNvPicPr>
            <a:picLocks noChangeAspect="1" noChangeArrowheads="1"/>
          </p:cNvPicPr>
          <p:nvPr/>
        </p:nvPicPr>
        <p:blipFill>
          <a:blip r:embed="rId3"/>
          <a:srcRect/>
          <a:stretch>
            <a:fillRect/>
          </a:stretch>
        </p:blipFill>
        <p:spPr bwMode="auto">
          <a:xfrm rot="-5400000">
            <a:off x="1800225" y="-276225"/>
            <a:ext cx="5384800" cy="73088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C093A330-4125-DD4D-9E12-615AA07BECFA}" type="slidenum">
              <a:rPr lang="en-US" smtClean="0"/>
              <a:pPr>
                <a:defRPr/>
              </a:pPr>
              <a:t>57</a:t>
            </a:fld>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9" name="Footer Placeholder 8"/>
          <p:cNvSpPr>
            <a:spLocks noGrp="1"/>
          </p:cNvSpPr>
          <p:nvPr>
            <p:ph type="ftr" sz="quarter" idx="11"/>
          </p:nvPr>
        </p:nvSpPr>
        <p:spPr/>
        <p:txBody>
          <a:bodyPr/>
          <a:lstStyle/>
          <a:p>
            <a:r>
              <a:rPr lang="en-US" smtClean="0"/>
              <a:t>41</a:t>
            </a:r>
            <a:endParaRPr lang="en-US" dirty="0"/>
          </a:p>
        </p:txBody>
      </p:sp>
      <p:sp>
        <p:nvSpPr>
          <p:cNvPr id="2" name="TextBox 1"/>
          <p:cNvSpPr txBox="1"/>
          <p:nvPr/>
        </p:nvSpPr>
        <p:spPr>
          <a:xfrm>
            <a:off x="8760896" y="4516890"/>
            <a:ext cx="461665" cy="2321534"/>
          </a:xfrm>
          <a:prstGeom prst="rect">
            <a:avLst/>
          </a:prstGeom>
          <a:noFill/>
        </p:spPr>
        <p:txBody>
          <a:bodyPr vert="vert270" wrap="none" rtlCol="0">
            <a:spAutoFit/>
          </a:bodyPr>
          <a:lstStyle/>
          <a:p>
            <a:r>
              <a:rPr lang="en-US" dirty="0" smtClean="0"/>
              <a:t>Kasliwal 2011 (</a:t>
            </a:r>
            <a:r>
              <a:rPr lang="en-US" dirty="0" err="1" smtClean="0"/>
              <a:t>PhDT</a:t>
            </a:r>
            <a:r>
              <a:rPr lang="en-US" dirty="0" smtClean="0"/>
              <a:t>)</a:t>
            </a:r>
            <a:endParaRPr lang="en-US" dirty="0"/>
          </a:p>
        </p:txBody>
      </p:sp>
      <p:pic>
        <p:nvPicPr>
          <p:cNvPr id="5" name="Content Placeholder 4" descr="taumv.eps"/>
          <p:cNvPicPr>
            <a:picLocks noGrp="1" noChangeAspect="1"/>
          </p:cNvPicPr>
          <p:nvPr>
            <p:ph idx="1"/>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18" b="-281"/>
          <a:stretch/>
        </p:blipFill>
        <p:spPr>
          <a:xfrm>
            <a:off x="600063" y="120332"/>
            <a:ext cx="8059837" cy="6598098"/>
          </a:xfrm>
          <a:ln w="28575" cmpd="sng">
            <a:solidFill>
              <a:schemeClr val="tx1"/>
            </a:solidFill>
          </a:ln>
        </p:spPr>
      </p:pic>
      <p:sp>
        <p:nvSpPr>
          <p:cNvPr id="6" name="Oval 5"/>
          <p:cNvSpPr/>
          <p:nvPr/>
        </p:nvSpPr>
        <p:spPr>
          <a:xfrm>
            <a:off x="4155926" y="2501691"/>
            <a:ext cx="1635434" cy="904457"/>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791359" y="3406148"/>
            <a:ext cx="2579435" cy="2292489"/>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570619" y="1921830"/>
            <a:ext cx="1635434" cy="1216936"/>
          </a:xfrm>
          <a:prstGeom prst="ellipse">
            <a:avLst/>
          </a:prstGeom>
          <a:gradFill flip="none" rotWithShape="1">
            <a:gsLst>
              <a:gs pos="0">
                <a:schemeClr val="accent1">
                  <a:shade val="70000"/>
                  <a:satMod val="120000"/>
                  <a:alpha val="12000"/>
                </a:schemeClr>
              </a:gs>
              <a:gs pos="35000">
                <a:schemeClr val="accent1">
                  <a:shade val="100000"/>
                  <a:satMod val="150000"/>
                  <a:alpha val="12000"/>
                </a:schemeClr>
              </a:gs>
              <a:gs pos="70000">
                <a:schemeClr val="accent1">
                  <a:tint val="100000"/>
                  <a:shade val="100000"/>
                  <a:satMod val="200000"/>
                  <a:greenMod val="100000"/>
                  <a:alpha val="12000"/>
                </a:schemeClr>
              </a:gs>
              <a:gs pos="100000">
                <a:schemeClr val="accent1">
                  <a:tint val="100000"/>
                  <a:shade val="100000"/>
                  <a:satMod val="250000"/>
                  <a:greenMod val="100000"/>
                  <a:alpha val="12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FB3FFE1D-1EE9-E842-8B17-D1D437E7A5E3}" type="slidenum">
              <a:rPr lang="en-US" smtClean="0"/>
              <a:pPr/>
              <a:t>58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074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“Metals”=Stellar Ashes</a:t>
            </a:r>
            <a:endParaRPr lang="en-US" dirty="0"/>
          </a:p>
        </p:txBody>
      </p:sp>
      <p:sp>
        <p:nvSpPr>
          <p:cNvPr id="3" name="Footer Placeholder 2"/>
          <p:cNvSpPr>
            <a:spLocks noGrp="1"/>
          </p:cNvSpPr>
          <p:nvPr>
            <p:ph type="ftr" sz="quarter" idx="11"/>
          </p:nvPr>
        </p:nvSpPr>
        <p:spPr/>
        <p:txBody>
          <a:bodyPr/>
          <a:lstStyle/>
          <a:p>
            <a:r>
              <a:rPr lang="en-US" smtClean="0"/>
              <a:t>41</a:t>
            </a:r>
            <a:endParaRPr lang="en-US"/>
          </a:p>
        </p:txBody>
      </p:sp>
      <p:sp>
        <p:nvSpPr>
          <p:cNvPr id="4" name="Slide Number Placeholder 3"/>
          <p:cNvSpPr>
            <a:spLocks noGrp="1"/>
          </p:cNvSpPr>
          <p:nvPr>
            <p:ph type="sldNum" sz="quarter" idx="12"/>
          </p:nvPr>
        </p:nvSpPr>
        <p:spPr/>
        <p:txBody>
          <a:bodyPr/>
          <a:lstStyle/>
          <a:p>
            <a:fld id="{FB3FFE1D-1EE9-E842-8B17-D1D437E7A5E3}" type="slidenum">
              <a:rPr lang="en-US" smtClean="0"/>
              <a:pPr/>
              <a:t>5</a:t>
            </a:fld>
            <a:endParaRPr lang="en-US"/>
          </a:p>
        </p:txBody>
      </p:sp>
      <p:pic>
        <p:nvPicPr>
          <p:cNvPr id="8" name="Picture 7"/>
          <p:cNvPicPr>
            <a:picLocks noChangeAspect="1"/>
          </p:cNvPicPr>
          <p:nvPr/>
        </p:nvPicPr>
        <p:blipFill>
          <a:blip r:embed="rId2"/>
          <a:stretch>
            <a:fillRect/>
          </a:stretch>
        </p:blipFill>
        <p:spPr>
          <a:xfrm>
            <a:off x="60240" y="1346731"/>
            <a:ext cx="8940800" cy="5029200"/>
          </a:xfrm>
          <a:prstGeom prst="rect">
            <a:avLst/>
          </a:prstGeom>
        </p:spPr>
      </p:pic>
      <p:sp>
        <p:nvSpPr>
          <p:cNvPr id="12" name="TextBox 11"/>
          <p:cNvSpPr txBox="1"/>
          <p:nvPr/>
        </p:nvSpPr>
        <p:spPr>
          <a:xfrm>
            <a:off x="139548" y="6475930"/>
            <a:ext cx="1386054" cy="369332"/>
          </a:xfrm>
          <a:prstGeom prst="rect">
            <a:avLst/>
          </a:prstGeom>
          <a:noFill/>
        </p:spPr>
        <p:txBody>
          <a:bodyPr wrap="none" rtlCol="0">
            <a:spAutoFit/>
          </a:bodyPr>
          <a:lstStyle/>
          <a:p>
            <a:r>
              <a:rPr lang="en-US" dirty="0" smtClean="0"/>
              <a:t>Credit: NASA</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4"/>
          <p:cNvSpPr>
            <a:spLocks noGrp="1"/>
          </p:cNvSpPr>
          <p:nvPr>
            <p:ph type="ctrTitle"/>
          </p:nvPr>
        </p:nvSpPr>
        <p:spPr/>
        <p:txBody>
          <a:bodyPr>
            <a:normAutofit fontScale="90000"/>
          </a:bodyPr>
          <a:lstStyle/>
          <a:p>
            <a:pPr eaLnBrk="1" hangingPunct="1"/>
            <a:r>
              <a:rPr lang="en-US" dirty="0" smtClean="0"/>
              <a:t>II. Go and find new and weird stuff </a:t>
            </a:r>
            <a:br>
              <a:rPr lang="en-US" dirty="0" smtClean="0"/>
            </a:br>
            <a:r>
              <a:rPr lang="en-US" dirty="0" smtClean="0"/>
              <a:t>(“Phase Space Exploration”)</a:t>
            </a:r>
          </a:p>
        </p:txBody>
      </p:sp>
      <p:sp>
        <p:nvSpPr>
          <p:cNvPr id="50179" name="Subtitle 5"/>
          <p:cNvSpPr>
            <a:spLocks noGrp="1"/>
          </p:cNvSpPr>
          <p:nvPr>
            <p:ph type="subTitle"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Picture 21"/>
          <p:cNvPicPr>
            <a:picLocks noGrp="1" noChangeAspect="1" noChangeArrowheads="1"/>
          </p:cNvPicPr>
          <p:nvPr>
            <p:ph/>
          </p:nvPr>
        </p:nvPicPr>
        <p:blipFill>
          <a:blip r:embed="rId3"/>
          <a:srcRect l="-5498" r="-5498"/>
          <a:stretch>
            <a:fillRect/>
          </a:stretch>
        </p:blipFill>
        <p:spPr>
          <a:xfrm>
            <a:off x="1032668" y="683687"/>
            <a:ext cx="7647781" cy="5436125"/>
          </a:xfrm>
          <a:ln w="57150" cap="flat">
            <a:solidFill>
              <a:srgbClr val="000080"/>
            </a:solidFill>
          </a:ln>
        </p:spPr>
      </p:pic>
      <p:sp>
        <p:nvSpPr>
          <p:cNvPr id="5427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r>
              <a:rPr lang="en-US" smtClean="0"/>
              <a:t>41</a:t>
            </a:r>
            <a:endParaRPr lang="en-GB" smtClean="0"/>
          </a:p>
        </p:txBody>
      </p:sp>
      <p:sp>
        <p:nvSpPr>
          <p:cNvPr id="6" name="TextBox 5"/>
          <p:cNvSpPr txBox="1"/>
          <p:nvPr/>
        </p:nvSpPr>
        <p:spPr>
          <a:xfrm>
            <a:off x="3293374" y="-6"/>
            <a:ext cx="2880491" cy="646331"/>
          </a:xfrm>
          <a:prstGeom prst="rect">
            <a:avLst/>
          </a:prstGeom>
          <a:noFill/>
        </p:spPr>
        <p:txBody>
          <a:bodyPr wrap="none" rtlCol="0">
            <a:spAutoFit/>
          </a:bodyPr>
          <a:lstStyle/>
          <a:p>
            <a:r>
              <a:rPr lang="en-US" sz="3600" dirty="0" smtClean="0"/>
              <a:t>“Phase Space”</a:t>
            </a:r>
            <a:endParaRPr lang="en-US" sz="3600" dirty="0"/>
          </a:p>
        </p:txBody>
      </p:sp>
      <p:sp>
        <p:nvSpPr>
          <p:cNvPr id="7" name="Slide Number Placeholder 6"/>
          <p:cNvSpPr>
            <a:spLocks noGrp="1"/>
          </p:cNvSpPr>
          <p:nvPr>
            <p:ph type="sldNum" idx="12"/>
          </p:nvPr>
        </p:nvSpPr>
        <p:spPr/>
        <p:txBody>
          <a:bodyPr/>
          <a:lstStyle/>
          <a:p>
            <a:pPr>
              <a:defRPr/>
            </a:pPr>
            <a:fld id="{793685AC-106F-DF4E-BBBE-8189102460B2}" type="slidenum">
              <a:rPr lang="he-IL" smtClean="0"/>
              <a:pPr>
                <a:defRPr/>
              </a:pPr>
              <a:t>7</a:t>
            </a:fld>
            <a:endParaRPr lang="en-GB"/>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Frontier areas of astronomy &amp; physics</a:t>
            </a:r>
            <a:endParaRPr lang="en-US" dirty="0"/>
          </a:p>
        </p:txBody>
      </p:sp>
      <p:sp>
        <p:nvSpPr>
          <p:cNvPr id="6" name="Text Placeholder 5"/>
          <p:cNvSpPr>
            <a:spLocks noGrp="1"/>
          </p:cNvSpPr>
          <p:nvPr>
            <p:ph type="body" idx="1"/>
          </p:nvPr>
        </p:nvSpPr>
        <p:spPr/>
        <p:txBody>
          <a:bodyPr/>
          <a:lstStyle/>
          <a:p>
            <a:endParaRPr lang="en-US"/>
          </a:p>
        </p:txBody>
      </p:sp>
      <p:sp>
        <p:nvSpPr>
          <p:cNvPr id="3" name="Footer Placeholder 2"/>
          <p:cNvSpPr>
            <a:spLocks noGrp="1"/>
          </p:cNvSpPr>
          <p:nvPr>
            <p:ph type="ftr" sz="quarter" idx="11"/>
          </p:nvPr>
        </p:nvSpPr>
        <p:spPr/>
        <p:txBody>
          <a:bodyPr/>
          <a:lstStyle/>
          <a:p>
            <a:pPr>
              <a:defRPr/>
            </a:pPr>
            <a:r>
              <a:rPr lang="en-US" smtClean="0"/>
              <a:t>41</a:t>
            </a:r>
            <a:endParaRPr lang="en-GB"/>
          </a:p>
        </p:txBody>
      </p:sp>
      <p:sp>
        <p:nvSpPr>
          <p:cNvPr id="4" name="Slide Number Placeholder 3"/>
          <p:cNvSpPr>
            <a:spLocks noGrp="1"/>
          </p:cNvSpPr>
          <p:nvPr>
            <p:ph type="sldNum" sz="quarter" idx="12"/>
          </p:nvPr>
        </p:nvSpPr>
        <p:spPr/>
        <p:txBody>
          <a:bodyPr/>
          <a:lstStyle/>
          <a:p>
            <a:pPr>
              <a:defRPr/>
            </a:pPr>
            <a:fld id="{793685AC-106F-DF4E-BBBE-8189102460B2}" type="slidenum">
              <a:rPr lang="he-IL" smtClean="0"/>
              <a:pPr>
                <a:defRPr/>
              </a:pPr>
              <a:t>8</a:t>
            </a:fld>
            <a:endParaRPr lang="en-GB"/>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TotalTime>
  <Words>996</Words>
  <Application>Microsoft Macintosh PowerPoint</Application>
  <PresentationFormat>On-screen Show (4:3)</PresentationFormat>
  <Paragraphs>244</Paragraphs>
  <Slides>59</Slides>
  <Notes>12</Notes>
  <HiddenSlides>0</HiddenSlides>
  <MMClips>3</MMClips>
  <ScaleCrop>false</ScaleCrop>
  <HeadingPairs>
    <vt:vector size="4" baseType="variant">
      <vt:variant>
        <vt:lpstr>Design Template</vt:lpstr>
      </vt:variant>
      <vt:variant>
        <vt:i4>2</vt:i4>
      </vt:variant>
      <vt:variant>
        <vt:lpstr>Slide Titles</vt:lpstr>
      </vt:variant>
      <vt:variant>
        <vt:i4>59</vt:i4>
      </vt:variant>
    </vt:vector>
  </HeadingPairs>
  <TitlesOfParts>
    <vt:vector size="61" baseType="lpstr">
      <vt:lpstr>Office Theme</vt:lpstr>
      <vt:lpstr>Black</vt:lpstr>
      <vt:lpstr>An Explosion of Explosions</vt:lpstr>
      <vt:lpstr>Bumps, Burps &amp; Booms in the Skies</vt:lpstr>
      <vt:lpstr>The Palomar Observatory</vt:lpstr>
      <vt:lpstr>Fritz Zwicky (1889-1974)</vt:lpstr>
      <vt:lpstr>A Star Dies: A Supernova is born</vt:lpstr>
      <vt:lpstr>“Metals”=Stellar Ashes</vt:lpstr>
      <vt:lpstr>II. Go and find new and weird stuff  (“Phase Space Exploration”)</vt:lpstr>
      <vt:lpstr>Slide 7</vt:lpstr>
      <vt:lpstr>Frontier areas of astronomy &amp; physics</vt:lpstr>
      <vt:lpstr>Frontier Area: Energetic Particles</vt:lpstr>
      <vt:lpstr>Frontier Area: Gravitational Waves</vt:lpstr>
      <vt:lpstr>The Palomar Transient Factory (Systematic Exploration of the Skies)</vt:lpstr>
      <vt:lpstr>Slide 12</vt:lpstr>
      <vt:lpstr>Slide 13</vt:lpstr>
      <vt:lpstr>Slide 14</vt:lpstr>
      <vt:lpstr>Hardware</vt:lpstr>
      <vt:lpstr> Gray-ware</vt:lpstr>
      <vt:lpstr>Software, software &amp; more software</vt:lpstr>
      <vt:lpstr>Slide 18</vt:lpstr>
      <vt:lpstr>Slide 19</vt:lpstr>
      <vt:lpstr>Slide 20</vt:lpstr>
      <vt:lpstr>Super-Luminous Supernovae (Hydrogen)</vt:lpstr>
      <vt:lpstr>Double White Dwarfs (AM CVn)</vt:lpstr>
      <vt:lpstr>Gravity: The Final Frontier</vt:lpstr>
      <vt:lpstr>Weird Outcomes: Carbon Stars, Calcium Ashes, Thermonuclear Explosions</vt:lpstr>
      <vt:lpstr>On to low latency (Same night)</vt:lpstr>
      <vt:lpstr>Slide 26</vt:lpstr>
      <vt:lpstr>PTF11kly: A nearby Ia Explosion (Rosetta Stone)</vt:lpstr>
      <vt:lpstr>A Supernova</vt:lpstr>
      <vt:lpstr>What next?</vt:lpstr>
      <vt:lpstr>Short timescale is terra incognito</vt:lpstr>
      <vt:lpstr>There is plenty of room sideways (A paradigm shift)</vt:lpstr>
      <vt:lpstr>CCD costs continue to drop</vt:lpstr>
      <vt:lpstr>Adaptive Optics is getting Cheaper</vt:lpstr>
      <vt:lpstr>Small Telescopes =&gt; Great Followup</vt:lpstr>
      <vt:lpstr>LIMSAT (UV Time Domain Explorer)</vt:lpstr>
      <vt:lpstr>Professional-amateur collaboration</vt:lpstr>
      <vt:lpstr>Slide 37</vt:lpstr>
      <vt:lpstr>Slide 38</vt:lpstr>
      <vt:lpstr>Slide 39</vt:lpstr>
      <vt:lpstr>CatCat</vt:lpstr>
      <vt:lpstr>The Zwicky Transient Facility (ZTF)</vt:lpstr>
      <vt:lpstr>Slide 42</vt:lpstr>
      <vt:lpstr>Slide 43</vt:lpstr>
      <vt:lpstr>Superluminal Supernovae  (no Hydrogen)</vt:lpstr>
      <vt:lpstr>Talent matters as much as capital</vt:lpstr>
      <vt:lpstr>PTF: The Next Generation</vt:lpstr>
      <vt:lpstr>Ancient (Impressive)</vt:lpstr>
      <vt:lpstr>Exponential Growth</vt:lpstr>
      <vt:lpstr>Inverted (Pretty)</vt:lpstr>
      <vt:lpstr>Slide 50</vt:lpstr>
      <vt:lpstr>What PTF Taught me: FOCUS</vt:lpstr>
      <vt:lpstr>Why PTF succeeded?  Talent, Talent, Talent, Talent, Talent, ….</vt:lpstr>
      <vt:lpstr>As we go to press</vt:lpstr>
      <vt:lpstr>The Future: Inverted but Exciting</vt:lpstr>
      <vt:lpstr>Slide 55</vt:lpstr>
      <vt:lpstr>Slide 56</vt:lpstr>
      <vt:lpstr>Slide 57</vt:lpstr>
      <vt:lpstr>Slide 58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Restless Universe</dc:title>
  <dc:creator>S Kulkarni</dc:creator>
  <cp:lastModifiedBy>S Kulkarni</cp:lastModifiedBy>
  <cp:revision>30</cp:revision>
  <dcterms:created xsi:type="dcterms:W3CDTF">2012-09-23T17:03:55Z</dcterms:created>
  <dcterms:modified xsi:type="dcterms:W3CDTF">2012-09-23T20:26:40Z</dcterms:modified>
</cp:coreProperties>
</file>